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2"/>
  </p:notesMasterIdLst>
  <p:sldIdLst>
    <p:sldId id="269" r:id="rId2"/>
    <p:sldId id="378" r:id="rId3"/>
    <p:sldId id="271" r:id="rId4"/>
    <p:sldId id="268" r:id="rId5"/>
    <p:sldId id="382" r:id="rId6"/>
    <p:sldId id="380" r:id="rId7"/>
    <p:sldId id="379" r:id="rId8"/>
    <p:sldId id="272" r:id="rId9"/>
    <p:sldId id="265" r:id="rId10"/>
    <p:sldId id="383" r:id="rId11"/>
    <p:sldId id="384" r:id="rId12"/>
    <p:sldId id="385" r:id="rId13"/>
    <p:sldId id="273" r:id="rId14"/>
    <p:sldId id="270" r:id="rId15"/>
    <p:sldId id="386" r:id="rId16"/>
    <p:sldId id="387" r:id="rId17"/>
    <p:sldId id="388" r:id="rId18"/>
    <p:sldId id="389" r:id="rId19"/>
    <p:sldId id="390" r:id="rId20"/>
    <p:sldId id="391" r:id="rId21"/>
    <p:sldId id="344" r:id="rId22"/>
    <p:sldId id="393" r:id="rId23"/>
    <p:sldId id="392" r:id="rId24"/>
    <p:sldId id="373" r:id="rId25"/>
    <p:sldId id="394" r:id="rId26"/>
    <p:sldId id="395" r:id="rId27"/>
    <p:sldId id="396" r:id="rId28"/>
    <p:sldId id="332" r:id="rId29"/>
    <p:sldId id="314" r:id="rId30"/>
    <p:sldId id="846"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47AB1C-3462-4B53-A236-8A8D22DE3036}">
          <p14:sldIdLst>
            <p14:sldId id="269"/>
            <p14:sldId id="378"/>
            <p14:sldId id="271"/>
            <p14:sldId id="268"/>
            <p14:sldId id="382"/>
            <p14:sldId id="380"/>
            <p14:sldId id="379"/>
            <p14:sldId id="272"/>
            <p14:sldId id="265"/>
            <p14:sldId id="383"/>
            <p14:sldId id="384"/>
            <p14:sldId id="385"/>
            <p14:sldId id="273"/>
            <p14:sldId id="270"/>
            <p14:sldId id="386"/>
            <p14:sldId id="387"/>
            <p14:sldId id="388"/>
            <p14:sldId id="389"/>
            <p14:sldId id="390"/>
            <p14:sldId id="391"/>
            <p14:sldId id="344"/>
            <p14:sldId id="393"/>
            <p14:sldId id="392"/>
            <p14:sldId id="373"/>
            <p14:sldId id="394"/>
            <p14:sldId id="395"/>
            <p14:sldId id="396"/>
            <p14:sldId id="332"/>
            <p14:sldId id="314"/>
          </p14:sldIdLst>
        </p14:section>
        <p14:section name="Copyright" id="{8889D7D3-9387-4F25-9CD4-369F3873A9B9}">
          <p14:sldIdLst>
            <p14:sldId id="84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61" autoAdjust="0"/>
    <p:restoredTop sz="79190" autoAdjust="0"/>
  </p:normalViewPr>
  <p:slideViewPr>
    <p:cSldViewPr snapToGrid="0">
      <p:cViewPr varScale="1">
        <p:scale>
          <a:sx n="64" d="100"/>
          <a:sy n="64" d="100"/>
        </p:scale>
        <p:origin x="1181"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vl1pPr>
          </a:lstStyle>
          <a:p>
            <a:fld id="{EC56F860-5541-416E-9302-F45377CA853C}" type="datetimeFigureOut">
              <a:rPr lang="en-GB" smtClean="0"/>
              <a:pPr/>
              <a:t>31/05/2023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vl1pPr>
          </a:lstStyle>
          <a:p>
            <a:fld id="{4728D87D-F75C-4A1C-B1D4-17454C29C32E}" type="slidenum">
              <a:rPr lang="en-GB" smtClean="0"/>
              <a:pPr/>
              <a:t>‹#›</a:t>
            </a:fld>
            <a:endParaRPr lang="en-GB" dirty="0"/>
          </a:p>
        </p:txBody>
      </p:sp>
    </p:spTree>
    <p:extLst>
      <p:ext uri="{BB962C8B-B14F-4D97-AF65-F5344CB8AC3E}">
        <p14:creationId xmlns:p14="http://schemas.microsoft.com/office/powerpoint/2010/main" val="383832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Welcome to Module 9: Reusing, recycling and disposing of waste. </a:t>
            </a:r>
          </a:p>
          <a:p>
            <a:r>
              <a:rPr lang="en-US" dirty="0"/>
              <a:t>This module explains what you need to do with waste to keep everyone safe and well, and to look after the environment. </a:t>
            </a:r>
          </a:p>
          <a:p>
            <a:endParaRPr lang="en-US" dirty="0"/>
          </a:p>
          <a:p>
            <a:r>
              <a:rPr lang="en-US" b="1" dirty="0"/>
              <a:t>Image by: </a:t>
            </a:r>
            <a:r>
              <a:rPr lang="en-US" sz="1200" b="0" i="0" dirty="0">
                <a:solidFill>
                  <a:srgbClr val="212124"/>
                </a:solidFill>
                <a:effectLst/>
                <a:latin typeface="Proxima Nova"/>
              </a:rPr>
              <a:t>©</a:t>
            </a:r>
            <a:r>
              <a:rPr lang="en-US" b="1" dirty="0"/>
              <a:t> </a:t>
            </a:r>
            <a:r>
              <a:rPr lang="en-US" dirty="0"/>
              <a:t>World Bank</a:t>
            </a:r>
            <a:endParaRPr lang="en-US" b="1" dirty="0"/>
          </a:p>
          <a:p>
            <a:endParaRPr lang="en-US" b="1" dirty="0"/>
          </a:p>
          <a:p>
            <a:endParaRPr lang="en-GB"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1</a:t>
            </a:fld>
            <a:endParaRPr lang="en-GB" dirty="0"/>
          </a:p>
        </p:txBody>
      </p:sp>
    </p:spTree>
    <p:extLst>
      <p:ext uri="{BB962C8B-B14F-4D97-AF65-F5344CB8AC3E}">
        <p14:creationId xmlns:p14="http://schemas.microsoft.com/office/powerpoint/2010/main" val="254593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t>
            </a:r>
            <a:r>
              <a:rPr lang="en-US" dirty="0">
                <a:cs typeface="Calibri"/>
              </a:rPr>
              <a:t>Keep them separate like the metal in this skip.</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dirty="0"/>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10</a:t>
            </a:fld>
            <a:endParaRPr lang="en-GB" dirty="0"/>
          </a:p>
        </p:txBody>
      </p:sp>
    </p:spTree>
    <p:extLst>
      <p:ext uri="{BB962C8B-B14F-4D97-AF65-F5344CB8AC3E}">
        <p14:creationId xmlns:p14="http://schemas.microsoft.com/office/powerpoint/2010/main" val="328994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And </a:t>
            </a:r>
            <a:r>
              <a:rPr lang="en-US" dirty="0">
                <a:cs typeface="Calibri"/>
              </a:rPr>
              <a:t>the filters in this bin.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dirty="0"/>
          </a:p>
          <a:p>
            <a:endParaRPr lang="en-US" dirty="0"/>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11</a:t>
            </a:fld>
            <a:endParaRPr lang="en-GB" dirty="0"/>
          </a:p>
        </p:txBody>
      </p:sp>
    </p:spTree>
    <p:extLst>
      <p:ext uri="{BB962C8B-B14F-4D97-AF65-F5344CB8AC3E}">
        <p14:creationId xmlns:p14="http://schemas.microsoft.com/office/powerpoint/2010/main" val="867357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t>
            </a:r>
            <a:r>
              <a:rPr lang="en-US" dirty="0">
                <a:cs typeface="Calibri"/>
              </a:rPr>
              <a:t>Place each kind of waste in the right area – bins should be labelled, like these bins for metals and plastic. </a:t>
            </a:r>
          </a:p>
          <a:p>
            <a:r>
              <a:rPr lang="en-US" dirty="0">
                <a:cs typeface="Calibri"/>
              </a:rPr>
              <a:t>Put any lids or covers back on containers to </a:t>
            </a:r>
            <a:r>
              <a:rPr lang="en-US" dirty="0"/>
              <a:t>stop the wind blowing waste away.  </a:t>
            </a:r>
            <a:endParaRPr lang="en-US" dirty="0">
              <a:cs typeface="Calibri"/>
            </a:endParaRPr>
          </a:p>
          <a:p>
            <a:r>
              <a:rPr lang="en-US" dirty="0"/>
              <a:t>And never burn waste.</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dirty="0"/>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12</a:t>
            </a:fld>
            <a:endParaRPr lang="en-GB" dirty="0"/>
          </a:p>
        </p:txBody>
      </p:sp>
    </p:spTree>
    <p:extLst>
      <p:ext uri="{BB962C8B-B14F-4D97-AF65-F5344CB8AC3E}">
        <p14:creationId xmlns:p14="http://schemas.microsoft.com/office/powerpoint/2010/main" val="58562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t>Narration: </a:t>
            </a:r>
            <a:r>
              <a:rPr lang="en-US" b="0" dirty="0"/>
              <a:t>Now we’ll explore how to handle </a:t>
            </a:r>
            <a:r>
              <a:rPr lang="en-US" dirty="0"/>
              <a:t>hazardous waste. </a:t>
            </a:r>
          </a:p>
          <a:p>
            <a:pPr rtl="0" fontAlgn="base"/>
            <a:r>
              <a:rPr lang="en-US" dirty="0"/>
              <a:t>Some types of waste are hazardous to people’s health or the environment and are known as Hazardous Waste. </a:t>
            </a:r>
          </a:p>
          <a:p>
            <a:pPr rtl="0" fontAlgn="base"/>
            <a:r>
              <a:rPr lang="en-US" dirty="0"/>
              <a:t>It can have the same type of effects as the hazardous substances we looked at in Module 8. </a:t>
            </a:r>
          </a:p>
          <a:p>
            <a:pPr rtl="0" fontAlgn="base"/>
            <a:endParaRPr lang="en-US" dirty="0"/>
          </a:p>
          <a:p>
            <a:pPr marL="0" marR="0" lvl="0" indent="0" algn="l" defTabSz="914318" rtl="0" eaLnBrk="1" fontAlgn="auto" latinLnBrk="0" hangingPunct="1">
              <a:lnSpc>
                <a:spcPct val="100000"/>
              </a:lnSpc>
              <a:spcBef>
                <a:spcPts val="0"/>
              </a:spcBef>
              <a:spcAft>
                <a:spcPts val="0"/>
              </a:spcAft>
              <a:buClrTx/>
              <a:buSzTx/>
              <a:buFontTx/>
              <a:buNone/>
              <a:tabLst/>
              <a:defRPr/>
            </a:pPr>
            <a:r>
              <a:rPr lang="en-US" b="1" dirty="0"/>
              <a:t>Photo by: </a:t>
            </a:r>
            <a:r>
              <a:rPr lang="en-US" dirty="0" err="1">
                <a:solidFill>
                  <a:srgbClr val="000000"/>
                </a:solidFill>
                <a:ea typeface="Calibri" panose="020F0502020204030204" pitchFamily="34" charset="0"/>
                <a:cs typeface="Calibri" panose="020F0502020204030204" pitchFamily="34" charset="0"/>
              </a:rPr>
              <a:t>Sallehudin</a:t>
            </a:r>
            <a:r>
              <a:rPr lang="en-US" dirty="0">
                <a:solidFill>
                  <a:srgbClr val="000000"/>
                </a:solidFill>
                <a:ea typeface="Calibri" panose="020F0502020204030204" pitchFamily="34" charset="0"/>
                <a:cs typeface="Calibri" panose="020F0502020204030204" pitchFamily="34" charset="0"/>
              </a:rPr>
              <a:t> Ahmad / </a:t>
            </a:r>
            <a:r>
              <a:rPr lang="en-US" dirty="0"/>
              <a:t>Shutterstock.com. </a:t>
            </a:r>
            <a:r>
              <a:rPr lang="en-US" sz="1200" dirty="0"/>
              <a:t>Further permission required for reuse. </a:t>
            </a:r>
          </a:p>
          <a:p>
            <a:pPr defTabSz="914318">
              <a:defRPr/>
            </a:pPr>
            <a:endParaRPr lang="en-US" b="1" dirty="0"/>
          </a:p>
          <a:p>
            <a:pPr defTabSz="914318">
              <a:defRPr/>
            </a:pPr>
            <a:endParaRPr lang="en-US" b="1" dirty="0"/>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13</a:t>
            </a:fld>
            <a:endParaRPr lang="en-GB" dirty="0"/>
          </a:p>
        </p:txBody>
      </p:sp>
    </p:spTree>
    <p:extLst>
      <p:ext uri="{BB962C8B-B14F-4D97-AF65-F5344CB8AC3E}">
        <p14:creationId xmlns:p14="http://schemas.microsoft.com/office/powerpoint/2010/main" val="3504412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It</a:t>
            </a:r>
            <a:r>
              <a:rPr lang="en-US" b="1" dirty="0"/>
              <a:t> </a:t>
            </a:r>
            <a:r>
              <a:rPr lang="en-US" dirty="0"/>
              <a:t>includes: empty chemical containers – like these, used solvents.</a:t>
            </a:r>
            <a:endParaRPr lang="en-US" dirty="0">
              <a:cs typeface="Calibri"/>
            </a:endParaRPr>
          </a:p>
          <a:p>
            <a:endParaRPr lang="en-US" b="1" dirty="0">
              <a:cs typeface="Calibri"/>
            </a:endParaRPr>
          </a:p>
          <a:p>
            <a:pPr defTabSz="914318">
              <a:defRPr/>
            </a:pPr>
            <a:r>
              <a:rPr lang="en-US" b="1" dirty="0">
                <a:cs typeface="Calibri"/>
              </a:rPr>
              <a:t>Note to trainer: </a:t>
            </a:r>
            <a:r>
              <a:rPr lang="en-GB" dirty="0">
                <a:latin typeface="Calibri" panose="020F0502020204030204" pitchFamily="34" charset="0"/>
                <a:ea typeface="Calibri" panose="020F0502020204030204" pitchFamily="34" charset="0"/>
                <a:cs typeface="Times New Roman" panose="02020603050405020304" pitchFamily="18" charset="0"/>
              </a:rPr>
              <a:t>To make the training more interactive, before this slide, ask the workers: “</a:t>
            </a:r>
            <a:r>
              <a:rPr lang="en-US" dirty="0">
                <a:latin typeface="Calibri" panose="020F0502020204030204" pitchFamily="34" charset="0"/>
                <a:ea typeface="Calibri" panose="020F0502020204030204" pitchFamily="34" charset="0"/>
                <a:cs typeface="Times New Roman" panose="02020603050405020304" pitchFamily="18" charset="0"/>
              </a:rPr>
              <a:t>What types of waste are hazardous?”  The answer is: given in the narration.  </a:t>
            </a:r>
          </a:p>
          <a:p>
            <a:endParaRPr lang="en-US" dirty="0">
              <a:cs typeface="Calibri"/>
            </a:endParaRPr>
          </a:p>
          <a:p>
            <a:pPr defTabSz="914318">
              <a:defRPr/>
            </a:pPr>
            <a:r>
              <a:rPr lang="en-US" b="1" dirty="0"/>
              <a:t>Photo by: </a:t>
            </a:r>
            <a:r>
              <a:rPr lang="en-US" dirty="0"/>
              <a:t>Shutterstock.com</a:t>
            </a:r>
            <a:br>
              <a:rPr lang="en-US" b="1" dirty="0"/>
            </a:b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14</a:t>
            </a:fld>
            <a:endParaRPr lang="en-GB" dirty="0"/>
          </a:p>
        </p:txBody>
      </p:sp>
    </p:spTree>
    <p:extLst>
      <p:ext uri="{BB962C8B-B14F-4D97-AF65-F5344CB8AC3E}">
        <p14:creationId xmlns:p14="http://schemas.microsoft.com/office/powerpoint/2010/main" val="3686793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O</a:t>
            </a:r>
            <a:r>
              <a:rPr lang="en-US" dirty="0"/>
              <a:t>ily rags, cement bags, waste oil, used batteries, some types of lighting, medical waste and contaminated soil – that is soil that has been polluted by fuel, oil or chemicals. </a:t>
            </a:r>
            <a:endParaRPr lang="en-US" dirty="0">
              <a:cs typeface="Calibri"/>
            </a:endParaRPr>
          </a:p>
          <a:p>
            <a:endParaRPr lang="en-US" b="1" dirty="0">
              <a:cs typeface="Calibri"/>
            </a:endParaRPr>
          </a:p>
          <a:p>
            <a:pPr defTabSz="914318">
              <a:defRPr/>
            </a:pPr>
            <a:r>
              <a:rPr lang="en-US" b="1" dirty="0"/>
              <a:t>Photo by: </a:t>
            </a:r>
            <a:r>
              <a:rPr lang="en-US" dirty="0"/>
              <a:t>Shutterstock.com</a:t>
            </a:r>
          </a:p>
          <a:p>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15</a:t>
            </a:fld>
            <a:endParaRPr lang="en-GB" dirty="0"/>
          </a:p>
        </p:txBody>
      </p:sp>
    </p:spTree>
    <p:extLst>
      <p:ext uri="{BB962C8B-B14F-4D97-AF65-F5344CB8AC3E}">
        <p14:creationId xmlns:p14="http://schemas.microsoft.com/office/powerpoint/2010/main" val="3967038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b="1" dirty="0"/>
              <a:t>Narration:</a:t>
            </a:r>
            <a:r>
              <a:rPr lang="en-US" dirty="0"/>
              <a:t> Keep hazardous waste separate from non-hazardous waste in a proper hazardous waste storage area, like this one. </a:t>
            </a:r>
          </a:p>
          <a:p>
            <a:pPr marL="0" marR="0" lvl="0" indent="0" algn="l" defTabSz="914318" rtl="0" eaLnBrk="1" fontAlgn="auto" latinLnBrk="0" hangingPunct="1">
              <a:lnSpc>
                <a:spcPct val="100000"/>
              </a:lnSpc>
              <a:spcBef>
                <a:spcPts val="0"/>
              </a:spcBef>
              <a:spcAft>
                <a:spcPts val="0"/>
              </a:spcAft>
              <a:buClrTx/>
              <a:buSzTx/>
              <a:buFontTx/>
              <a:buNone/>
              <a:tabLst/>
              <a:defRPr/>
            </a:pPr>
            <a:r>
              <a:rPr lang="en-US" dirty="0"/>
              <a:t>The person looking after this area must have special training on how to handle these wastes carefully.</a:t>
            </a:r>
          </a:p>
          <a:p>
            <a:r>
              <a:rPr lang="en-US" dirty="0"/>
              <a:t>Keep each different type of hazardous waste apart from other types. </a:t>
            </a:r>
          </a:p>
          <a:p>
            <a:r>
              <a:rPr lang="en-US" dirty="0"/>
              <a:t>This is because some types of waste can be very dangerous when mixed, and even explode.</a:t>
            </a:r>
          </a:p>
          <a:p>
            <a:endParaRPr lang="en-US" dirty="0"/>
          </a:p>
          <a:p>
            <a:r>
              <a:rPr lang="en-US" b="1" dirty="0"/>
              <a:t>Photo by: </a:t>
            </a:r>
            <a:r>
              <a:rPr lang="en-US" sz="1200" b="0" i="0" dirty="0">
                <a:solidFill>
                  <a:srgbClr val="212124"/>
                </a:solidFill>
                <a:effectLst/>
                <a:latin typeface="Proxima Nova"/>
              </a:rPr>
              <a:t>©</a:t>
            </a:r>
            <a:r>
              <a:rPr lang="en-US" b="1" dirty="0"/>
              <a:t> </a:t>
            </a:r>
            <a:r>
              <a:rPr lang="en-US" dirty="0" err="1"/>
              <a:t>Dohwa</a:t>
            </a:r>
            <a:r>
              <a:rPr lang="en-US" dirty="0"/>
              <a:t> Engineering </a:t>
            </a:r>
            <a:r>
              <a:rPr lang="en-US"/>
              <a:t>Co Ltd / World Bank</a:t>
            </a:r>
            <a:endParaRPr lang="en-US" b="1" dirty="0"/>
          </a:p>
          <a:p>
            <a:r>
              <a:rPr lang="en-US" dirty="0"/>
              <a:t>(Korean translates to: ‘designated waste storage’ and the logo on the left says ‘safety first’ and the logo on the right says ‘zero disaster’ or zero hazard.) </a:t>
            </a:r>
            <a:endParaRPr lang="en-US" b="1" dirty="0">
              <a:cs typeface="Calibri"/>
            </a:endParaRPr>
          </a:p>
          <a:p>
            <a:pPr defTabSz="914318">
              <a:defRPr/>
            </a:pPr>
            <a:endParaRPr lang="en-US" b="0" dirty="0"/>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16</a:t>
            </a:fld>
            <a:endParaRPr lang="en-GB" dirty="0"/>
          </a:p>
        </p:txBody>
      </p:sp>
    </p:spTree>
    <p:extLst>
      <p:ext uri="{BB962C8B-B14F-4D97-AF65-F5344CB8AC3E}">
        <p14:creationId xmlns:p14="http://schemas.microsoft.com/office/powerpoint/2010/main" val="333632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b="1" dirty="0"/>
              <a:t>Narration:</a:t>
            </a:r>
            <a:r>
              <a:rPr lang="en-US" dirty="0"/>
              <a:t> </a:t>
            </a:r>
            <a:r>
              <a:rPr lang="en-US" b="0" dirty="0"/>
              <a:t>Here’s an example of bad practice. </a:t>
            </a:r>
          </a:p>
          <a:p>
            <a:pPr defTabSz="914318">
              <a:defRPr/>
            </a:pPr>
            <a:r>
              <a:rPr lang="en-US" b="0" dirty="0"/>
              <a:t>This </a:t>
            </a:r>
            <a:r>
              <a:rPr lang="en-US" dirty="0"/>
              <a:t>pile of used cement bags is not contained or covered. </a:t>
            </a:r>
          </a:p>
          <a:p>
            <a:pPr defTabSz="914318">
              <a:defRPr/>
            </a:pPr>
            <a:r>
              <a:rPr lang="en-US" dirty="0"/>
              <a:t>The local community collect water for drinking and washing on the other side of the fence. </a:t>
            </a:r>
          </a:p>
          <a:p>
            <a:pPr defTabSz="914318">
              <a:defRPr/>
            </a:pPr>
            <a:r>
              <a:rPr lang="en-US" dirty="0"/>
              <a:t>Cement left in the bags will wash out when it rains and run into their water supply polluting it. </a:t>
            </a:r>
          </a:p>
          <a:p>
            <a:pPr defTabSz="914318">
              <a:defRPr/>
            </a:pPr>
            <a:r>
              <a:rPr lang="en-US" dirty="0"/>
              <a:t>Used cement bags should be in a covered area or bin. </a:t>
            </a:r>
            <a:endParaRPr lang="en-US" b="0"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strike="sngStrike" dirty="0">
              <a:cs typeface="Calibri"/>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17</a:t>
            </a:fld>
            <a:endParaRPr lang="en-GB" dirty="0"/>
          </a:p>
        </p:txBody>
      </p:sp>
    </p:spTree>
    <p:extLst>
      <p:ext uri="{BB962C8B-B14F-4D97-AF65-F5344CB8AC3E}">
        <p14:creationId xmlns:p14="http://schemas.microsoft.com/office/powerpoint/2010/main" val="1106356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b="1" dirty="0"/>
              <a:t>Narration:</a:t>
            </a:r>
            <a:r>
              <a:rPr lang="en-US" dirty="0"/>
              <a:t> Label hazardous waste containers so that everyone knows what it is. </a:t>
            </a:r>
          </a:p>
          <a:p>
            <a:pPr defTabSz="914318">
              <a:defRPr/>
            </a:pPr>
            <a:r>
              <a:rPr lang="en-US" dirty="0"/>
              <a:t>Put waste in the right place – like this oily rags bin.</a:t>
            </a:r>
          </a:p>
          <a:p>
            <a:pPr defTabSz="914318">
              <a:defRPr/>
            </a:pPr>
            <a:endParaRPr lang="en-US" dirty="0"/>
          </a:p>
          <a:p>
            <a:pPr defTabSz="914318">
              <a:defRPr/>
            </a:pPr>
            <a:r>
              <a:rPr lang="en-US" b="1" dirty="0"/>
              <a:t>Photo by: </a:t>
            </a:r>
            <a:r>
              <a:rPr lang="en-US" dirty="0"/>
              <a:t>Shutterstock.com</a:t>
            </a: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18</a:t>
            </a:fld>
            <a:endParaRPr lang="en-GB" dirty="0"/>
          </a:p>
        </p:txBody>
      </p:sp>
    </p:spTree>
    <p:extLst>
      <p:ext uri="{BB962C8B-B14F-4D97-AF65-F5344CB8AC3E}">
        <p14:creationId xmlns:p14="http://schemas.microsoft.com/office/powerpoint/2010/main" val="1069258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b="1" dirty="0"/>
              <a:t>Narration:</a:t>
            </a:r>
            <a:r>
              <a:rPr lang="en-US" dirty="0"/>
              <a:t> And this store for used oil.</a:t>
            </a:r>
          </a:p>
          <a:p>
            <a:pPr defTabSz="914318">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dirty="0"/>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19</a:t>
            </a:fld>
            <a:endParaRPr lang="en-GB" dirty="0"/>
          </a:p>
        </p:txBody>
      </p:sp>
    </p:spTree>
    <p:extLst>
      <p:ext uri="{BB962C8B-B14F-4D97-AF65-F5344CB8AC3E}">
        <p14:creationId xmlns:p14="http://schemas.microsoft.com/office/powerpoint/2010/main" val="208322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B</a:t>
            </a:r>
            <a:r>
              <a:rPr lang="en-US" dirty="0">
                <a:ea typeface="+mj-lt"/>
                <a:cs typeface="+mj-lt"/>
              </a:rPr>
              <a:t>y the end of this module you will be able to: </a:t>
            </a:r>
            <a:endParaRPr lang="en-GB" b="1" dirty="0">
              <a:cs typeface="Calibri Light"/>
            </a:endParaRPr>
          </a:p>
          <a:p>
            <a:pPr marL="285724" indent="-285724">
              <a:buFont typeface="Arial"/>
              <a:buChar char="•"/>
            </a:pPr>
            <a:r>
              <a:rPr lang="en-US" dirty="0">
                <a:ea typeface="+mj-lt"/>
                <a:cs typeface="+mj-lt"/>
              </a:rPr>
              <a:t>reduce waste</a:t>
            </a:r>
            <a:endParaRPr lang="en-US" dirty="0">
              <a:cs typeface="Calibri Light"/>
            </a:endParaRPr>
          </a:p>
          <a:p>
            <a:pPr marL="285724" indent="-285724">
              <a:buFont typeface="Arial"/>
              <a:buChar char="•"/>
            </a:pPr>
            <a:r>
              <a:rPr lang="en-US" dirty="0">
                <a:ea typeface="+mj-lt"/>
                <a:cs typeface="+mj-lt"/>
              </a:rPr>
              <a:t>put waste in the right place for reuse, recycling or disposal and</a:t>
            </a:r>
            <a:endParaRPr lang="en-US" dirty="0">
              <a:cs typeface="Calibri Light"/>
            </a:endParaRPr>
          </a:p>
          <a:p>
            <a:pPr marL="285724" indent="-285724">
              <a:buFont typeface="Arial"/>
              <a:buChar char="•"/>
            </a:pPr>
            <a:r>
              <a:rPr lang="en-US" dirty="0">
                <a:ea typeface="+mj-lt"/>
                <a:cs typeface="+mj-lt"/>
              </a:rPr>
              <a:t>handle waste in a way that is safe for you and others and protects the environment.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a:t>
            </a:r>
            <a:r>
              <a:rPr lang="en-US" b="1" dirty="0"/>
              <a:t> </a:t>
            </a:r>
            <a:r>
              <a:rPr lang="en-US" dirty="0"/>
              <a:t>Jean Damascene </a:t>
            </a:r>
            <a:r>
              <a:rPr lang="en-US" dirty="0" err="1"/>
              <a:t>Ntivunwa</a:t>
            </a:r>
            <a:r>
              <a:rPr lang="en-US" dirty="0"/>
              <a:t>, RRFHP/NELSAP / World Bank</a:t>
            </a:r>
            <a:endParaRPr lang="en-US" b="1"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2</a:t>
            </a:fld>
            <a:endParaRPr lang="en-GB" dirty="0"/>
          </a:p>
        </p:txBody>
      </p:sp>
    </p:spTree>
    <p:extLst>
      <p:ext uri="{BB962C8B-B14F-4D97-AF65-F5344CB8AC3E}">
        <p14:creationId xmlns:p14="http://schemas.microsoft.com/office/powerpoint/2010/main" val="2158161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b="1" dirty="0"/>
              <a:t>Narration:</a:t>
            </a:r>
            <a:r>
              <a:rPr lang="en-US" dirty="0"/>
              <a:t> And this area for waste oil drums.</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dirty="0"/>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20</a:t>
            </a:fld>
            <a:endParaRPr lang="en-GB" dirty="0"/>
          </a:p>
        </p:txBody>
      </p:sp>
    </p:spTree>
    <p:extLst>
      <p:ext uri="{BB962C8B-B14F-4D97-AF65-F5344CB8AC3E}">
        <p14:creationId xmlns:p14="http://schemas.microsoft.com/office/powerpoint/2010/main" val="993653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b="1" dirty="0"/>
              <a:t>Narration:  </a:t>
            </a:r>
            <a:r>
              <a:rPr lang="en-US" dirty="0">
                <a:cs typeface="Calibri Light"/>
              </a:rPr>
              <a:t>If you are working with hazardous waste you will need special training and extra Personal Protective Equipment PPE.</a:t>
            </a:r>
          </a:p>
          <a:p>
            <a:pPr defTabSz="914318">
              <a:defRPr/>
            </a:pPr>
            <a:r>
              <a:rPr lang="en-US" dirty="0">
                <a:cs typeface="Calibri Light"/>
              </a:rPr>
              <a:t>For example, if</a:t>
            </a:r>
            <a:r>
              <a:rPr lang="en-US" dirty="0"/>
              <a:t> you do some cleaning up tasks, </a:t>
            </a:r>
            <a:r>
              <a:rPr lang="en-US" dirty="0">
                <a:cs typeface="Calibri Light"/>
              </a:rPr>
              <a:t>like emptying toilet pits.</a:t>
            </a:r>
            <a:endParaRPr lang="en-US" dirty="0"/>
          </a:p>
          <a:p>
            <a:endParaRPr lang="en-US" b="1" dirty="0"/>
          </a:p>
          <a:p>
            <a:pPr defTabSz="914318">
              <a:defRPr/>
            </a:pPr>
            <a:r>
              <a:rPr lang="en-US" b="1" dirty="0"/>
              <a:t>Photo by: </a:t>
            </a:r>
            <a:r>
              <a:rPr lang="en-US" dirty="0" err="1">
                <a:solidFill>
                  <a:srgbClr val="000000"/>
                </a:solidFill>
                <a:ea typeface="Calibri" panose="020F0502020204030204" pitchFamily="34" charset="0"/>
                <a:cs typeface="Calibri" panose="020F0502020204030204" pitchFamily="34" charset="0"/>
              </a:rPr>
              <a:t>Im_rohitbhakar</a:t>
            </a:r>
            <a:r>
              <a:rPr lang="en-US" dirty="0">
                <a:solidFill>
                  <a:srgbClr val="000000"/>
                </a:solidFill>
                <a:ea typeface="Calibri" panose="020F0502020204030204" pitchFamily="34" charset="0"/>
                <a:cs typeface="Calibri" panose="020F0502020204030204" pitchFamily="34" charset="0"/>
              </a:rPr>
              <a:t> / </a:t>
            </a:r>
            <a:r>
              <a:rPr lang="en-US" dirty="0"/>
              <a:t>Shutterstock.com</a:t>
            </a: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21</a:t>
            </a:fld>
            <a:endParaRPr lang="en-GB" dirty="0"/>
          </a:p>
        </p:txBody>
      </p:sp>
    </p:spTree>
    <p:extLst>
      <p:ext uri="{BB962C8B-B14F-4D97-AF65-F5344CB8AC3E}">
        <p14:creationId xmlns:p14="http://schemas.microsoft.com/office/powerpoint/2010/main" val="3907947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b="1" dirty="0"/>
              <a:t>Narration:  </a:t>
            </a:r>
            <a:r>
              <a:rPr lang="en-US" b="0" dirty="0">
                <a:cs typeface="Calibri Light"/>
              </a:rPr>
              <a:t>Cle</a:t>
            </a:r>
            <a:r>
              <a:rPr lang="en-US" dirty="0">
                <a:cs typeface="Calibri Light"/>
              </a:rPr>
              <a:t>aring used needles and syringes.</a:t>
            </a:r>
            <a:endParaRPr lang="en-US" b="0" dirty="0"/>
          </a:p>
          <a:p>
            <a:endParaRPr lang="en-US" b="1" dirty="0"/>
          </a:p>
          <a:p>
            <a:pPr defTabSz="914318">
              <a:defRPr/>
            </a:pPr>
            <a:r>
              <a:rPr lang="en-US" b="1" dirty="0"/>
              <a:t>Photo by: </a:t>
            </a:r>
            <a:r>
              <a:rPr lang="en-US" b="0" dirty="0"/>
              <a:t>Public Domain Pictures, Creative Commons CCO </a:t>
            </a:r>
            <a:r>
              <a:rPr lang="en-US" dirty="0"/>
              <a:t>https://www.publicdomainpictures.net/en/view-image.php?image=372718&amp;picture=drug-addicts-discarded-syringe</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22</a:t>
            </a:fld>
            <a:endParaRPr lang="en-GB" dirty="0"/>
          </a:p>
        </p:txBody>
      </p:sp>
    </p:spTree>
    <p:extLst>
      <p:ext uri="{BB962C8B-B14F-4D97-AF65-F5344CB8AC3E}">
        <p14:creationId xmlns:p14="http://schemas.microsoft.com/office/powerpoint/2010/main" val="1516611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b="1" dirty="0"/>
              <a:t>Narration:  </a:t>
            </a:r>
            <a:r>
              <a:rPr lang="en-US" dirty="0">
                <a:cs typeface="Calibri Light"/>
              </a:rPr>
              <a:t>Or cleaning up bird or animal droppings. </a:t>
            </a:r>
          </a:p>
          <a:p>
            <a:pPr defTabSz="914318">
              <a:defRPr/>
            </a:pPr>
            <a:r>
              <a:rPr lang="en-US" dirty="0">
                <a:cs typeface="Calibri Light"/>
              </a:rPr>
              <a:t>This is because these wastes can transmit serious diseases to humans. </a:t>
            </a:r>
          </a:p>
          <a:p>
            <a:pPr defTabSz="914318">
              <a:defRPr/>
            </a:pPr>
            <a:r>
              <a:rPr lang="en-US" dirty="0">
                <a:cs typeface="Calibri Light"/>
              </a:rPr>
              <a:t>Do not do these jobs without extra training and PPE.</a:t>
            </a:r>
            <a:endParaRPr lang="en-US" b="0" dirty="0"/>
          </a:p>
          <a:p>
            <a:endParaRPr lang="en-US" b="1" dirty="0"/>
          </a:p>
          <a:p>
            <a:pPr defTabSz="914318">
              <a:defRPr/>
            </a:pPr>
            <a:r>
              <a:rPr lang="en-US" b="1" dirty="0"/>
              <a:t>Photo by: </a:t>
            </a:r>
            <a:r>
              <a:rPr lang="en-US" dirty="0"/>
              <a:t>Shutterstock.com</a:t>
            </a: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23</a:t>
            </a:fld>
            <a:endParaRPr lang="en-GB" dirty="0"/>
          </a:p>
        </p:txBody>
      </p:sp>
    </p:spTree>
    <p:extLst>
      <p:ext uri="{BB962C8B-B14F-4D97-AF65-F5344CB8AC3E}">
        <p14:creationId xmlns:p14="http://schemas.microsoft.com/office/powerpoint/2010/main" val="3753377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a:t>
            </a:r>
            <a:r>
              <a:rPr lang="en-US" b="0" dirty="0"/>
              <a:t> If you are demolishing a building or refurbishing an existing one you are likely to come across hazardous waste. </a:t>
            </a:r>
          </a:p>
          <a:p>
            <a:r>
              <a:rPr lang="en-US" b="0" dirty="0"/>
              <a:t>Stop work and tell your Supervisor if you find:</a:t>
            </a:r>
          </a:p>
          <a:p>
            <a:r>
              <a:rPr lang="en-US" dirty="0">
                <a:ea typeface="+mj-lt"/>
                <a:cs typeface="+mj-lt"/>
              </a:rPr>
              <a:t>- Asbestos for instance, in boarding, lagging, cement, insulation, or flooring – it </a:t>
            </a:r>
            <a:r>
              <a:rPr lang="en-US" dirty="0"/>
              <a:t>can cause lung disease and cancer.</a:t>
            </a:r>
            <a:endParaRPr lang="en-US" dirty="0">
              <a:ea typeface="+mj-lt"/>
              <a:cs typeface="+mj-lt"/>
            </a:endParaRPr>
          </a:p>
          <a:p>
            <a:endParaRPr lang="en-US" dirty="0">
              <a:cs typeface="Calibri"/>
            </a:endParaRPr>
          </a:p>
          <a:p>
            <a:pPr defTabSz="914318">
              <a:defRPr/>
            </a:pPr>
            <a:r>
              <a:rPr lang="en-US" b="1" dirty="0"/>
              <a:t>Photo by: </a:t>
            </a:r>
            <a:r>
              <a:rPr lang="en-US" dirty="0"/>
              <a:t>Shutterstock.com</a:t>
            </a:r>
          </a:p>
          <a:p>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24</a:t>
            </a:fld>
            <a:endParaRPr lang="en-GB" dirty="0"/>
          </a:p>
        </p:txBody>
      </p:sp>
    </p:spTree>
    <p:extLst>
      <p:ext uri="{BB962C8B-B14F-4D97-AF65-F5344CB8AC3E}">
        <p14:creationId xmlns:p14="http://schemas.microsoft.com/office/powerpoint/2010/main" val="3944924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a:t>
            </a:r>
            <a:r>
              <a:rPr lang="en-US" b="0" dirty="0"/>
              <a:t> </a:t>
            </a:r>
            <a:r>
              <a:rPr lang="en-US" dirty="0">
                <a:ea typeface="+mj-lt"/>
                <a:cs typeface="+mj-lt"/>
              </a:rPr>
              <a:t>- Or old electrical equipment – it may contain toxic chemicals.</a:t>
            </a:r>
          </a:p>
          <a:p>
            <a:endParaRPr lang="en-US" dirty="0">
              <a:cs typeface="Calibri"/>
            </a:endParaRPr>
          </a:p>
          <a:p>
            <a:pPr defTabSz="914318">
              <a:defRPr/>
            </a:pPr>
            <a:r>
              <a:rPr lang="en-US" b="1" dirty="0"/>
              <a:t>Photo by: </a:t>
            </a:r>
            <a:r>
              <a:rPr lang="en-US" dirty="0"/>
              <a:t>Shutterstock.com</a:t>
            </a:r>
          </a:p>
        </p:txBody>
      </p:sp>
      <p:sp>
        <p:nvSpPr>
          <p:cNvPr id="4" name="Slide Number Placeholder 3"/>
          <p:cNvSpPr>
            <a:spLocks noGrp="1"/>
          </p:cNvSpPr>
          <p:nvPr>
            <p:ph type="sldNum" sz="quarter" idx="5"/>
          </p:nvPr>
        </p:nvSpPr>
        <p:spPr/>
        <p:txBody>
          <a:bodyPr/>
          <a:lstStyle/>
          <a:p>
            <a:fld id="{4728D87D-F75C-4A1C-B1D4-17454C29C32E}" type="slidenum">
              <a:rPr lang="en-GB" smtClean="0"/>
              <a:pPr/>
              <a:t>25</a:t>
            </a:fld>
            <a:endParaRPr lang="en-GB" dirty="0"/>
          </a:p>
        </p:txBody>
      </p:sp>
    </p:spTree>
    <p:extLst>
      <p:ext uri="{BB962C8B-B14F-4D97-AF65-F5344CB8AC3E}">
        <p14:creationId xmlns:p14="http://schemas.microsoft.com/office/powerpoint/2010/main" val="175022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a:t>
            </a:r>
            <a:r>
              <a:rPr lang="en-US" b="0" dirty="0"/>
              <a:t> </a:t>
            </a:r>
            <a:r>
              <a:rPr lang="en-US" dirty="0">
                <a:ea typeface="+mj-lt"/>
                <a:cs typeface="+mj-lt"/>
              </a:rPr>
              <a:t>- Or old refrigeration or air conditioning equipment which also may contain toxic and flammable substances</a:t>
            </a:r>
          </a:p>
          <a:p>
            <a:endParaRPr lang="en-US" dirty="0">
              <a:cs typeface="Calibri"/>
            </a:endParaRPr>
          </a:p>
          <a:p>
            <a:pPr defTabSz="914318">
              <a:defRPr/>
            </a:pPr>
            <a:r>
              <a:rPr lang="en-US" b="1" dirty="0"/>
              <a:t>Photo by: </a:t>
            </a:r>
            <a:r>
              <a:rPr lang="en-US" dirty="0"/>
              <a:t>Shutterstock.com</a:t>
            </a:r>
          </a:p>
          <a:p>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26</a:t>
            </a:fld>
            <a:endParaRPr lang="en-GB" dirty="0"/>
          </a:p>
        </p:txBody>
      </p:sp>
    </p:spTree>
    <p:extLst>
      <p:ext uri="{BB962C8B-B14F-4D97-AF65-F5344CB8AC3E}">
        <p14:creationId xmlns:p14="http://schemas.microsoft.com/office/powerpoint/2010/main" val="1697238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a:t>
            </a:r>
            <a:r>
              <a:rPr lang="en-US" b="0" dirty="0"/>
              <a:t> -</a:t>
            </a:r>
            <a:r>
              <a:rPr lang="en-US" dirty="0">
                <a:ea typeface="+mj-lt"/>
                <a:cs typeface="+mj-lt"/>
              </a:rPr>
              <a:t> Old tanks, drums or containers – may still contain hazardous fuels, oils or chemicals.</a:t>
            </a:r>
            <a:endParaRPr lang="en-US" b="0" dirty="0"/>
          </a:p>
          <a:p>
            <a:r>
              <a:rPr lang="en-US" dirty="0"/>
              <a:t>All of these need to be dealt with by specially trained workers so you should not touch them unless you have had special training and have the right Personal Protective Equipment.</a:t>
            </a:r>
            <a:endParaRPr lang="en-US" b="0" dirty="0">
              <a:cs typeface="Calibri"/>
            </a:endParaRPr>
          </a:p>
          <a:p>
            <a:endParaRPr lang="en-US" dirty="0">
              <a:cs typeface="Calibri"/>
            </a:endParaRPr>
          </a:p>
          <a:p>
            <a:pPr defTabSz="914318">
              <a:defRPr/>
            </a:pPr>
            <a:r>
              <a:rPr lang="en-US" b="1" dirty="0"/>
              <a:t>Photo by: </a:t>
            </a:r>
            <a:r>
              <a:rPr lang="en-US" dirty="0"/>
              <a:t>Shutterstock.com</a:t>
            </a:r>
          </a:p>
        </p:txBody>
      </p:sp>
      <p:sp>
        <p:nvSpPr>
          <p:cNvPr id="4" name="Slide Number Placeholder 3"/>
          <p:cNvSpPr>
            <a:spLocks noGrp="1"/>
          </p:cNvSpPr>
          <p:nvPr>
            <p:ph type="sldNum" sz="quarter" idx="5"/>
          </p:nvPr>
        </p:nvSpPr>
        <p:spPr/>
        <p:txBody>
          <a:bodyPr/>
          <a:lstStyle/>
          <a:p>
            <a:fld id="{4728D87D-F75C-4A1C-B1D4-17454C29C32E}" type="slidenum">
              <a:rPr lang="en-GB" smtClean="0"/>
              <a:pPr/>
              <a:t>27</a:t>
            </a:fld>
            <a:endParaRPr lang="en-GB" dirty="0"/>
          </a:p>
        </p:txBody>
      </p:sp>
    </p:spTree>
    <p:extLst>
      <p:ext uri="{BB962C8B-B14F-4D97-AF65-F5344CB8AC3E}">
        <p14:creationId xmlns:p14="http://schemas.microsoft.com/office/powerpoint/2010/main" val="789313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W</a:t>
            </a:r>
            <a:r>
              <a:rPr lang="en-US" b="0" dirty="0">
                <a:cs typeface="Calibri"/>
              </a:rPr>
              <a:t>e’ll finish this module with </a:t>
            </a:r>
            <a:r>
              <a:rPr lang="en-US" dirty="0"/>
              <a:t>four key things to remember.</a:t>
            </a:r>
            <a:endParaRPr lang="en-US" b="1" dirty="0"/>
          </a:p>
          <a:p>
            <a:endParaRPr lang="en-US" b="1" dirty="0"/>
          </a:p>
          <a:p>
            <a:pPr defTabSz="914318">
              <a:defRPr/>
            </a:pPr>
            <a:r>
              <a:rPr lang="en-US" b="1" dirty="0"/>
              <a:t>Image by: </a:t>
            </a:r>
            <a:r>
              <a:rPr lang="en-US" sz="1200" b="0" i="0" dirty="0">
                <a:solidFill>
                  <a:srgbClr val="212124"/>
                </a:solidFill>
                <a:effectLst/>
                <a:latin typeface="Proxima Nova"/>
              </a:rPr>
              <a:t>© </a:t>
            </a:r>
            <a:r>
              <a:rPr lang="en-US" dirty="0"/>
              <a:t>World Bank</a:t>
            </a:r>
            <a:endParaRPr lang="en-GB" b="1" dirty="0">
              <a:highlight>
                <a:srgbClr val="FFFF00"/>
              </a:highlight>
              <a:cs typeface="Calibri"/>
            </a:endParaRPr>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28</a:t>
            </a:fld>
            <a:endParaRPr lang="en-GB" dirty="0"/>
          </a:p>
        </p:txBody>
      </p:sp>
      <p:sp>
        <p:nvSpPr>
          <p:cNvPr id="5" name="Date Placeholder 4">
            <a:extLst>
              <a:ext uri="{FF2B5EF4-FFF2-40B4-BE49-F238E27FC236}">
                <a16:creationId xmlns:a16="http://schemas.microsoft.com/office/drawing/2014/main" id="{36B3E536-CD2D-4F47-885C-2518CD1DC418}"/>
              </a:ext>
            </a:extLst>
          </p:cNvPr>
          <p:cNvSpPr>
            <a:spLocks noGrp="1"/>
          </p:cNvSpPr>
          <p:nvPr>
            <p:ph type="dt" idx="1"/>
          </p:nvPr>
        </p:nvSpPr>
        <p:spPr/>
        <p:txBody>
          <a:bodyPr/>
          <a:lstStyle/>
          <a:p>
            <a:fld id="{2FCBC42D-ECB1-4518-81A8-B7273CBCC9D5}" type="datetime1">
              <a:rPr lang="en-GB" smtClean="0"/>
              <a:pPr/>
              <a:t>31/05/2023</a:t>
            </a:fld>
            <a:endParaRPr lang="en-GB" dirty="0"/>
          </a:p>
        </p:txBody>
      </p:sp>
    </p:spTree>
    <p:extLst>
      <p:ext uri="{BB962C8B-B14F-4D97-AF65-F5344CB8AC3E}">
        <p14:creationId xmlns:p14="http://schemas.microsoft.com/office/powerpoint/2010/main" val="3244868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b="1" dirty="0"/>
              <a:t>Narration:  </a:t>
            </a:r>
            <a:r>
              <a:rPr lang="en-GB" dirty="0">
                <a:ea typeface="+mj-lt"/>
                <a:cs typeface="+mj-lt"/>
              </a:rPr>
              <a:t>1. Reduce, reuse, recycle waste.</a:t>
            </a:r>
            <a:br>
              <a:rPr lang="en-GB" dirty="0">
                <a:ea typeface="+mj-lt"/>
                <a:cs typeface="+mj-lt"/>
              </a:rPr>
            </a:br>
            <a:r>
              <a:rPr lang="en-GB" dirty="0">
                <a:ea typeface="+mj-lt"/>
                <a:cs typeface="+mj-lt"/>
              </a:rPr>
              <a:t>2. Keep different types of waste separate.</a:t>
            </a:r>
            <a:br>
              <a:rPr lang="en-GB" dirty="0">
                <a:ea typeface="+mj-lt"/>
                <a:cs typeface="+mj-lt"/>
              </a:rPr>
            </a:br>
            <a:r>
              <a:rPr lang="en-GB" dirty="0">
                <a:ea typeface="+mj-lt"/>
                <a:cs typeface="+mj-lt"/>
              </a:rPr>
              <a:t>3. Put waste in the proper storage area.</a:t>
            </a:r>
          </a:p>
          <a:p>
            <a:pPr defTabSz="914318">
              <a:defRPr/>
            </a:pPr>
            <a:r>
              <a:rPr lang="en-GB" dirty="0">
                <a:ea typeface="+mj-lt"/>
                <a:cs typeface="+mj-lt"/>
              </a:rPr>
              <a:t>4. Only work with hazardous waste if you have had special training and have the right Personal Protective Equipment PPE.</a:t>
            </a:r>
          </a:p>
          <a:p>
            <a:pPr defTabSz="914318">
              <a:defRPr/>
            </a:pPr>
            <a:r>
              <a:rPr lang="en-US" dirty="0">
                <a:solidFill>
                  <a:srgbClr val="000000"/>
                </a:solidFill>
                <a:latin typeface="Calibri" panose="020F0502020204030204" pitchFamily="34" charset="0"/>
                <a:ea typeface="Calibri" panose="020F0502020204030204" pitchFamily="34" charset="0"/>
              </a:rPr>
              <a:t>Now that you know about reducing, reusing and recycling waste, we’ll explore the safe way to lift loads by hand in Module 10.</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latin typeface="+mn-lt"/>
                <a:ea typeface="+mn-ea"/>
                <a:cs typeface="+mn-cs"/>
              </a:rPr>
            </a:br>
            <a:r>
              <a:rPr lang="en-US" b="1" dirty="0"/>
              <a:t>Photo by: </a:t>
            </a:r>
            <a:r>
              <a:rPr lang="en-US" sz="1200" b="1" dirty="0"/>
              <a:t> </a:t>
            </a:r>
            <a:r>
              <a:rPr lang="en-US" sz="1200" b="0" i="0" u="none" strike="noStrike" kern="1200" dirty="0">
                <a:solidFill>
                  <a:schemeClr val="tx1"/>
                </a:solidFill>
                <a:effectLst/>
                <a:latin typeface="+mn-lt"/>
                <a:ea typeface="+mn-ea"/>
                <a:cs typeface="+mn-cs"/>
              </a:rPr>
              <a:t>Shutterstock.com</a:t>
            </a: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29</a:t>
            </a:fld>
            <a:endParaRPr lang="en-GB" dirty="0"/>
          </a:p>
        </p:txBody>
      </p:sp>
    </p:spTree>
    <p:extLst>
      <p:ext uri="{BB962C8B-B14F-4D97-AF65-F5344CB8AC3E}">
        <p14:creationId xmlns:p14="http://schemas.microsoft.com/office/powerpoint/2010/main" val="337266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ea typeface="+mj-lt"/>
                <a:cs typeface="+mj-lt"/>
              </a:rPr>
              <a:t>Let’s begin by looking at </a:t>
            </a:r>
            <a:r>
              <a:rPr lang="en-US" b="0" dirty="0"/>
              <a:t>why reducing, reusing and recycling waste is important. </a:t>
            </a:r>
          </a:p>
          <a:p>
            <a:endParaRPr lang="en-US" dirty="0"/>
          </a:p>
          <a:p>
            <a:pPr defTabSz="914318">
              <a:defRPr/>
            </a:pPr>
            <a:r>
              <a:rPr lang="en-US" b="1" dirty="0"/>
              <a:t>Photo by: </a:t>
            </a:r>
            <a:r>
              <a:rPr lang="en-US" dirty="0"/>
              <a:t>Shutterstock.com</a:t>
            </a:r>
          </a:p>
          <a:p>
            <a:pPr defTabSz="914318">
              <a:defRPr/>
            </a:pPr>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3</a:t>
            </a:fld>
            <a:endParaRPr lang="en-GB" dirty="0"/>
          </a:p>
        </p:txBody>
      </p:sp>
    </p:spTree>
    <p:extLst>
      <p:ext uri="{BB962C8B-B14F-4D97-AF65-F5344CB8AC3E}">
        <p14:creationId xmlns:p14="http://schemas.microsoft.com/office/powerpoint/2010/main" val="238775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t>
            </a:r>
            <a:r>
              <a:rPr lang="en-US" b="0" dirty="0"/>
              <a:t>Waste can be hazardous to people’s health and pollute the environment.</a:t>
            </a:r>
            <a:r>
              <a:rPr lang="en-US" dirty="0"/>
              <a:t> </a:t>
            </a:r>
          </a:p>
          <a:p>
            <a:r>
              <a:rPr lang="en-US" dirty="0"/>
              <a:t>Here you can see that this waste oil drum has just been dumped and oil is leaking into the ground, causing pollution.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dirty="0"/>
          </a:p>
          <a:p>
            <a:endParaRPr lang="en-US" b="1"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4</a:t>
            </a:fld>
            <a:endParaRPr lang="en-GB" dirty="0"/>
          </a:p>
        </p:txBody>
      </p:sp>
    </p:spTree>
    <p:extLst>
      <p:ext uri="{BB962C8B-B14F-4D97-AF65-F5344CB8AC3E}">
        <p14:creationId xmlns:p14="http://schemas.microsoft.com/office/powerpoint/2010/main" val="3887332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Our rivers and oceans are choked up with waste, like plastic, which is getting into our food and can harm our health as well as kill wildlife. </a:t>
            </a:r>
          </a:p>
          <a:p>
            <a:pPr defTabSz="914318">
              <a:defRPr/>
            </a:pPr>
            <a:endParaRPr lang="en-US" b="1" dirty="0"/>
          </a:p>
          <a:p>
            <a:pPr marL="0" marR="0" lvl="0" indent="0" algn="l" defTabSz="914318"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t>John Hogg / World Bank</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5</a:t>
            </a:fld>
            <a:endParaRPr lang="en-GB" dirty="0"/>
          </a:p>
        </p:txBody>
      </p:sp>
    </p:spTree>
    <p:extLst>
      <p:ext uri="{BB962C8B-B14F-4D97-AF65-F5344CB8AC3E}">
        <p14:creationId xmlns:p14="http://schemas.microsoft.com/office/powerpoint/2010/main" val="2733008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Waste causes pollution when it is incinerated or buried in landfill sites like this one. </a:t>
            </a:r>
          </a:p>
          <a:p>
            <a:r>
              <a:rPr lang="en-US" dirty="0">
                <a:cs typeface="Calibri"/>
              </a:rPr>
              <a:t>Everyone on the planet creates over 2 billion </a:t>
            </a:r>
            <a:r>
              <a:rPr lang="en-US" dirty="0" err="1">
                <a:cs typeface="Calibri"/>
              </a:rPr>
              <a:t>tonnes</a:t>
            </a:r>
            <a:r>
              <a:rPr lang="en-US" dirty="0">
                <a:cs typeface="Calibri"/>
              </a:rPr>
              <a:t> of waste every year. </a:t>
            </a:r>
          </a:p>
          <a:p>
            <a:r>
              <a:rPr lang="en-US" b="0" i="0" dirty="0">
                <a:solidFill>
                  <a:srgbClr val="4A4A4A"/>
                </a:solidFill>
                <a:effectLst/>
                <a:latin typeface="BlinkMacSystemFont"/>
              </a:rPr>
              <a:t>If all this waste was put on trucks they would go around the world 24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to </a:t>
            </a:r>
            <a:r>
              <a:rPr lang="en-US" b="0" i="0" dirty="0">
                <a:solidFill>
                  <a:srgbClr val="4A4A4A"/>
                </a:solidFill>
                <a:effectLst/>
                <a:latin typeface="BlinkMacSystemFont"/>
              </a:rPr>
              <a:t>create less waste and</a:t>
            </a:r>
            <a:r>
              <a:rPr lang="en-US" dirty="0"/>
              <a:t> use the earth’s limited resources more efficiently.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Rather than bury or burn waste, we should </a:t>
            </a:r>
            <a:r>
              <a:rPr lang="en-US" dirty="0"/>
              <a:t>reuse it or </a:t>
            </a:r>
            <a:r>
              <a:rPr lang="en-US" b="0" dirty="0"/>
              <a:t>recycle it into something new.</a:t>
            </a:r>
            <a:r>
              <a:rPr lang="en-US" dirty="0"/>
              <a:t> </a:t>
            </a:r>
          </a:p>
          <a:p>
            <a:pPr defTabSz="914318">
              <a:defRPr/>
            </a:pPr>
            <a:endParaRPr lang="en-US" b="1" dirty="0"/>
          </a:p>
          <a:p>
            <a:pPr defTabSz="914318">
              <a:defRPr/>
            </a:pPr>
            <a:r>
              <a:rPr lang="en-US" b="1" dirty="0"/>
              <a:t>Data source: </a:t>
            </a:r>
            <a:r>
              <a:rPr lang="en-US" dirty="0">
                <a:cs typeface="Calibri"/>
              </a:rPr>
              <a:t>2.01 billion </a:t>
            </a:r>
            <a:r>
              <a:rPr lang="en-US" dirty="0" err="1">
                <a:cs typeface="Calibri"/>
              </a:rPr>
              <a:t>tonnes</a:t>
            </a:r>
            <a:r>
              <a:rPr lang="en-US" dirty="0">
                <a:cs typeface="Calibri"/>
              </a:rPr>
              <a:t> from </a:t>
            </a:r>
            <a:r>
              <a:rPr lang="en-US" dirty="0"/>
              <a:t>https://datatopics.worldbank.org/what-a-waste/trends_in_solid_waste_management.html</a:t>
            </a:r>
          </a:p>
          <a:p>
            <a:pPr defTabSz="914318">
              <a:defRPr/>
            </a:pPr>
            <a:r>
              <a:rPr lang="en-US" dirty="0"/>
              <a:t>https://www.theworldcounts.com/challenges/planet-earth/state-of-the-planet/world-waste-facts/story</a:t>
            </a:r>
          </a:p>
          <a:p>
            <a:pPr defTabSz="914318">
              <a:defRPr/>
            </a:pPr>
            <a:endParaRPr lang="en-US" b="1" dirty="0"/>
          </a:p>
          <a:p>
            <a:pPr marL="0" marR="0" lvl="0" indent="0" algn="l" defTabSz="914318"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t>Curt </a:t>
            </a:r>
            <a:r>
              <a:rPr lang="en-US" dirty="0" err="1"/>
              <a:t>Carnemark</a:t>
            </a:r>
            <a:r>
              <a:rPr lang="en-US" dirty="0"/>
              <a:t> / World Bank. </a:t>
            </a:r>
            <a:r>
              <a:rPr lang="en-US" sz="1200" dirty="0"/>
              <a:t>Further permission required for reuse. </a:t>
            </a:r>
          </a:p>
          <a:p>
            <a:pPr defTabSz="914318">
              <a:defRPr/>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6</a:t>
            </a:fld>
            <a:endParaRPr lang="en-GB" dirty="0"/>
          </a:p>
        </p:txBody>
      </p:sp>
    </p:spTree>
    <p:extLst>
      <p:ext uri="{BB962C8B-B14F-4D97-AF65-F5344CB8AC3E}">
        <p14:creationId xmlns:p14="http://schemas.microsoft.com/office/powerpoint/2010/main" val="60731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The first thing you can do is to avoid generating waste in the first place by storing and using fuels, oils, chemicals and materials properly. </a:t>
            </a:r>
          </a:p>
          <a:p>
            <a:r>
              <a:rPr lang="en-US" dirty="0"/>
              <a:t>You can also help by reusing materials - provided it is safe to do so - for instance using off-cuts from one job for another task.</a:t>
            </a:r>
          </a:p>
          <a:p>
            <a:r>
              <a:rPr lang="en-US" dirty="0"/>
              <a:t>Materials that can’t be reused need to be recycled. </a:t>
            </a:r>
          </a:p>
          <a:p>
            <a:r>
              <a:rPr lang="en-US" dirty="0"/>
              <a:t>For instance, materials from a building can be salvaged during demolition for reuse. </a:t>
            </a:r>
          </a:p>
          <a:p>
            <a:r>
              <a:rPr lang="en-US" dirty="0"/>
              <a:t>Here’s an example of timber being recycled into wood chips.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a:t>
            </a:r>
            <a:r>
              <a:rPr lang="en-US" b="1" dirty="0"/>
              <a:t> </a:t>
            </a:r>
            <a:r>
              <a:rPr lang="en-US" dirty="0" err="1"/>
              <a:t>Dohwa</a:t>
            </a:r>
            <a:r>
              <a:rPr lang="en-US" dirty="0"/>
              <a:t> Engineering Co Ltd / World Bank</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7</a:t>
            </a:fld>
            <a:endParaRPr lang="en-GB" dirty="0"/>
          </a:p>
        </p:txBody>
      </p:sp>
    </p:spTree>
    <p:extLst>
      <p:ext uri="{BB962C8B-B14F-4D97-AF65-F5344CB8AC3E}">
        <p14:creationId xmlns:p14="http://schemas.microsoft.com/office/powerpoint/2010/main" val="397257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Next we’ll find out where to put waste on site. </a:t>
            </a:r>
          </a:p>
          <a:p>
            <a:r>
              <a:rPr lang="en-US" b="0" dirty="0"/>
              <a:t>When you have anything that you no longer want, you need to put it in the right place so that it can be reused or recycled.</a:t>
            </a:r>
          </a:p>
          <a:p>
            <a:endParaRPr lang="en-US" dirty="0"/>
          </a:p>
          <a:p>
            <a:pPr defTabSz="914318">
              <a:defRPr/>
            </a:pPr>
            <a:r>
              <a:rPr lang="en-US" b="1" dirty="0"/>
              <a:t>Photo by: </a:t>
            </a:r>
            <a:r>
              <a:rPr lang="en-US" dirty="0"/>
              <a:t>Shutterstock.com</a:t>
            </a:r>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8</a:t>
            </a:fld>
            <a:endParaRPr lang="en-GB" dirty="0"/>
          </a:p>
        </p:txBody>
      </p:sp>
    </p:spTree>
    <p:extLst>
      <p:ext uri="{BB962C8B-B14F-4D97-AF65-F5344CB8AC3E}">
        <p14:creationId xmlns:p14="http://schemas.microsoft.com/office/powerpoint/2010/main" val="3670157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You will have things like metal, wood, packaging, glass and plastic. </a:t>
            </a:r>
          </a:p>
          <a:p>
            <a:r>
              <a:rPr lang="en-US" dirty="0">
                <a:cs typeface="Calibri"/>
              </a:rPr>
              <a:t>Keep these different types of waste separate. </a:t>
            </a:r>
          </a:p>
          <a:p>
            <a:r>
              <a:rPr lang="en-US" dirty="0">
                <a:cs typeface="Calibri"/>
              </a:rPr>
              <a:t>Do not mix them together like in this photo. </a:t>
            </a:r>
          </a:p>
          <a:p>
            <a:r>
              <a:rPr lang="en-US" dirty="0">
                <a:cs typeface="Calibri"/>
              </a:rPr>
              <a:t>It makes it difficult to recycle waste if it's mixed.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dirty="0"/>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9</a:t>
            </a:fld>
            <a:endParaRPr lang="en-GB" dirty="0"/>
          </a:p>
        </p:txBody>
      </p:sp>
    </p:spTree>
    <p:extLst>
      <p:ext uri="{BB962C8B-B14F-4D97-AF65-F5344CB8AC3E}">
        <p14:creationId xmlns:p14="http://schemas.microsoft.com/office/powerpoint/2010/main" val="289142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12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40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3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8" name="Rectangle 8"/>
          <p:cNvSpPr/>
          <p:nvPr userDrawn="1"/>
        </p:nvSpPr>
        <p:spPr>
          <a:xfrm rot="10800000" flipV="1">
            <a:off x="0" y="-15857"/>
            <a:ext cx="7989577"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39866"/>
              <a:gd name="connsiteY0" fmla="*/ 23643 h 589441"/>
              <a:gd name="connsiteX1" fmla="*/ 5139866 w 5139866"/>
              <a:gd name="connsiteY1" fmla="*/ 0 h 589441"/>
              <a:gd name="connsiteX2" fmla="*/ 5139866 w 5139866"/>
              <a:gd name="connsiteY2" fmla="*/ 589441 h 589441"/>
              <a:gd name="connsiteX3" fmla="*/ 338352 w 5139866"/>
              <a:gd name="connsiteY3" fmla="*/ 589441 h 589441"/>
              <a:gd name="connsiteX4" fmla="*/ 0 w 513986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866" h="589441">
                <a:moveTo>
                  <a:pt x="0" y="23643"/>
                </a:moveTo>
                <a:lnTo>
                  <a:pt x="5139866" y="0"/>
                </a:lnTo>
                <a:lnTo>
                  <a:pt x="5139866" y="589441"/>
                </a:lnTo>
                <a:lnTo>
                  <a:pt x="33835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230602" y="105832"/>
            <a:ext cx="7904877"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9</a:t>
            </a:r>
            <a:r>
              <a:rPr lang="en-US" dirty="0">
                <a:solidFill>
                  <a:schemeClr val="bg1"/>
                </a:solidFill>
                <a:latin typeface="Arial" charset="0"/>
                <a:ea typeface="Arial" charset="0"/>
                <a:cs typeface="Arial" charset="0"/>
              </a:rPr>
              <a:t>  •  REUSING, RECYCLING AND</a:t>
            </a:r>
            <a:r>
              <a:rPr lang="en-US" baseline="0" dirty="0">
                <a:solidFill>
                  <a:schemeClr val="bg1"/>
                </a:solidFill>
                <a:latin typeface="Arial" charset="0"/>
                <a:ea typeface="Arial" charset="0"/>
                <a:cs typeface="Arial" charset="0"/>
              </a:rPr>
              <a:t> DISPOSING OF WASTE</a:t>
            </a:r>
            <a:endParaRPr lang="en-US" b="1" dirty="0">
              <a:solidFill>
                <a:schemeClr val="bg1"/>
              </a:solidFill>
              <a:latin typeface="Arial" charset="0"/>
              <a:ea typeface="Arial" charset="0"/>
              <a:cs typeface="Arial" charset="0"/>
            </a:endParaRPr>
          </a:p>
        </p:txBody>
      </p:sp>
      <p:sp>
        <p:nvSpPr>
          <p:cNvPr id="10" name="Rectangle 8"/>
          <p:cNvSpPr/>
          <p:nvPr userDrawn="1"/>
        </p:nvSpPr>
        <p:spPr>
          <a:xfrm flipV="1">
            <a:off x="10856179"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sp>
        <p:nvSpPr>
          <p:cNvPr id="11" name="Slide Number Placeholder 1">
            <a:extLst>
              <a:ext uri="{FF2B5EF4-FFF2-40B4-BE49-F238E27FC236}">
                <a16:creationId xmlns:a16="http://schemas.microsoft.com/office/drawing/2014/main" id="{ED70AEC2-5FD1-CD46-A623-93CDB5F960B7}"/>
              </a:ext>
            </a:extLst>
          </p:cNvPr>
          <p:cNvSpPr txBox="1">
            <a:spLocks/>
          </p:cNvSpPr>
          <p:nvPr userDrawn="1"/>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a:t>
            </a:fld>
            <a:endParaRPr lang="en-US" sz="1800" dirty="0">
              <a:solidFill>
                <a:schemeClr val="tx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7038974" y="914400"/>
            <a:ext cx="4576763" cy="5143500"/>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9" name="Group 8"/>
          <p:cNvGrpSpPr/>
          <p:nvPr userDrawn="1"/>
        </p:nvGrpSpPr>
        <p:grpSpPr>
          <a:xfrm>
            <a:off x="-8" y="-20581"/>
            <a:ext cx="12192008" cy="6889714"/>
            <a:chOff x="-8" y="-20581"/>
            <a:chExt cx="12192008" cy="6889714"/>
          </a:xfrm>
        </p:grpSpPr>
        <p:grpSp>
          <p:nvGrpSpPr>
            <p:cNvPr id="10" name="Group 9"/>
            <p:cNvGrpSpPr/>
            <p:nvPr userDrawn="1"/>
          </p:nvGrpSpPr>
          <p:grpSpPr>
            <a:xfrm>
              <a:off x="-8" y="-20581"/>
              <a:ext cx="12192008" cy="6889714"/>
              <a:chOff x="-8" y="-20581"/>
              <a:chExt cx="12192008" cy="6889714"/>
            </a:xfrm>
          </p:grpSpPr>
          <p:sp>
            <p:nvSpPr>
              <p:cNvPr id="17" name="Rectangle 8"/>
              <p:cNvSpPr/>
              <p:nvPr userDrawn="1"/>
            </p:nvSpPr>
            <p:spPr>
              <a:xfrm rot="10800000" flipV="1">
                <a:off x="-8" y="-20581"/>
                <a:ext cx="7989577"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39866"/>
                  <a:gd name="connsiteY0" fmla="*/ 23643 h 589441"/>
                  <a:gd name="connsiteX1" fmla="*/ 5139866 w 5139866"/>
                  <a:gd name="connsiteY1" fmla="*/ 0 h 589441"/>
                  <a:gd name="connsiteX2" fmla="*/ 5139866 w 5139866"/>
                  <a:gd name="connsiteY2" fmla="*/ 589441 h 589441"/>
                  <a:gd name="connsiteX3" fmla="*/ 338352 w 5139866"/>
                  <a:gd name="connsiteY3" fmla="*/ 589441 h 589441"/>
                  <a:gd name="connsiteX4" fmla="*/ 0 w 513986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866" h="589441">
                    <a:moveTo>
                      <a:pt x="0" y="23643"/>
                    </a:moveTo>
                    <a:lnTo>
                      <a:pt x="5139866" y="0"/>
                    </a:lnTo>
                    <a:lnTo>
                      <a:pt x="5139866" y="589441"/>
                    </a:lnTo>
                    <a:lnTo>
                      <a:pt x="33835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230594" y="101108"/>
                <a:ext cx="7904877"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9</a:t>
                </a:r>
                <a:r>
                  <a:rPr lang="en-US" dirty="0">
                    <a:solidFill>
                      <a:schemeClr val="bg1"/>
                    </a:solidFill>
                    <a:latin typeface="Arial" charset="0"/>
                    <a:ea typeface="Arial" charset="0"/>
                    <a:cs typeface="Arial" charset="0"/>
                  </a:rPr>
                  <a:t>  •  REUSING, RECYCLING AND</a:t>
                </a:r>
                <a:r>
                  <a:rPr lang="en-US" baseline="0" dirty="0">
                    <a:solidFill>
                      <a:schemeClr val="bg1"/>
                    </a:solidFill>
                    <a:latin typeface="Arial" charset="0"/>
                    <a:ea typeface="Arial" charset="0"/>
                    <a:cs typeface="Arial" charset="0"/>
                  </a:rPr>
                  <a:t> DISPOSING OF WASTE</a:t>
                </a:r>
                <a:endParaRPr lang="en-US" b="1" dirty="0">
                  <a:solidFill>
                    <a:schemeClr val="bg1"/>
                  </a:solidFill>
                  <a:latin typeface="Arial" charset="0"/>
                  <a:ea typeface="Arial" charset="0"/>
                  <a:cs typeface="Arial" charset="0"/>
                </a:endParaRPr>
              </a:p>
            </p:txBody>
          </p:sp>
          <p:sp>
            <p:nvSpPr>
              <p:cNvPr id="20"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op">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771525"/>
            <a:ext cx="11134726" cy="828675"/>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9" name="Group 8"/>
          <p:cNvGrpSpPr/>
          <p:nvPr userDrawn="1"/>
        </p:nvGrpSpPr>
        <p:grpSpPr>
          <a:xfrm>
            <a:off x="-8" y="-20581"/>
            <a:ext cx="12192008" cy="6889714"/>
            <a:chOff x="-8" y="-20581"/>
            <a:chExt cx="12192008" cy="6889714"/>
          </a:xfrm>
        </p:grpSpPr>
        <p:grpSp>
          <p:nvGrpSpPr>
            <p:cNvPr id="10" name="Group 9"/>
            <p:cNvGrpSpPr/>
            <p:nvPr userDrawn="1"/>
          </p:nvGrpSpPr>
          <p:grpSpPr>
            <a:xfrm>
              <a:off x="-8" y="-20581"/>
              <a:ext cx="12192008" cy="6889714"/>
              <a:chOff x="-8" y="-20581"/>
              <a:chExt cx="12192008" cy="6889714"/>
            </a:xfrm>
          </p:grpSpPr>
          <p:sp>
            <p:nvSpPr>
              <p:cNvPr id="17" name="Rectangle 8"/>
              <p:cNvSpPr/>
              <p:nvPr userDrawn="1"/>
            </p:nvSpPr>
            <p:spPr>
              <a:xfrm rot="10800000" flipV="1">
                <a:off x="-8" y="-20581"/>
                <a:ext cx="7989577"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39866"/>
                  <a:gd name="connsiteY0" fmla="*/ 23643 h 589441"/>
                  <a:gd name="connsiteX1" fmla="*/ 5139866 w 5139866"/>
                  <a:gd name="connsiteY1" fmla="*/ 0 h 589441"/>
                  <a:gd name="connsiteX2" fmla="*/ 5139866 w 5139866"/>
                  <a:gd name="connsiteY2" fmla="*/ 589441 h 589441"/>
                  <a:gd name="connsiteX3" fmla="*/ 338352 w 5139866"/>
                  <a:gd name="connsiteY3" fmla="*/ 589441 h 589441"/>
                  <a:gd name="connsiteX4" fmla="*/ 0 w 513986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866" h="589441">
                    <a:moveTo>
                      <a:pt x="0" y="23643"/>
                    </a:moveTo>
                    <a:lnTo>
                      <a:pt x="5139866" y="0"/>
                    </a:lnTo>
                    <a:lnTo>
                      <a:pt x="5139866" y="589441"/>
                    </a:lnTo>
                    <a:lnTo>
                      <a:pt x="33835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230594" y="101108"/>
                <a:ext cx="7904877"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9</a:t>
                </a:r>
                <a:r>
                  <a:rPr lang="en-US" dirty="0">
                    <a:solidFill>
                      <a:schemeClr val="bg1"/>
                    </a:solidFill>
                    <a:latin typeface="Arial" charset="0"/>
                    <a:ea typeface="Arial" charset="0"/>
                    <a:cs typeface="Arial" charset="0"/>
                  </a:rPr>
                  <a:t>  •  REUSING, RECYCLING AND</a:t>
                </a:r>
                <a:r>
                  <a:rPr lang="en-US" baseline="0" dirty="0">
                    <a:solidFill>
                      <a:schemeClr val="bg1"/>
                    </a:solidFill>
                    <a:latin typeface="Arial" charset="0"/>
                    <a:ea typeface="Arial" charset="0"/>
                    <a:cs typeface="Arial" charset="0"/>
                  </a:rPr>
                  <a:t> DISPOSING OF WASTE</a:t>
                </a:r>
                <a:endParaRPr lang="en-US" b="1" dirty="0">
                  <a:solidFill>
                    <a:schemeClr val="bg1"/>
                  </a:solidFill>
                  <a:latin typeface="Arial" charset="0"/>
                  <a:ea typeface="Arial" charset="0"/>
                  <a:cs typeface="Arial" charset="0"/>
                </a:endParaRPr>
              </a:p>
            </p:txBody>
          </p:sp>
          <p:sp>
            <p:nvSpPr>
              <p:cNvPr id="20"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ttom">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5272087"/>
            <a:ext cx="11134726" cy="828675"/>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0" name="Group 9"/>
          <p:cNvGrpSpPr/>
          <p:nvPr userDrawn="1"/>
        </p:nvGrpSpPr>
        <p:grpSpPr>
          <a:xfrm>
            <a:off x="-8" y="-20581"/>
            <a:ext cx="12192008" cy="6889714"/>
            <a:chOff x="-8" y="-20581"/>
            <a:chExt cx="12192008" cy="6889714"/>
          </a:xfrm>
        </p:grpSpPr>
        <p:grpSp>
          <p:nvGrpSpPr>
            <p:cNvPr id="11" name="Group 10"/>
            <p:cNvGrpSpPr/>
            <p:nvPr userDrawn="1"/>
          </p:nvGrpSpPr>
          <p:grpSpPr>
            <a:xfrm>
              <a:off x="-8" y="-20581"/>
              <a:ext cx="12192008" cy="6889714"/>
              <a:chOff x="-8" y="-20581"/>
              <a:chExt cx="12192008" cy="6889714"/>
            </a:xfrm>
          </p:grpSpPr>
          <p:sp>
            <p:nvSpPr>
              <p:cNvPr id="17" name="Rectangle 8"/>
              <p:cNvSpPr/>
              <p:nvPr userDrawn="1"/>
            </p:nvSpPr>
            <p:spPr>
              <a:xfrm rot="10800000" flipV="1">
                <a:off x="-8" y="-20581"/>
                <a:ext cx="7989577"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39866"/>
                  <a:gd name="connsiteY0" fmla="*/ 23643 h 589441"/>
                  <a:gd name="connsiteX1" fmla="*/ 5139866 w 5139866"/>
                  <a:gd name="connsiteY1" fmla="*/ 0 h 589441"/>
                  <a:gd name="connsiteX2" fmla="*/ 5139866 w 5139866"/>
                  <a:gd name="connsiteY2" fmla="*/ 589441 h 589441"/>
                  <a:gd name="connsiteX3" fmla="*/ 338352 w 5139866"/>
                  <a:gd name="connsiteY3" fmla="*/ 589441 h 589441"/>
                  <a:gd name="connsiteX4" fmla="*/ 0 w 513986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866" h="589441">
                    <a:moveTo>
                      <a:pt x="0" y="23643"/>
                    </a:moveTo>
                    <a:lnTo>
                      <a:pt x="5139866" y="0"/>
                    </a:lnTo>
                    <a:lnTo>
                      <a:pt x="5139866" y="589441"/>
                    </a:lnTo>
                    <a:lnTo>
                      <a:pt x="33835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230594" y="101108"/>
                <a:ext cx="7904877"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9</a:t>
                </a:r>
                <a:r>
                  <a:rPr lang="en-US" dirty="0">
                    <a:solidFill>
                      <a:schemeClr val="bg1"/>
                    </a:solidFill>
                    <a:latin typeface="Arial" charset="0"/>
                    <a:ea typeface="Arial" charset="0"/>
                    <a:cs typeface="Arial" charset="0"/>
                  </a:rPr>
                  <a:t>  •  REUSING, RECYCLING AND</a:t>
                </a:r>
                <a:r>
                  <a:rPr lang="en-US" baseline="0" dirty="0">
                    <a:solidFill>
                      <a:schemeClr val="bg1"/>
                    </a:solidFill>
                    <a:latin typeface="Arial" charset="0"/>
                    <a:ea typeface="Arial" charset="0"/>
                    <a:cs typeface="Arial" charset="0"/>
                  </a:rPr>
                  <a:t> DISPOSING OF WASTE</a:t>
                </a:r>
                <a:endParaRPr lang="en-US" b="1" dirty="0">
                  <a:solidFill>
                    <a:schemeClr val="bg1"/>
                  </a:solidFill>
                  <a:latin typeface="Arial" charset="0"/>
                  <a:ea typeface="Arial" charset="0"/>
                  <a:cs typeface="Arial" charset="0"/>
                </a:endParaRPr>
              </a:p>
            </p:txBody>
          </p:sp>
          <p:sp>
            <p:nvSpPr>
              <p:cNvPr id="19"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p:spPr>
        <p:txBody>
          <a:bodyPr>
            <a:normAutofit/>
          </a:bodyPr>
          <a:lstStyle>
            <a:lvl1pPr marL="514350" indent="-514350" algn="l">
              <a:buFont typeface="+mj-lt"/>
              <a:buAutoNum type="arabicPeriod"/>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9" name="Group 8"/>
          <p:cNvGrpSpPr/>
          <p:nvPr userDrawn="1"/>
        </p:nvGrpSpPr>
        <p:grpSpPr>
          <a:xfrm>
            <a:off x="-8" y="-20581"/>
            <a:ext cx="12192008" cy="6889714"/>
            <a:chOff x="-8" y="-20581"/>
            <a:chExt cx="12192008" cy="6889714"/>
          </a:xfrm>
        </p:grpSpPr>
        <p:grpSp>
          <p:nvGrpSpPr>
            <p:cNvPr id="15" name="Group 14"/>
            <p:cNvGrpSpPr/>
            <p:nvPr userDrawn="1"/>
          </p:nvGrpSpPr>
          <p:grpSpPr>
            <a:xfrm>
              <a:off x="-8" y="-20581"/>
              <a:ext cx="12192008" cy="6889714"/>
              <a:chOff x="-8" y="-20581"/>
              <a:chExt cx="12192008" cy="6889714"/>
            </a:xfrm>
          </p:grpSpPr>
          <p:sp>
            <p:nvSpPr>
              <p:cNvPr id="17" name="Rectangle 8"/>
              <p:cNvSpPr/>
              <p:nvPr userDrawn="1"/>
            </p:nvSpPr>
            <p:spPr>
              <a:xfrm rot="10800000" flipV="1">
                <a:off x="-8" y="-20581"/>
                <a:ext cx="7989577"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39866"/>
                  <a:gd name="connsiteY0" fmla="*/ 23643 h 589441"/>
                  <a:gd name="connsiteX1" fmla="*/ 5139866 w 5139866"/>
                  <a:gd name="connsiteY1" fmla="*/ 0 h 589441"/>
                  <a:gd name="connsiteX2" fmla="*/ 5139866 w 5139866"/>
                  <a:gd name="connsiteY2" fmla="*/ 589441 h 589441"/>
                  <a:gd name="connsiteX3" fmla="*/ 338352 w 5139866"/>
                  <a:gd name="connsiteY3" fmla="*/ 589441 h 589441"/>
                  <a:gd name="connsiteX4" fmla="*/ 0 w 513986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866" h="589441">
                    <a:moveTo>
                      <a:pt x="0" y="23643"/>
                    </a:moveTo>
                    <a:lnTo>
                      <a:pt x="5139866" y="0"/>
                    </a:lnTo>
                    <a:lnTo>
                      <a:pt x="5139866" y="589441"/>
                    </a:lnTo>
                    <a:lnTo>
                      <a:pt x="33835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230594" y="101108"/>
                <a:ext cx="7904877"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9</a:t>
                </a:r>
                <a:r>
                  <a:rPr lang="en-US" dirty="0">
                    <a:solidFill>
                      <a:schemeClr val="bg1"/>
                    </a:solidFill>
                    <a:latin typeface="Arial" charset="0"/>
                    <a:ea typeface="Arial" charset="0"/>
                    <a:cs typeface="Arial" charset="0"/>
                  </a:rPr>
                  <a:t>  •  REUSING, RECYCLING AND</a:t>
                </a:r>
                <a:r>
                  <a:rPr lang="en-US" baseline="0" dirty="0">
                    <a:solidFill>
                      <a:schemeClr val="bg1"/>
                    </a:solidFill>
                    <a:latin typeface="Arial" charset="0"/>
                    <a:ea typeface="Arial" charset="0"/>
                    <a:cs typeface="Arial" charset="0"/>
                  </a:rPr>
                  <a:t> DISPOSING OF WASTE</a:t>
                </a:r>
                <a:endParaRPr lang="en-US" b="1" dirty="0">
                  <a:solidFill>
                    <a:schemeClr val="bg1"/>
                  </a:solidFill>
                  <a:latin typeface="Arial" charset="0"/>
                  <a:ea typeface="Arial" charset="0"/>
                  <a:cs typeface="Arial" charset="0"/>
                </a:endParaRPr>
              </a:p>
            </p:txBody>
          </p:sp>
          <p:sp>
            <p:nvSpPr>
              <p:cNvPr id="20"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485900"/>
            <a:ext cx="121920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493129" y="1956340"/>
            <a:ext cx="5977119" cy="2858728"/>
          </a:xfrm>
        </p:spPr>
        <p:txBody>
          <a:bodyPr>
            <a:normAutofit/>
          </a:bodyPr>
          <a:lstStyle>
            <a:lvl1pPr marL="0" indent="0" algn="l">
              <a:buFont typeface="+mj-lt"/>
              <a:buNone/>
              <a:defRPr sz="48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5" name="Group 24"/>
          <p:cNvGrpSpPr/>
          <p:nvPr userDrawn="1"/>
        </p:nvGrpSpPr>
        <p:grpSpPr>
          <a:xfrm>
            <a:off x="-8" y="-20581"/>
            <a:ext cx="12192008" cy="6889714"/>
            <a:chOff x="-8" y="-20581"/>
            <a:chExt cx="12192008" cy="6889714"/>
          </a:xfrm>
        </p:grpSpPr>
        <p:grpSp>
          <p:nvGrpSpPr>
            <p:cNvPr id="26" name="Group 25"/>
            <p:cNvGrpSpPr/>
            <p:nvPr userDrawn="1"/>
          </p:nvGrpSpPr>
          <p:grpSpPr>
            <a:xfrm>
              <a:off x="-8" y="-20581"/>
              <a:ext cx="12192008" cy="6889714"/>
              <a:chOff x="-8" y="-20581"/>
              <a:chExt cx="12192008" cy="6889714"/>
            </a:xfrm>
          </p:grpSpPr>
          <p:sp>
            <p:nvSpPr>
              <p:cNvPr id="28" name="Rectangle 8"/>
              <p:cNvSpPr/>
              <p:nvPr userDrawn="1"/>
            </p:nvSpPr>
            <p:spPr>
              <a:xfrm rot="10800000" flipV="1">
                <a:off x="-8" y="-20581"/>
                <a:ext cx="7989577"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39866"/>
                  <a:gd name="connsiteY0" fmla="*/ 23643 h 589441"/>
                  <a:gd name="connsiteX1" fmla="*/ 5139866 w 5139866"/>
                  <a:gd name="connsiteY1" fmla="*/ 0 h 589441"/>
                  <a:gd name="connsiteX2" fmla="*/ 5139866 w 5139866"/>
                  <a:gd name="connsiteY2" fmla="*/ 589441 h 589441"/>
                  <a:gd name="connsiteX3" fmla="*/ 338352 w 5139866"/>
                  <a:gd name="connsiteY3" fmla="*/ 589441 h 589441"/>
                  <a:gd name="connsiteX4" fmla="*/ 0 w 513986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866" h="589441">
                    <a:moveTo>
                      <a:pt x="0" y="23643"/>
                    </a:moveTo>
                    <a:lnTo>
                      <a:pt x="5139866" y="0"/>
                    </a:lnTo>
                    <a:lnTo>
                      <a:pt x="5139866" y="589441"/>
                    </a:lnTo>
                    <a:lnTo>
                      <a:pt x="33835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userDrawn="1"/>
            </p:nvSpPr>
            <p:spPr>
              <a:xfrm>
                <a:off x="230594" y="101108"/>
                <a:ext cx="7904877"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9</a:t>
                </a:r>
                <a:r>
                  <a:rPr lang="en-US" dirty="0">
                    <a:solidFill>
                      <a:schemeClr val="bg1"/>
                    </a:solidFill>
                    <a:latin typeface="Arial" charset="0"/>
                    <a:ea typeface="Arial" charset="0"/>
                    <a:cs typeface="Arial" charset="0"/>
                  </a:rPr>
                  <a:t>  •  REUSING, RECYCLING AND</a:t>
                </a:r>
                <a:r>
                  <a:rPr lang="en-US" baseline="0" dirty="0">
                    <a:solidFill>
                      <a:schemeClr val="bg1"/>
                    </a:solidFill>
                    <a:latin typeface="Arial" charset="0"/>
                    <a:ea typeface="Arial" charset="0"/>
                    <a:cs typeface="Arial" charset="0"/>
                  </a:rPr>
                  <a:t> DISPOSING OF WASTE</a:t>
                </a:r>
                <a:endParaRPr lang="en-US" b="1" dirty="0">
                  <a:solidFill>
                    <a:schemeClr val="bg1"/>
                  </a:solidFill>
                  <a:latin typeface="Arial" charset="0"/>
                  <a:ea typeface="Arial" charset="0"/>
                  <a:cs typeface="Arial" charset="0"/>
                </a:endParaRPr>
              </a:p>
            </p:txBody>
          </p:sp>
          <p:sp>
            <p:nvSpPr>
              <p:cNvPr id="30"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7" name="Picture 2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rapUp">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485900"/>
            <a:ext cx="121920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74596" y="2402352"/>
            <a:ext cx="6164317" cy="1938992"/>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Key things</a:t>
            </a:r>
            <a:br>
              <a:rPr lang="en-US" sz="6000" dirty="0">
                <a:solidFill>
                  <a:schemeClr val="bg1"/>
                </a:solidFill>
                <a:latin typeface="Arial" charset="0"/>
                <a:ea typeface="Arial" charset="0"/>
                <a:cs typeface="Arial" charset="0"/>
              </a:rPr>
            </a:br>
            <a:r>
              <a:rPr lang="en-US" sz="6000" dirty="0">
                <a:solidFill>
                  <a:schemeClr val="bg1"/>
                </a:solidFill>
                <a:latin typeface="Arial" charset="0"/>
                <a:ea typeface="Arial" charset="0"/>
                <a:cs typeface="Arial" charset="0"/>
              </a:rPr>
              <a:t>to remember</a:t>
            </a:r>
          </a:p>
        </p:txBody>
      </p:sp>
      <p:sp>
        <p:nvSpPr>
          <p:cNvPr id="9" name="Rectangle 8"/>
          <p:cNvSpPr/>
          <p:nvPr userDrawn="1"/>
        </p:nvSpPr>
        <p:spPr>
          <a:xfrm>
            <a:off x="6913509" y="659681"/>
            <a:ext cx="4783462" cy="5538638"/>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99221" y="-262059"/>
            <a:ext cx="5182699" cy="6690267"/>
          </a:xfrm>
          <a:prstGeom prst="rect">
            <a:avLst/>
          </a:prstGeom>
        </p:spPr>
      </p:pic>
      <p:grpSp>
        <p:nvGrpSpPr>
          <p:cNvPr id="13" name="Group 12"/>
          <p:cNvGrpSpPr/>
          <p:nvPr userDrawn="1"/>
        </p:nvGrpSpPr>
        <p:grpSpPr>
          <a:xfrm>
            <a:off x="-8" y="-20581"/>
            <a:ext cx="12192008" cy="6889714"/>
            <a:chOff x="-8" y="-20581"/>
            <a:chExt cx="12192008" cy="6889714"/>
          </a:xfrm>
        </p:grpSpPr>
        <p:grpSp>
          <p:nvGrpSpPr>
            <p:cNvPr id="14" name="Group 13"/>
            <p:cNvGrpSpPr/>
            <p:nvPr userDrawn="1"/>
          </p:nvGrpSpPr>
          <p:grpSpPr>
            <a:xfrm>
              <a:off x="-8" y="-20581"/>
              <a:ext cx="12192008" cy="6889714"/>
              <a:chOff x="-8" y="-20581"/>
              <a:chExt cx="12192008" cy="6889714"/>
            </a:xfrm>
          </p:grpSpPr>
          <p:sp>
            <p:nvSpPr>
              <p:cNvPr id="21" name="Rectangle 8"/>
              <p:cNvSpPr/>
              <p:nvPr userDrawn="1"/>
            </p:nvSpPr>
            <p:spPr>
              <a:xfrm rot="10800000" flipV="1">
                <a:off x="-8" y="-20581"/>
                <a:ext cx="7989577"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39866"/>
                  <a:gd name="connsiteY0" fmla="*/ 23643 h 589441"/>
                  <a:gd name="connsiteX1" fmla="*/ 5139866 w 5139866"/>
                  <a:gd name="connsiteY1" fmla="*/ 0 h 589441"/>
                  <a:gd name="connsiteX2" fmla="*/ 5139866 w 5139866"/>
                  <a:gd name="connsiteY2" fmla="*/ 589441 h 589441"/>
                  <a:gd name="connsiteX3" fmla="*/ 338352 w 5139866"/>
                  <a:gd name="connsiteY3" fmla="*/ 589441 h 589441"/>
                  <a:gd name="connsiteX4" fmla="*/ 0 w 513986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866" h="589441">
                    <a:moveTo>
                      <a:pt x="0" y="23643"/>
                    </a:moveTo>
                    <a:lnTo>
                      <a:pt x="5139866" y="0"/>
                    </a:lnTo>
                    <a:lnTo>
                      <a:pt x="5139866" y="589441"/>
                    </a:lnTo>
                    <a:lnTo>
                      <a:pt x="33835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230594" y="101108"/>
                <a:ext cx="7904877"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9</a:t>
                </a:r>
                <a:r>
                  <a:rPr lang="en-US" dirty="0">
                    <a:solidFill>
                      <a:schemeClr val="bg1"/>
                    </a:solidFill>
                    <a:latin typeface="Arial" charset="0"/>
                    <a:ea typeface="Arial" charset="0"/>
                    <a:cs typeface="Arial" charset="0"/>
                  </a:rPr>
                  <a:t>  •  REUSING, RECYCLING AND</a:t>
                </a:r>
                <a:r>
                  <a:rPr lang="en-US" baseline="0" dirty="0">
                    <a:solidFill>
                      <a:schemeClr val="bg1"/>
                    </a:solidFill>
                    <a:latin typeface="Arial" charset="0"/>
                    <a:ea typeface="Arial" charset="0"/>
                    <a:cs typeface="Arial" charset="0"/>
                  </a:rPr>
                  <a:t> DISPOSING OF WASTE</a:t>
                </a:r>
                <a:endParaRPr lang="en-US" b="1" dirty="0">
                  <a:solidFill>
                    <a:schemeClr val="bg1"/>
                  </a:solidFill>
                  <a:latin typeface="Arial" charset="0"/>
                  <a:ea typeface="Arial" charset="0"/>
                  <a:cs typeface="Arial" charset="0"/>
                </a:endParaRPr>
              </a:p>
            </p:txBody>
          </p:sp>
          <p:sp>
            <p:nvSpPr>
              <p:cNvPr id="24"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5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04551-A16C-4859-B163-B69F50EC2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F081EC-51CF-4CC9-BEBF-1E9EA397A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A244DE-3772-43A4-B2F7-44785E69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C1C36-EEAD-44A4-84AF-1B243EC9F1A4}" type="datetime1">
              <a:rPr lang="en-GB" smtClean="0"/>
              <a:pPr/>
              <a:t>31/05/2023</a:t>
            </a:fld>
            <a:endParaRPr lang="en-GB" dirty="0"/>
          </a:p>
        </p:txBody>
      </p:sp>
      <p:sp>
        <p:nvSpPr>
          <p:cNvPr id="5" name="Footer Placeholder 4">
            <a:extLst>
              <a:ext uri="{FF2B5EF4-FFF2-40B4-BE49-F238E27FC236}">
                <a16:creationId xmlns:a16="http://schemas.microsoft.com/office/drawing/2014/main" id="{64275A60-25D9-49AE-9384-8B8027C5C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51EC0E2-88E8-43D1-890C-B1EB1B022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186D-BD8E-4EDD-A417-AFA9BA614779}" type="slidenum">
              <a:rPr lang="en-GB" smtClean="0"/>
              <a:pPr/>
              <a:t>‹#›</a:t>
            </a:fld>
            <a:endParaRPr lang="en-GB" dirty="0"/>
          </a:p>
        </p:txBody>
      </p:sp>
    </p:spTree>
    <p:extLst>
      <p:ext uri="{BB962C8B-B14F-4D97-AF65-F5344CB8AC3E}">
        <p14:creationId xmlns:p14="http://schemas.microsoft.com/office/powerpoint/2010/main" val="1341600667"/>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64" r:id="rId8"/>
    <p:sldLayoutId id="2147483651" r:id="rId9"/>
    <p:sldLayoutId id="2147483655" r:id="rId10"/>
    <p:sldLayoutId id="214748365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671638"/>
            <a:ext cx="12192000" cy="3514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94878" y="1042710"/>
            <a:ext cx="3591799" cy="4772580"/>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9011" y="1836733"/>
            <a:ext cx="6164317" cy="523220"/>
          </a:xfrm>
          <a:prstGeom prst="rect">
            <a:avLst/>
          </a:prstGeom>
          <a:noFill/>
        </p:spPr>
        <p:txBody>
          <a:bodyPr wrap="square" rtlCol="0">
            <a:spAutoFit/>
          </a:bodyPr>
          <a:lstStyle/>
          <a:p>
            <a:r>
              <a:rPr lang="en-US" sz="2800" b="1" dirty="0">
                <a:solidFill>
                  <a:schemeClr val="bg1"/>
                </a:solidFill>
                <a:latin typeface="Arial" charset="0"/>
                <a:ea typeface="Arial" charset="0"/>
                <a:cs typeface="Arial" charset="0"/>
              </a:rPr>
              <a:t>MODULE 9</a:t>
            </a:r>
          </a:p>
        </p:txBody>
      </p:sp>
      <p:sp>
        <p:nvSpPr>
          <p:cNvPr id="12" name="TextBox 11"/>
          <p:cNvSpPr txBox="1"/>
          <p:nvPr/>
        </p:nvSpPr>
        <p:spPr>
          <a:xfrm>
            <a:off x="369011" y="2415670"/>
            <a:ext cx="7634623" cy="2862322"/>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Reusing, recycling and disposing of waste</a:t>
            </a:r>
          </a:p>
        </p:txBody>
      </p:sp>
      <p:cxnSp>
        <p:nvCxnSpPr>
          <p:cNvPr id="13" name="Straight Connector 12"/>
          <p:cNvCxnSpPr/>
          <p:nvPr/>
        </p:nvCxnSpPr>
        <p:spPr>
          <a:xfrm>
            <a:off x="414334" y="2441686"/>
            <a:ext cx="6715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51184" y="1260973"/>
            <a:ext cx="4183718" cy="4067633"/>
          </a:xfrm>
          <a:prstGeom prst="rect">
            <a:avLst/>
          </a:prstGeom>
        </p:spPr>
      </p:pic>
      <p:sp>
        <p:nvSpPr>
          <p:cNvPr id="14" name="TextBox 13">
            <a:extLst>
              <a:ext uri="{FF2B5EF4-FFF2-40B4-BE49-F238E27FC236}">
                <a16:creationId xmlns:a16="http://schemas.microsoft.com/office/drawing/2014/main" id="{AE328DAD-6666-4E9D-B1EE-482B148ADFC7}"/>
              </a:ext>
            </a:extLst>
          </p:cNvPr>
          <p:cNvSpPr txBox="1"/>
          <p:nvPr/>
        </p:nvSpPr>
        <p:spPr>
          <a:xfrm>
            <a:off x="326572" y="6567938"/>
            <a:ext cx="6008914" cy="276999"/>
          </a:xfrm>
          <a:prstGeom prst="rect">
            <a:avLst/>
          </a:prstGeom>
          <a:noFill/>
        </p:spPr>
        <p:txBody>
          <a:bodyPr wrap="square" rtlCol="0">
            <a:spAutoFit/>
          </a:bodyPr>
          <a:lstStyle/>
          <a:p>
            <a:r>
              <a:rPr lang="en-US" sz="1200" dirty="0">
                <a:solidFill>
                  <a:srgbClr val="ED7D31"/>
                </a:solidFill>
              </a:rPr>
              <a:t>For copyright details see last slide of this PowerPoint presentation</a:t>
            </a:r>
          </a:p>
        </p:txBody>
      </p:sp>
    </p:spTree>
    <p:extLst>
      <p:ext uri="{BB962C8B-B14F-4D97-AF65-F5344CB8AC3E}">
        <p14:creationId xmlns:p14="http://schemas.microsoft.com/office/powerpoint/2010/main" val="81216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outdoor, trash&#10;&#10;Description automatically generated">
            <a:extLst>
              <a:ext uri="{FF2B5EF4-FFF2-40B4-BE49-F238E27FC236}">
                <a16:creationId xmlns:a16="http://schemas.microsoft.com/office/drawing/2014/main" id="{40EF9928-5122-4DA7-8FFC-7E184854F9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7155" y="766236"/>
            <a:ext cx="7745285" cy="5771926"/>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83702A49-D5BE-45B7-9660-C8E583D79E7B}"/>
              </a:ext>
            </a:extLst>
          </p:cNvPr>
          <p:cNvSpPr txBox="1">
            <a:spLocks/>
          </p:cNvSpPr>
          <p:nvPr/>
        </p:nvSpPr>
        <p:spPr>
          <a:xfrm>
            <a:off x="8768432" y="2389057"/>
            <a:ext cx="3076413" cy="1600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Arial" pitchFamily="34" charset="0"/>
                <a:cs typeface="Arial" pitchFamily="34" charset="0"/>
              </a:rPr>
              <a:t>Keep different types of waste separate</a:t>
            </a:r>
          </a:p>
        </p:txBody>
      </p:sp>
    </p:spTree>
    <p:extLst>
      <p:ext uri="{BB962C8B-B14F-4D97-AF65-F5344CB8AC3E}">
        <p14:creationId xmlns:p14="http://schemas.microsoft.com/office/powerpoint/2010/main" val="269729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grass, outdoor&#10;&#10;Description automatically generated">
            <a:extLst>
              <a:ext uri="{FF2B5EF4-FFF2-40B4-BE49-F238E27FC236}">
                <a16:creationId xmlns:a16="http://schemas.microsoft.com/office/drawing/2014/main" id="{099EE8E0-69A5-4A3F-9243-E14DE50B595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483927" y="685882"/>
            <a:ext cx="5100305" cy="5729243"/>
          </a:xfrm>
          <a:prstGeom prst="rect">
            <a:avLst/>
          </a:prstGeom>
          <a:ln>
            <a:noFill/>
          </a:ln>
          <a:effectLst>
            <a:outerShdw blurRad="292100" dist="139700" dir="2700000" algn="tl" rotWithShape="0">
              <a:srgbClr val="333333">
                <a:alpha val="65000"/>
              </a:srgbClr>
            </a:outerShdw>
          </a:effectLst>
        </p:spPr>
      </p:pic>
      <p:grpSp>
        <p:nvGrpSpPr>
          <p:cNvPr id="5" name="Group 4">
            <a:extLst>
              <a:ext uri="{FF2B5EF4-FFF2-40B4-BE49-F238E27FC236}">
                <a16:creationId xmlns:a16="http://schemas.microsoft.com/office/drawing/2014/main" id="{B531E7C4-1B9A-0444-8428-E638AC9F2EE4}"/>
              </a:ext>
            </a:extLst>
          </p:cNvPr>
          <p:cNvGrpSpPr/>
          <p:nvPr/>
        </p:nvGrpSpPr>
        <p:grpSpPr>
          <a:xfrm>
            <a:off x="10856179" y="5872675"/>
            <a:ext cx="1335829" cy="1001182"/>
            <a:chOff x="10856179" y="5872675"/>
            <a:chExt cx="1335829" cy="1001182"/>
          </a:xfrm>
        </p:grpSpPr>
        <p:sp>
          <p:nvSpPr>
            <p:cNvPr id="6" name="Rectangle 8">
              <a:extLst>
                <a:ext uri="{FF2B5EF4-FFF2-40B4-BE49-F238E27FC236}">
                  <a16:creationId xmlns:a16="http://schemas.microsoft.com/office/drawing/2014/main" id="{3D80AB00-479F-9547-9CAC-4663C7A1D1AB}"/>
                </a:ext>
              </a:extLst>
            </p:cNvPr>
            <p:cNvSpPr/>
            <p:nvPr/>
          </p:nvSpPr>
          <p:spPr>
            <a:xfrm flipV="1">
              <a:off x="10856179"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03DF0FE-6BAB-E848-A577-9C49F9C1C79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
        <p:nvSpPr>
          <p:cNvPr id="8" name="Title 1">
            <a:extLst>
              <a:ext uri="{FF2B5EF4-FFF2-40B4-BE49-F238E27FC236}">
                <a16:creationId xmlns:a16="http://schemas.microsoft.com/office/drawing/2014/main" id="{D88E7974-30DA-48FA-9B93-F35D286142F1}"/>
              </a:ext>
            </a:extLst>
          </p:cNvPr>
          <p:cNvSpPr txBox="1">
            <a:spLocks/>
          </p:cNvSpPr>
          <p:nvPr/>
        </p:nvSpPr>
        <p:spPr>
          <a:xfrm>
            <a:off x="482764" y="2628899"/>
            <a:ext cx="5753144" cy="1600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Arial" pitchFamily="34" charset="0"/>
                <a:cs typeface="Arial" pitchFamily="34" charset="0"/>
              </a:rPr>
              <a:t>Keep different types of waste separate</a:t>
            </a:r>
          </a:p>
        </p:txBody>
      </p:sp>
    </p:spTree>
    <p:extLst>
      <p:ext uri="{BB962C8B-B14F-4D97-AF65-F5344CB8AC3E}">
        <p14:creationId xmlns:p14="http://schemas.microsoft.com/office/powerpoint/2010/main" val="414332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54C5DBC2-7CB4-4847-AFF7-C8BE8D02EC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992" y="894872"/>
            <a:ext cx="7687864" cy="5634935"/>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D8FA5EE5-4707-BC4A-9B99-AC1CDD186E16}"/>
              </a:ext>
            </a:extLst>
          </p:cNvPr>
          <p:cNvSpPr/>
          <p:nvPr/>
        </p:nvSpPr>
        <p:spPr>
          <a:xfrm>
            <a:off x="8625114" y="2049135"/>
            <a:ext cx="3262894" cy="3190617"/>
          </a:xfrm>
          <a:prstGeom prst="rect">
            <a:avLst/>
          </a:prstGeom>
        </p:spPr>
        <p:txBody>
          <a:bodyPr wrap="square">
            <a:spAutoFit/>
          </a:bodyPr>
          <a:lstStyle/>
          <a:p>
            <a:pPr>
              <a:spcAft>
                <a:spcPts val="1000"/>
              </a:spcAft>
            </a:pPr>
            <a:r>
              <a:rPr lang="en-US" sz="2800" dirty="0">
                <a:latin typeface="Arial" pitchFamily="34" charset="0"/>
                <a:cs typeface="Arial" pitchFamily="34" charset="0"/>
              </a:rPr>
              <a:t>Put waste in right area</a:t>
            </a:r>
          </a:p>
          <a:p>
            <a:pPr>
              <a:spcAft>
                <a:spcPts val="1000"/>
              </a:spcAft>
            </a:pPr>
            <a:endParaRPr lang="en-US" sz="2800" dirty="0">
              <a:latin typeface="Arial" pitchFamily="34" charset="0"/>
              <a:cs typeface="Arial" pitchFamily="34" charset="0"/>
            </a:endParaRPr>
          </a:p>
          <a:p>
            <a:pPr>
              <a:spcAft>
                <a:spcPts val="1000"/>
              </a:spcAft>
            </a:pPr>
            <a:r>
              <a:rPr lang="en-US" sz="2800" dirty="0">
                <a:latin typeface="Arial" pitchFamily="34" charset="0"/>
                <a:cs typeface="Arial" pitchFamily="34" charset="0"/>
              </a:rPr>
              <a:t>Put covers back on</a:t>
            </a:r>
          </a:p>
          <a:p>
            <a:pPr>
              <a:spcAft>
                <a:spcPts val="1000"/>
              </a:spcAft>
            </a:pPr>
            <a:endParaRPr lang="en-US" sz="2800" dirty="0">
              <a:latin typeface="Arial" pitchFamily="34" charset="0"/>
              <a:cs typeface="Arial" pitchFamily="34" charset="0"/>
            </a:endParaRPr>
          </a:p>
          <a:p>
            <a:pPr>
              <a:spcAft>
                <a:spcPts val="1000"/>
              </a:spcAft>
            </a:pPr>
            <a:r>
              <a:rPr lang="en-US" sz="2800" dirty="0">
                <a:latin typeface="Arial" pitchFamily="34" charset="0"/>
                <a:cs typeface="Arial" pitchFamily="34" charset="0"/>
              </a:rPr>
              <a:t>Never burn waste</a:t>
            </a:r>
            <a:endParaRPr lang="en-PK" sz="2800" dirty="0"/>
          </a:p>
        </p:txBody>
      </p:sp>
    </p:spTree>
    <p:extLst>
      <p:ext uri="{BB962C8B-B14F-4D97-AF65-F5344CB8AC3E}">
        <p14:creationId xmlns:p14="http://schemas.microsoft.com/office/powerpoint/2010/main" val="209782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uala Lumpur, Malaysia - November 12 2017 : Basic schedule waste management training for construction workers on site in Kuala Lumpur Malaysia.">
            <a:extLst>
              <a:ext uri="{FF2B5EF4-FFF2-40B4-BE49-F238E27FC236}">
                <a16:creationId xmlns:a16="http://schemas.microsoft.com/office/drawing/2014/main" id="{63CA25B8-C1A7-46F4-B6EB-FD0B3549918F}"/>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269424" y="1226302"/>
            <a:ext cx="5987154" cy="440539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60F069B-4259-4554-A37B-FB05B906E380}"/>
              </a:ext>
            </a:extLst>
          </p:cNvPr>
          <p:cNvSpPr>
            <a:spLocks noGrp="1"/>
          </p:cNvSpPr>
          <p:nvPr>
            <p:ph type="title" idx="4294967295"/>
          </p:nvPr>
        </p:nvSpPr>
        <p:spPr>
          <a:xfrm>
            <a:off x="607753" y="2002631"/>
            <a:ext cx="3855758" cy="2852738"/>
          </a:xfrm>
        </p:spPr>
        <p:txBody>
          <a:bodyPr>
            <a:normAutofit/>
          </a:bodyPr>
          <a:lstStyle/>
          <a:p>
            <a:r>
              <a:rPr lang="en-US" sz="6000" dirty="0">
                <a:solidFill>
                  <a:schemeClr val="bg1"/>
                </a:solidFill>
                <a:latin typeface="Arial" pitchFamily="34" charset="0"/>
                <a:cs typeface="Arial" pitchFamily="34" charset="0"/>
              </a:rPr>
              <a:t>Handling hazardous waste</a:t>
            </a:r>
            <a:endParaRPr lang="en-GB" sz="6000" dirty="0">
              <a:solidFill>
                <a:schemeClr val="bg1"/>
              </a:solidFill>
              <a:latin typeface="Arial" pitchFamily="34" charset="0"/>
              <a:cs typeface="Arial" pitchFamily="34" charset="0"/>
            </a:endParaRPr>
          </a:p>
        </p:txBody>
      </p:sp>
      <p:sp>
        <p:nvSpPr>
          <p:cNvPr id="5" name="Slide Number Placeholder 1">
            <a:extLst>
              <a:ext uri="{FF2B5EF4-FFF2-40B4-BE49-F238E27FC236}">
                <a16:creationId xmlns:a16="http://schemas.microsoft.com/office/drawing/2014/main" id="{446AC54A-54B1-044D-AD03-9CDCF491667A}"/>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13</a:t>
            </a:fld>
            <a:endParaRPr lang="en-US" sz="180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CE8EFCD-91C6-4980-BB01-B13D211DA3E6}"/>
              </a:ext>
            </a:extLst>
          </p:cNvPr>
          <p:cNvSpPr txBox="1"/>
          <p:nvPr/>
        </p:nvSpPr>
        <p:spPr>
          <a:xfrm>
            <a:off x="5269424" y="5712173"/>
            <a:ext cx="3957403" cy="307777"/>
          </a:xfrm>
          <a:prstGeom prst="rect">
            <a:avLst/>
          </a:prstGeom>
          <a:noFill/>
        </p:spPr>
        <p:txBody>
          <a:bodyPr wrap="square" rtlCol="0">
            <a:spAutoFit/>
          </a:bodyPr>
          <a:lstStyle/>
          <a:p>
            <a:r>
              <a:rPr lang="en-US" sz="1400" dirty="0">
                <a:solidFill>
                  <a:schemeClr val="bg1">
                    <a:lumMod val="50000"/>
                  </a:schemeClr>
                </a:solidFill>
                <a:latin typeface="Arial" panose="020B0604020202020204" pitchFamily="34" charset="0"/>
                <a:cs typeface="Arial" panose="020B0604020202020204" pitchFamily="34" charset="0"/>
              </a:rPr>
              <a:t>Photo: </a:t>
            </a:r>
            <a:r>
              <a:rPr lang="en-US" sz="1400" dirty="0" err="1">
                <a:solidFill>
                  <a:schemeClr val="bg1">
                    <a:lumMod val="50000"/>
                  </a:schemeClr>
                </a:solidFill>
                <a:latin typeface="Arial" panose="020B0604020202020204" pitchFamily="34" charset="0"/>
                <a:cs typeface="Arial" panose="020B0604020202020204" pitchFamily="34" charset="0"/>
              </a:rPr>
              <a:t>Sallehudin</a:t>
            </a:r>
            <a:r>
              <a:rPr lang="en-US" sz="1400" dirty="0">
                <a:solidFill>
                  <a:schemeClr val="bg1">
                    <a:lumMod val="50000"/>
                  </a:schemeClr>
                </a:solidFill>
                <a:latin typeface="Arial" panose="020B0604020202020204" pitchFamily="34" charset="0"/>
                <a:cs typeface="Arial" panose="020B0604020202020204" pitchFamily="34" charset="0"/>
              </a:rPr>
              <a:t> Ahmad  / Shutterstock</a:t>
            </a:r>
            <a:r>
              <a:rPr lang="en-US" sz="14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.com</a:t>
            </a:r>
            <a:endParaRPr lang="en-US"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846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lastic containers containing chemical waste from laboratories, business and industry background, waste management topic">
            <a:extLst>
              <a:ext uri="{FF2B5EF4-FFF2-40B4-BE49-F238E27FC236}">
                <a16:creationId xmlns:a16="http://schemas.microsoft.com/office/drawing/2014/main" id="{79455959-765C-476D-9C0E-96FA1B08F79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8514" y="1157254"/>
            <a:ext cx="8580894" cy="4905217"/>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FD3CD11B-384F-9C4E-8F4F-F7077F2C236F}"/>
              </a:ext>
            </a:extLst>
          </p:cNvPr>
          <p:cNvSpPr/>
          <p:nvPr/>
        </p:nvSpPr>
        <p:spPr>
          <a:xfrm>
            <a:off x="9217152" y="2184051"/>
            <a:ext cx="2737104" cy="2934137"/>
          </a:xfrm>
          <a:prstGeom prst="rect">
            <a:avLst/>
          </a:prstGeom>
        </p:spPr>
        <p:txBody>
          <a:bodyPr wrap="square">
            <a:spAutoFit/>
          </a:bodyPr>
          <a:lstStyle/>
          <a:p>
            <a:pPr>
              <a:spcAft>
                <a:spcPts val="1000"/>
              </a:spcAft>
            </a:pPr>
            <a:r>
              <a:rPr lang="en-US" sz="2800" dirty="0">
                <a:latin typeface="Arial" pitchFamily="34" charset="0"/>
                <a:cs typeface="Arial" pitchFamily="34" charset="0"/>
              </a:rPr>
              <a:t>Hazardous waste</a:t>
            </a:r>
          </a:p>
          <a:p>
            <a:pPr marL="285750" indent="-285750">
              <a:spcAft>
                <a:spcPts val="1000"/>
              </a:spcAft>
              <a:buFont typeface="Arial" panose="020B0604020202020204" pitchFamily="34" charset="0"/>
              <a:buChar char="•"/>
            </a:pPr>
            <a:r>
              <a:rPr lang="en-US" sz="2800" dirty="0">
                <a:latin typeface="Arial" pitchFamily="34" charset="0"/>
                <a:cs typeface="Arial" pitchFamily="34" charset="0"/>
              </a:rPr>
              <a:t>empty chemical containers</a:t>
            </a:r>
          </a:p>
          <a:p>
            <a:pPr marL="285750" indent="-285750">
              <a:spcAft>
                <a:spcPts val="1000"/>
              </a:spcAft>
              <a:buFont typeface="Arial" panose="020B0604020202020204" pitchFamily="34" charset="0"/>
              <a:buChar char="•"/>
            </a:pPr>
            <a:r>
              <a:rPr lang="en-US" sz="2800" dirty="0">
                <a:latin typeface="Arial" pitchFamily="34" charset="0"/>
                <a:cs typeface="Arial" pitchFamily="34" charset="0"/>
              </a:rPr>
              <a:t>used solvents</a:t>
            </a:r>
            <a:endParaRPr lang="en-PK" sz="2800" dirty="0"/>
          </a:p>
        </p:txBody>
      </p:sp>
    </p:spTree>
    <p:extLst>
      <p:ext uri="{BB962C8B-B14F-4D97-AF65-F5344CB8AC3E}">
        <p14:creationId xmlns:p14="http://schemas.microsoft.com/office/powerpoint/2010/main" val="2613073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8146246" y="1790901"/>
            <a:ext cx="3559108" cy="650836"/>
          </a:xfrm>
        </p:spPr>
        <p:txBody>
          <a:bodyPr>
            <a:normAutofit/>
          </a:bodyPr>
          <a:lstStyle/>
          <a:p>
            <a:pPr>
              <a:lnSpc>
                <a:spcPct val="100000"/>
              </a:lnSpc>
            </a:pPr>
            <a:r>
              <a:rPr lang="en-US" sz="2800" dirty="0">
                <a:latin typeface="Arial" pitchFamily="34" charset="0"/>
                <a:cs typeface="Arial" pitchFamily="34" charset="0"/>
              </a:rPr>
              <a:t>Hazardous waste</a:t>
            </a:r>
            <a:endParaRPr lang="en-GB" sz="2800" dirty="0">
              <a:highlight>
                <a:srgbClr val="FF00FF"/>
              </a:highlight>
              <a:latin typeface="Arial" pitchFamily="34" charset="0"/>
              <a:cs typeface="Arial" pitchFamily="34" charset="0"/>
            </a:endParaRPr>
          </a:p>
        </p:txBody>
      </p:sp>
      <p:pic>
        <p:nvPicPr>
          <p:cNvPr id="1026" name="Picture 2">
            <a:extLst>
              <a:ext uri="{FF2B5EF4-FFF2-40B4-BE49-F238E27FC236}">
                <a16:creationId xmlns:a16="http://schemas.microsoft.com/office/drawing/2014/main" id="{D0D82477-2EC9-4663-B973-0103A89D84F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395206" y="846044"/>
            <a:ext cx="7569217" cy="568278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8259246" y="2441737"/>
            <a:ext cx="4528457" cy="3318857"/>
          </a:xfrm>
          <a:prstGeom prst="rect">
            <a:avLst/>
          </a:prstGeom>
          <a:noFill/>
        </p:spPr>
        <p:txBody>
          <a:bodyPr wrap="square" rtlCol="0">
            <a:spAutoFit/>
          </a:bodyPr>
          <a:lstStyle/>
          <a:p>
            <a:pPr>
              <a:spcAft>
                <a:spcPts val="1000"/>
              </a:spcAft>
              <a:buFont typeface="Arial" pitchFamily="34" charset="0"/>
              <a:buChar char="•"/>
            </a:pPr>
            <a:r>
              <a:rPr lang="en-US" sz="2800" dirty="0">
                <a:latin typeface="Arial" pitchFamily="34" charset="0"/>
                <a:cs typeface="Arial" pitchFamily="34" charset="0"/>
              </a:rPr>
              <a:t> oily rags</a:t>
            </a:r>
          </a:p>
          <a:p>
            <a:pPr>
              <a:spcAft>
                <a:spcPts val="1000"/>
              </a:spcAft>
              <a:buFont typeface="Arial" pitchFamily="34" charset="0"/>
              <a:buChar char="•"/>
            </a:pPr>
            <a:r>
              <a:rPr lang="en-US" sz="2800" dirty="0">
                <a:latin typeface="Arial" pitchFamily="34" charset="0"/>
                <a:cs typeface="Arial" pitchFamily="34" charset="0"/>
              </a:rPr>
              <a:t> waste oil</a:t>
            </a:r>
          </a:p>
          <a:p>
            <a:pPr>
              <a:spcAft>
                <a:spcPts val="1000"/>
              </a:spcAft>
              <a:buFont typeface="Arial" pitchFamily="34" charset="0"/>
              <a:buChar char="•"/>
            </a:pPr>
            <a:r>
              <a:rPr lang="en-US" sz="2800" dirty="0">
                <a:latin typeface="Arial" pitchFamily="34" charset="0"/>
                <a:cs typeface="Arial" pitchFamily="34" charset="0"/>
              </a:rPr>
              <a:t> used batteries</a:t>
            </a:r>
          </a:p>
          <a:p>
            <a:pPr>
              <a:spcAft>
                <a:spcPts val="1000"/>
              </a:spcAft>
              <a:buFont typeface="Arial" pitchFamily="34" charset="0"/>
              <a:buChar char="•"/>
            </a:pPr>
            <a:r>
              <a:rPr lang="en-US" sz="2800" dirty="0">
                <a:latin typeface="Arial" pitchFamily="34" charset="0"/>
                <a:cs typeface="Arial" pitchFamily="34" charset="0"/>
              </a:rPr>
              <a:t> some lighting</a:t>
            </a:r>
          </a:p>
          <a:p>
            <a:pPr>
              <a:spcAft>
                <a:spcPts val="1000"/>
              </a:spcAft>
              <a:buFont typeface="Arial" pitchFamily="34" charset="0"/>
              <a:buChar char="•"/>
            </a:pPr>
            <a:r>
              <a:rPr lang="en-US" sz="2800" dirty="0">
                <a:latin typeface="Arial" pitchFamily="34" charset="0"/>
                <a:cs typeface="Arial" pitchFamily="34" charset="0"/>
              </a:rPr>
              <a:t> medical waste</a:t>
            </a:r>
          </a:p>
          <a:p>
            <a:pPr>
              <a:spcAft>
                <a:spcPts val="1000"/>
              </a:spcAft>
              <a:buFont typeface="Arial" pitchFamily="34" charset="0"/>
              <a:buChar char="•"/>
            </a:pPr>
            <a:r>
              <a:rPr lang="en-US" sz="2800" dirty="0">
                <a:latin typeface="Arial" pitchFamily="34" charset="0"/>
                <a:cs typeface="Arial" pitchFamily="34" charset="0"/>
              </a:rPr>
              <a:t> contaminated soil</a:t>
            </a:r>
            <a:endParaRPr lang="en-US" sz="2800" dirty="0"/>
          </a:p>
        </p:txBody>
      </p:sp>
    </p:spTree>
    <p:extLst>
      <p:ext uri="{BB962C8B-B14F-4D97-AF65-F5344CB8AC3E}">
        <p14:creationId xmlns:p14="http://schemas.microsoft.com/office/powerpoint/2010/main" val="219215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77.png">
            <a:extLst>
              <a:ext uri="{FF2B5EF4-FFF2-40B4-BE49-F238E27FC236}">
                <a16:creationId xmlns:a16="http://schemas.microsoft.com/office/drawing/2014/main" id="{74906308-E21D-47A8-B990-947801B01ED1}"/>
              </a:ext>
            </a:extLst>
          </p:cNvPr>
          <p:cNvPicPr>
            <a:picLocks noGrp="1"/>
          </p:cNvPicPr>
          <p:nvPr>
            <p:ph type="pic" idx="4294967295"/>
          </p:nvPr>
        </p:nvPicPr>
        <p:blipFill>
          <a:blip r:embed="rId3" cstate="email">
            <a:extLst>
              <a:ext uri="{28A0092B-C50C-407E-A947-70E740481C1C}">
                <a14:useLocalDpi xmlns:a14="http://schemas.microsoft.com/office/drawing/2010/main" val="0"/>
              </a:ext>
            </a:extLst>
          </a:blip>
          <a:srcRect/>
          <a:stretch>
            <a:fillRect/>
          </a:stretch>
        </p:blipFill>
        <p:spPr>
          <a:xfrm>
            <a:off x="4405113" y="813816"/>
            <a:ext cx="7430289" cy="5429521"/>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71363363-7115-2647-AB9E-35C82C94183C}"/>
              </a:ext>
            </a:extLst>
          </p:cNvPr>
          <p:cNvSpPr/>
          <p:nvPr/>
        </p:nvSpPr>
        <p:spPr>
          <a:xfrm>
            <a:off x="582563" y="2090172"/>
            <a:ext cx="3349358" cy="3539430"/>
          </a:xfrm>
          <a:prstGeom prst="rect">
            <a:avLst/>
          </a:prstGeom>
        </p:spPr>
        <p:txBody>
          <a:bodyPr wrap="square">
            <a:spAutoFit/>
          </a:bodyPr>
          <a:lstStyle/>
          <a:p>
            <a:r>
              <a:rPr lang="en-US" sz="2800" dirty="0">
                <a:latin typeface="Arial" pitchFamily="34" charset="0"/>
                <a:cs typeface="Arial" pitchFamily="34" charset="0"/>
              </a:rPr>
              <a:t>Keep hazardous waste and non-hazardous waste separate</a:t>
            </a:r>
            <a:br>
              <a:rPr lang="en-US" sz="2800" dirty="0">
                <a:latin typeface="Arial" pitchFamily="34" charset="0"/>
                <a:cs typeface="Arial" pitchFamily="34" charset="0"/>
              </a:rPr>
            </a:br>
            <a:br>
              <a:rPr lang="en-US" sz="2800" dirty="0">
                <a:latin typeface="Arial" pitchFamily="34" charset="0"/>
                <a:cs typeface="Arial" pitchFamily="34" charset="0"/>
              </a:rPr>
            </a:br>
            <a:r>
              <a:rPr lang="en-US" sz="2800" dirty="0">
                <a:latin typeface="Arial" pitchFamily="34" charset="0"/>
                <a:cs typeface="Arial" pitchFamily="34" charset="0"/>
              </a:rPr>
              <a:t>Keep different types of hazardous waste separate</a:t>
            </a:r>
            <a:endParaRPr lang="en-PK" sz="2800" dirty="0"/>
          </a:p>
        </p:txBody>
      </p:sp>
      <p:grpSp>
        <p:nvGrpSpPr>
          <p:cNvPr id="6" name="Group 5">
            <a:extLst>
              <a:ext uri="{FF2B5EF4-FFF2-40B4-BE49-F238E27FC236}">
                <a16:creationId xmlns:a16="http://schemas.microsoft.com/office/drawing/2014/main" id="{EE993CAA-AC74-0E48-96DF-0BE2D0C4CBF5}"/>
              </a:ext>
            </a:extLst>
          </p:cNvPr>
          <p:cNvGrpSpPr/>
          <p:nvPr/>
        </p:nvGrpSpPr>
        <p:grpSpPr>
          <a:xfrm>
            <a:off x="10856179" y="5872675"/>
            <a:ext cx="1335829" cy="1001182"/>
            <a:chOff x="10856179" y="5872675"/>
            <a:chExt cx="1335829" cy="1001182"/>
          </a:xfrm>
        </p:grpSpPr>
        <p:sp>
          <p:nvSpPr>
            <p:cNvPr id="7" name="Rectangle 8">
              <a:extLst>
                <a:ext uri="{FF2B5EF4-FFF2-40B4-BE49-F238E27FC236}">
                  <a16:creationId xmlns:a16="http://schemas.microsoft.com/office/drawing/2014/main" id="{9BC643F0-9C85-114F-BA63-CDAC62536C41}"/>
                </a:ext>
              </a:extLst>
            </p:cNvPr>
            <p:cNvSpPr/>
            <p:nvPr/>
          </p:nvSpPr>
          <p:spPr>
            <a:xfrm flipV="1">
              <a:off x="10856179"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C65B675-2A90-1249-89FC-767D28CDF85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Tree>
    <p:extLst>
      <p:ext uri="{BB962C8B-B14F-4D97-AF65-F5344CB8AC3E}">
        <p14:creationId xmlns:p14="http://schemas.microsoft.com/office/powerpoint/2010/main" val="2822375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 ground, rock, pile&#10;&#10;Description automatically generated">
            <a:extLst>
              <a:ext uri="{FF2B5EF4-FFF2-40B4-BE49-F238E27FC236}">
                <a16:creationId xmlns:a16="http://schemas.microsoft.com/office/drawing/2014/main" id="{12D3BE34-BC17-45B4-BFB3-093F60B0C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13" y="1366715"/>
            <a:ext cx="7333908" cy="4519734"/>
          </a:xfrm>
          <a:prstGeom prst="rect">
            <a:avLst/>
          </a:prstGeom>
          <a:ln>
            <a:noFill/>
          </a:ln>
          <a:effectLst>
            <a:outerShdw blurRad="292100" dist="139700" dir="2700000" algn="tl" rotWithShape="0">
              <a:srgbClr val="333333">
                <a:alpha val="65000"/>
              </a:srgbClr>
            </a:outerShdw>
          </a:effectLst>
        </p:spPr>
      </p:pic>
      <p:sp>
        <p:nvSpPr>
          <p:cNvPr id="3" name="Subtitle 2">
            <a:extLst>
              <a:ext uri="{FF2B5EF4-FFF2-40B4-BE49-F238E27FC236}">
                <a16:creationId xmlns:a16="http://schemas.microsoft.com/office/drawing/2014/main" id="{BB08F73F-9A18-4E0A-9AC0-74DFA6B0FBEA}"/>
              </a:ext>
            </a:extLst>
          </p:cNvPr>
          <p:cNvSpPr>
            <a:spLocks noGrp="1"/>
          </p:cNvSpPr>
          <p:nvPr>
            <p:ph type="subTitle" idx="1"/>
          </p:nvPr>
        </p:nvSpPr>
        <p:spPr>
          <a:xfrm>
            <a:off x="8169412" y="2990850"/>
            <a:ext cx="4576763" cy="5143500"/>
          </a:xfrm>
        </p:spPr>
        <p:txBody>
          <a:bodyPr/>
          <a:lstStyle/>
          <a:p>
            <a:pPr marL="0" indent="0">
              <a:buNone/>
            </a:pPr>
            <a:r>
              <a:rPr lang="en-US" sz="2800" dirty="0">
                <a:latin typeface="Arial" pitchFamily="34" charset="0"/>
                <a:cs typeface="Arial" pitchFamily="34" charset="0"/>
              </a:rPr>
              <a:t>Bad waste storage</a:t>
            </a:r>
            <a:endParaRPr lang="en-GB" dirty="0"/>
          </a:p>
        </p:txBody>
      </p:sp>
      <p:sp>
        <p:nvSpPr>
          <p:cNvPr id="6" name="Slide Number Placeholder 1">
            <a:extLst>
              <a:ext uri="{FF2B5EF4-FFF2-40B4-BE49-F238E27FC236}">
                <a16:creationId xmlns:a16="http://schemas.microsoft.com/office/drawing/2014/main" id="{9A976CA5-581F-3942-92BC-B6F740EF6F3D}"/>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17</a:t>
            </a:fld>
            <a:endParaRPr lang="en-US" sz="1800"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2DF7794-6FE0-3643-A352-BC6D28F7006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024960" y="1805065"/>
            <a:ext cx="3865014" cy="3947835"/>
          </a:xfrm>
          <a:prstGeom prst="rect">
            <a:avLst/>
          </a:prstGeom>
        </p:spPr>
      </p:pic>
    </p:spTree>
    <p:extLst>
      <p:ext uri="{BB962C8B-B14F-4D97-AF65-F5344CB8AC3E}">
        <p14:creationId xmlns:p14="http://schemas.microsoft.com/office/powerpoint/2010/main" val="46883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lue bin with a sign on it for oily rags.">
            <a:extLst>
              <a:ext uri="{FF2B5EF4-FFF2-40B4-BE49-F238E27FC236}">
                <a16:creationId xmlns:a16="http://schemas.microsoft.com/office/drawing/2014/main" id="{1E4B712E-9DAF-4666-94E7-81FA6CA9937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47782" y="719872"/>
            <a:ext cx="4033718" cy="6042878"/>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5F6480B7-9397-EA4A-85F8-1CC0591E0BFA}"/>
              </a:ext>
            </a:extLst>
          </p:cNvPr>
          <p:cNvSpPr/>
          <p:nvPr/>
        </p:nvSpPr>
        <p:spPr>
          <a:xfrm>
            <a:off x="5227992" y="2805883"/>
            <a:ext cx="5594906" cy="1641475"/>
          </a:xfrm>
          <a:prstGeom prst="rect">
            <a:avLst/>
          </a:prstGeom>
        </p:spPr>
        <p:txBody>
          <a:bodyPr wrap="square">
            <a:spAutoFit/>
          </a:bodyPr>
          <a:lstStyle/>
          <a:p>
            <a:pPr>
              <a:spcAft>
                <a:spcPts val="1000"/>
              </a:spcAft>
            </a:pPr>
            <a:r>
              <a:rPr lang="en-US" sz="2800" dirty="0">
                <a:latin typeface="Arial" pitchFamily="34" charset="0"/>
                <a:cs typeface="Arial" pitchFamily="34" charset="0"/>
              </a:rPr>
              <a:t>Label waste containers</a:t>
            </a:r>
          </a:p>
          <a:p>
            <a:pPr>
              <a:spcAft>
                <a:spcPts val="1000"/>
              </a:spcAft>
            </a:pPr>
            <a:endParaRPr lang="en-US" sz="2800" dirty="0">
              <a:latin typeface="Arial" pitchFamily="34" charset="0"/>
              <a:cs typeface="Arial" pitchFamily="34" charset="0"/>
            </a:endParaRPr>
          </a:p>
          <a:p>
            <a:pPr>
              <a:spcAft>
                <a:spcPts val="1000"/>
              </a:spcAft>
            </a:pPr>
            <a:r>
              <a:rPr lang="en-US" sz="2800" dirty="0">
                <a:latin typeface="Arial" pitchFamily="34" charset="0"/>
                <a:cs typeface="Arial" pitchFamily="34" charset="0"/>
              </a:rPr>
              <a:t>Put waste in the right place</a:t>
            </a:r>
            <a:endParaRPr lang="en-PK" sz="2800" dirty="0"/>
          </a:p>
        </p:txBody>
      </p:sp>
    </p:spTree>
    <p:extLst>
      <p:ext uri="{BB962C8B-B14F-4D97-AF65-F5344CB8AC3E}">
        <p14:creationId xmlns:p14="http://schemas.microsoft.com/office/powerpoint/2010/main" val="1616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outdoor, sign, stone&#10;&#10;Description automatically generated">
            <a:extLst>
              <a:ext uri="{FF2B5EF4-FFF2-40B4-BE49-F238E27FC236}">
                <a16:creationId xmlns:a16="http://schemas.microsoft.com/office/drawing/2014/main" id="{8BB6F9D2-08A7-4967-B4B1-526B7856D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656" y="880844"/>
            <a:ext cx="6504173" cy="5401389"/>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995380A2-88A5-784F-AF08-DD99527EE50F}"/>
              </a:ext>
            </a:extLst>
          </p:cNvPr>
          <p:cNvSpPr/>
          <p:nvPr/>
        </p:nvSpPr>
        <p:spPr>
          <a:xfrm>
            <a:off x="771734" y="2597172"/>
            <a:ext cx="4037743" cy="954107"/>
          </a:xfrm>
          <a:prstGeom prst="rect">
            <a:avLst/>
          </a:prstGeom>
        </p:spPr>
        <p:txBody>
          <a:bodyPr wrap="square">
            <a:spAutoFit/>
          </a:bodyPr>
          <a:lstStyle/>
          <a:p>
            <a:pPr>
              <a:spcAft>
                <a:spcPts val="1000"/>
              </a:spcAft>
            </a:pPr>
            <a:r>
              <a:rPr lang="en-US" sz="2800" dirty="0">
                <a:latin typeface="Arial" pitchFamily="34" charset="0"/>
                <a:cs typeface="Arial" pitchFamily="34" charset="0"/>
              </a:rPr>
              <a:t>Put waste in the right place</a:t>
            </a:r>
            <a:endParaRPr lang="en-PK" sz="2800" dirty="0"/>
          </a:p>
        </p:txBody>
      </p:sp>
      <p:grpSp>
        <p:nvGrpSpPr>
          <p:cNvPr id="6" name="Group 5">
            <a:extLst>
              <a:ext uri="{FF2B5EF4-FFF2-40B4-BE49-F238E27FC236}">
                <a16:creationId xmlns:a16="http://schemas.microsoft.com/office/drawing/2014/main" id="{60FD4952-08E2-2D4E-9282-B2D62060585F}"/>
              </a:ext>
            </a:extLst>
          </p:cNvPr>
          <p:cNvGrpSpPr/>
          <p:nvPr/>
        </p:nvGrpSpPr>
        <p:grpSpPr>
          <a:xfrm>
            <a:off x="10856179" y="5872675"/>
            <a:ext cx="1335829" cy="1001182"/>
            <a:chOff x="10856179" y="5872675"/>
            <a:chExt cx="1335829" cy="1001182"/>
          </a:xfrm>
        </p:grpSpPr>
        <p:sp>
          <p:nvSpPr>
            <p:cNvPr id="7" name="Rectangle 8">
              <a:extLst>
                <a:ext uri="{FF2B5EF4-FFF2-40B4-BE49-F238E27FC236}">
                  <a16:creationId xmlns:a16="http://schemas.microsoft.com/office/drawing/2014/main" id="{03406937-DC76-7E4B-8707-E7EA7873C3DA}"/>
                </a:ext>
              </a:extLst>
            </p:cNvPr>
            <p:cNvSpPr/>
            <p:nvPr/>
          </p:nvSpPr>
          <p:spPr>
            <a:xfrm flipV="1">
              <a:off x="10856179"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170F717-3383-DA4F-A3EA-3AE913B2E18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Tree>
    <p:extLst>
      <p:ext uri="{BB962C8B-B14F-4D97-AF65-F5344CB8AC3E}">
        <p14:creationId xmlns:p14="http://schemas.microsoft.com/office/powerpoint/2010/main" val="19681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outdoor, ground, sky, dirt&#10;&#10;Description automatically generated">
            <a:extLst>
              <a:ext uri="{FF2B5EF4-FFF2-40B4-BE49-F238E27FC236}">
                <a16:creationId xmlns:a16="http://schemas.microsoft.com/office/drawing/2014/main" id="{00A20B2E-8BCD-4A8A-B325-8296CC1F2DA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3765606" y="1693889"/>
            <a:ext cx="8174976" cy="4598424"/>
          </a:xfrm>
          <a:prstGeom prst="rect">
            <a:avLst/>
          </a:prstGeom>
          <a:ln>
            <a:no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9D0A7CCD-10F6-B64C-BD9A-0C8FAF80A9A5}"/>
              </a:ext>
            </a:extLst>
          </p:cNvPr>
          <p:cNvGrpSpPr/>
          <p:nvPr/>
        </p:nvGrpSpPr>
        <p:grpSpPr>
          <a:xfrm>
            <a:off x="10856179" y="5872675"/>
            <a:ext cx="1335829" cy="1001182"/>
            <a:chOff x="10856179" y="5872675"/>
            <a:chExt cx="1335829" cy="1001182"/>
          </a:xfrm>
        </p:grpSpPr>
        <p:sp>
          <p:nvSpPr>
            <p:cNvPr id="5" name="Rectangle 8">
              <a:extLst>
                <a:ext uri="{FF2B5EF4-FFF2-40B4-BE49-F238E27FC236}">
                  <a16:creationId xmlns:a16="http://schemas.microsoft.com/office/drawing/2014/main" id="{11AB1AFB-BFFD-6241-AA95-8684F275F85A}"/>
                </a:ext>
              </a:extLst>
            </p:cNvPr>
            <p:cNvSpPr/>
            <p:nvPr/>
          </p:nvSpPr>
          <p:spPr>
            <a:xfrm flipV="1">
              <a:off x="10856179"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81933F4-3D20-E446-ADFC-868F7895C59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
        <p:nvSpPr>
          <p:cNvPr id="8" name="Title 1">
            <a:extLst>
              <a:ext uri="{FF2B5EF4-FFF2-40B4-BE49-F238E27FC236}">
                <a16:creationId xmlns:a16="http://schemas.microsoft.com/office/drawing/2014/main" id="{B7922B0B-9EB9-4CE5-BCE7-BD0A1FCFF22C}"/>
              </a:ext>
            </a:extLst>
          </p:cNvPr>
          <p:cNvSpPr txBox="1">
            <a:spLocks/>
          </p:cNvSpPr>
          <p:nvPr/>
        </p:nvSpPr>
        <p:spPr>
          <a:xfrm>
            <a:off x="251418" y="2508069"/>
            <a:ext cx="3399574" cy="23599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000"/>
              </a:spcAft>
              <a:buFont typeface="Arial" pitchFamily="34" charset="0"/>
              <a:buChar char="•"/>
            </a:pPr>
            <a:r>
              <a:rPr lang="en-US" sz="2800" dirty="0"/>
              <a:t>  </a:t>
            </a:r>
            <a:r>
              <a:rPr lang="en-US" sz="2800" dirty="0">
                <a:latin typeface="Arial" pitchFamily="34" charset="0"/>
                <a:ea typeface="+mj-lt"/>
                <a:cs typeface="Arial" pitchFamily="34" charset="0"/>
              </a:rPr>
              <a:t>Reduce waste</a:t>
            </a:r>
            <a:endParaRPr lang="en-US" sz="2800" dirty="0">
              <a:latin typeface="Arial" pitchFamily="34" charset="0"/>
              <a:cs typeface="Arial" pitchFamily="34" charset="0"/>
            </a:endParaRPr>
          </a:p>
          <a:p>
            <a:pPr marL="285750" indent="-285750">
              <a:lnSpc>
                <a:spcPct val="100000"/>
              </a:lnSpc>
              <a:spcAft>
                <a:spcPts val="1000"/>
              </a:spcAft>
              <a:buFont typeface="Arial"/>
              <a:buChar char="•"/>
            </a:pPr>
            <a:r>
              <a:rPr lang="en-US" sz="2800" dirty="0">
                <a:latin typeface="Arial" pitchFamily="34" charset="0"/>
                <a:ea typeface="+mj-lt"/>
                <a:cs typeface="Arial" pitchFamily="34" charset="0"/>
              </a:rPr>
              <a:t>Put waste in right place</a:t>
            </a:r>
            <a:endParaRPr lang="en-US" sz="2800" dirty="0">
              <a:latin typeface="Arial" pitchFamily="34" charset="0"/>
              <a:cs typeface="Arial" pitchFamily="34" charset="0"/>
            </a:endParaRPr>
          </a:p>
          <a:p>
            <a:pPr marL="285750" indent="-285750">
              <a:lnSpc>
                <a:spcPct val="100000"/>
              </a:lnSpc>
              <a:spcAft>
                <a:spcPts val="1000"/>
              </a:spcAft>
              <a:buFont typeface="Arial"/>
              <a:buChar char="•"/>
            </a:pPr>
            <a:r>
              <a:rPr lang="en-US" sz="2800" dirty="0">
                <a:latin typeface="Arial" pitchFamily="34" charset="0"/>
                <a:ea typeface="+mj-lt"/>
                <a:cs typeface="Arial" pitchFamily="34" charset="0"/>
              </a:rPr>
              <a:t>Handle waste safely</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906637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 picture containing ground, outdoor, sky, building&#10;&#10;Description automatically generated">
            <a:extLst>
              <a:ext uri="{FF2B5EF4-FFF2-40B4-BE49-F238E27FC236}">
                <a16:creationId xmlns:a16="http://schemas.microsoft.com/office/drawing/2014/main" id="{683D6DAD-89FE-4719-95EE-55E71A4792A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47111" y="858331"/>
            <a:ext cx="8732881" cy="5746507"/>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761BC79E-FB7C-3241-8B4E-3258D336328D}"/>
              </a:ext>
            </a:extLst>
          </p:cNvPr>
          <p:cNvSpPr/>
          <p:nvPr/>
        </p:nvSpPr>
        <p:spPr>
          <a:xfrm>
            <a:off x="9332717" y="2456939"/>
            <a:ext cx="2512172" cy="954107"/>
          </a:xfrm>
          <a:prstGeom prst="rect">
            <a:avLst/>
          </a:prstGeom>
        </p:spPr>
        <p:txBody>
          <a:bodyPr wrap="square">
            <a:spAutoFit/>
          </a:bodyPr>
          <a:lstStyle/>
          <a:p>
            <a:pPr>
              <a:spcAft>
                <a:spcPts val="1000"/>
              </a:spcAft>
            </a:pPr>
            <a:r>
              <a:rPr lang="en-US" sz="2800" dirty="0">
                <a:latin typeface="Arial" pitchFamily="34" charset="0"/>
                <a:cs typeface="Arial" pitchFamily="34" charset="0"/>
              </a:rPr>
              <a:t>Put waste in the right place</a:t>
            </a:r>
            <a:endParaRPr lang="en-PK" sz="2800" dirty="0"/>
          </a:p>
        </p:txBody>
      </p:sp>
    </p:spTree>
    <p:extLst>
      <p:ext uri="{BB962C8B-B14F-4D97-AF65-F5344CB8AC3E}">
        <p14:creationId xmlns:p14="http://schemas.microsoft.com/office/powerpoint/2010/main" val="1499837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E89ED9-3E3F-4EF6-8A0A-547B36DA17F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3405232" y="777240"/>
            <a:ext cx="8341430" cy="556095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278411" y="2599155"/>
            <a:ext cx="2991542" cy="954107"/>
          </a:xfrm>
        </p:spPr>
        <p:txBody>
          <a:bodyPr>
            <a:noAutofit/>
          </a:bodyPr>
          <a:lstStyle/>
          <a:p>
            <a:r>
              <a:rPr lang="en-US" sz="2800" dirty="0">
                <a:latin typeface="Arial" pitchFamily="34" charset="0"/>
                <a:cs typeface="Arial" pitchFamily="34" charset="0"/>
              </a:rPr>
              <a:t>Working with hazardous waste</a:t>
            </a:r>
          </a:p>
        </p:txBody>
      </p:sp>
      <p:sp>
        <p:nvSpPr>
          <p:cNvPr id="8" name="TextBox 7"/>
          <p:cNvSpPr txBox="1"/>
          <p:nvPr/>
        </p:nvSpPr>
        <p:spPr>
          <a:xfrm>
            <a:off x="278410" y="3553262"/>
            <a:ext cx="3526971" cy="2200602"/>
          </a:xfrm>
          <a:prstGeom prst="rect">
            <a:avLst/>
          </a:prstGeom>
          <a:noFill/>
        </p:spPr>
        <p:txBody>
          <a:bodyPr wrap="square" rtlCol="0">
            <a:spAutoFit/>
          </a:bodyPr>
          <a:lstStyle/>
          <a:p>
            <a:pPr>
              <a:spcAft>
                <a:spcPts val="1000"/>
              </a:spcAft>
              <a:buFont typeface="Arial" pitchFamily="34" charset="0"/>
              <a:buChar char="•"/>
            </a:pPr>
            <a:r>
              <a:rPr lang="en-US" sz="2800" dirty="0">
                <a:latin typeface="Arial" pitchFamily="34" charset="0"/>
                <a:cs typeface="Arial" pitchFamily="34" charset="0"/>
              </a:rPr>
              <a:t> Special training</a:t>
            </a:r>
          </a:p>
          <a:p>
            <a:pPr>
              <a:spcAft>
                <a:spcPts val="1000"/>
              </a:spcAft>
              <a:buFont typeface="Arial" pitchFamily="34" charset="0"/>
              <a:buChar char="•"/>
            </a:pPr>
            <a:r>
              <a:rPr lang="en-US" sz="2800" dirty="0">
                <a:latin typeface="Arial" pitchFamily="34" charset="0"/>
                <a:cs typeface="Arial" pitchFamily="34" charset="0"/>
              </a:rPr>
              <a:t> Extra PPE</a:t>
            </a:r>
          </a:p>
          <a:p>
            <a:pPr>
              <a:spcAft>
                <a:spcPts val="1000"/>
              </a:spcAft>
              <a:buFont typeface="Arial" pitchFamily="34" charset="0"/>
              <a:buChar char="•"/>
            </a:pPr>
            <a:endParaRPr lang="en-US" sz="2800" dirty="0">
              <a:latin typeface="Arial" pitchFamily="34" charset="0"/>
              <a:cs typeface="Arial" pitchFamily="34" charset="0"/>
            </a:endParaRPr>
          </a:p>
          <a:p>
            <a:pPr>
              <a:spcAft>
                <a:spcPts val="1000"/>
              </a:spcAft>
            </a:pPr>
            <a:r>
              <a:rPr lang="en-US" sz="2800" dirty="0">
                <a:latin typeface="Arial" pitchFamily="34" charset="0"/>
                <a:cs typeface="Arial" pitchFamily="34" charset="0"/>
              </a:rPr>
              <a:t>Emptying toilet pits </a:t>
            </a:r>
          </a:p>
        </p:txBody>
      </p:sp>
      <p:grpSp>
        <p:nvGrpSpPr>
          <p:cNvPr id="7" name="Group 6">
            <a:extLst>
              <a:ext uri="{FF2B5EF4-FFF2-40B4-BE49-F238E27FC236}">
                <a16:creationId xmlns:a16="http://schemas.microsoft.com/office/drawing/2014/main" id="{E9CA42FB-8382-6340-BA11-C5059E920DD0}"/>
              </a:ext>
            </a:extLst>
          </p:cNvPr>
          <p:cNvGrpSpPr/>
          <p:nvPr/>
        </p:nvGrpSpPr>
        <p:grpSpPr>
          <a:xfrm>
            <a:off x="10856179" y="5872675"/>
            <a:ext cx="1335829" cy="1001182"/>
            <a:chOff x="10856179" y="5872675"/>
            <a:chExt cx="1335829" cy="1001182"/>
          </a:xfrm>
        </p:grpSpPr>
        <p:sp>
          <p:nvSpPr>
            <p:cNvPr id="9" name="Rectangle 8">
              <a:extLst>
                <a:ext uri="{FF2B5EF4-FFF2-40B4-BE49-F238E27FC236}">
                  <a16:creationId xmlns:a16="http://schemas.microsoft.com/office/drawing/2014/main" id="{7CCD02F8-0166-7C4E-A37C-D23F9BA94628}"/>
                </a:ext>
              </a:extLst>
            </p:cNvPr>
            <p:cNvSpPr/>
            <p:nvPr/>
          </p:nvSpPr>
          <p:spPr>
            <a:xfrm flipV="1">
              <a:off x="10856179"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68D4EE4-03F9-9149-99E1-E487DC21EE9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pic>
        <p:nvPicPr>
          <p:cNvPr id="11" name="Picture 10">
            <a:extLst>
              <a:ext uri="{FF2B5EF4-FFF2-40B4-BE49-F238E27FC236}">
                <a16:creationId xmlns:a16="http://schemas.microsoft.com/office/drawing/2014/main" id="{23C0163F-F138-A14D-8198-7D68C195038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82423" y="1376008"/>
            <a:ext cx="4478538" cy="4574506"/>
          </a:xfrm>
          <a:prstGeom prst="rect">
            <a:avLst/>
          </a:prstGeom>
        </p:spPr>
      </p:pic>
      <p:sp>
        <p:nvSpPr>
          <p:cNvPr id="12" name="TextBox 11">
            <a:extLst>
              <a:ext uri="{FF2B5EF4-FFF2-40B4-BE49-F238E27FC236}">
                <a16:creationId xmlns:a16="http://schemas.microsoft.com/office/drawing/2014/main" id="{13963B79-903B-432F-935B-113A038DAB95}"/>
              </a:ext>
            </a:extLst>
          </p:cNvPr>
          <p:cNvSpPr txBox="1"/>
          <p:nvPr/>
        </p:nvSpPr>
        <p:spPr>
          <a:xfrm>
            <a:off x="3405232" y="6476469"/>
            <a:ext cx="3957403" cy="307777"/>
          </a:xfrm>
          <a:prstGeom prst="rect">
            <a:avLst/>
          </a:prstGeom>
          <a:noFill/>
        </p:spPr>
        <p:txBody>
          <a:bodyPr wrap="square" rtlCol="0">
            <a:spAutoFit/>
          </a:bodyPr>
          <a:lstStyle/>
          <a:p>
            <a:r>
              <a:rPr lang="en-US" sz="1400" dirty="0">
                <a:solidFill>
                  <a:schemeClr val="bg1">
                    <a:lumMod val="50000"/>
                  </a:schemeClr>
                </a:solidFill>
                <a:latin typeface="Arial" panose="020B0604020202020204" pitchFamily="34" charset="0"/>
                <a:cs typeface="Arial" panose="020B0604020202020204" pitchFamily="34" charset="0"/>
              </a:rPr>
              <a:t>Photo:  </a:t>
            </a:r>
            <a:r>
              <a:rPr lang="en-US" sz="1400" dirty="0" err="1">
                <a:solidFill>
                  <a:schemeClr val="bg1">
                    <a:lumMod val="50000"/>
                  </a:schemeClr>
                </a:solidFill>
                <a:latin typeface="Arial" panose="020B0604020202020204" pitchFamily="34" charset="0"/>
                <a:cs typeface="Arial" panose="020B0604020202020204" pitchFamily="34" charset="0"/>
              </a:rPr>
              <a:t>Im_rohitbhakar</a:t>
            </a:r>
            <a:r>
              <a:rPr lang="en-US" sz="1400" dirty="0">
                <a:solidFill>
                  <a:schemeClr val="bg1">
                    <a:lumMod val="50000"/>
                  </a:schemeClr>
                </a:solidFill>
                <a:latin typeface="Arial" panose="020B0604020202020204" pitchFamily="34" charset="0"/>
                <a:cs typeface="Arial" panose="020B0604020202020204" pitchFamily="34" charset="0"/>
              </a:rPr>
              <a:t> / Shutterstock</a:t>
            </a:r>
            <a:r>
              <a:rPr lang="en-US" sz="14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.com</a:t>
            </a:r>
            <a:endParaRPr lang="en-US"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0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8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8947661" y="2694618"/>
            <a:ext cx="2902757" cy="954107"/>
          </a:xfrm>
        </p:spPr>
        <p:txBody>
          <a:bodyPr>
            <a:noAutofit/>
          </a:bodyPr>
          <a:lstStyle/>
          <a:p>
            <a:r>
              <a:rPr lang="en-US" sz="2800" dirty="0">
                <a:latin typeface="Arial" pitchFamily="34" charset="0"/>
                <a:cs typeface="Arial" pitchFamily="34" charset="0"/>
              </a:rPr>
              <a:t>Clearing used needles</a:t>
            </a:r>
          </a:p>
        </p:txBody>
      </p:sp>
      <p:pic>
        <p:nvPicPr>
          <p:cNvPr id="2052" name="Picture 4">
            <a:extLst>
              <a:ext uri="{FF2B5EF4-FFF2-40B4-BE49-F238E27FC236}">
                <a16:creationId xmlns:a16="http://schemas.microsoft.com/office/drawing/2014/main" id="{CF6F98B4-B641-47C1-AC33-2C9843DBD43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1582" y="803716"/>
            <a:ext cx="8308641" cy="593768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0623D2D-D000-467B-90DA-BC25FBA6DB2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081135" y="1454583"/>
            <a:ext cx="4478538" cy="4574506"/>
          </a:xfrm>
          <a:prstGeom prst="rect">
            <a:avLst/>
          </a:prstGeom>
        </p:spPr>
      </p:pic>
    </p:spTree>
    <p:extLst>
      <p:ext uri="{BB962C8B-B14F-4D97-AF65-F5344CB8AC3E}">
        <p14:creationId xmlns:p14="http://schemas.microsoft.com/office/powerpoint/2010/main" val="14248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67A5B5-038F-4371-8445-8CC2A056D94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3493008" y="774999"/>
            <a:ext cx="8390294" cy="559139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447591" y="2520009"/>
            <a:ext cx="3045417" cy="981075"/>
          </a:xfrm>
        </p:spPr>
        <p:txBody>
          <a:bodyPr>
            <a:noAutofit/>
          </a:bodyPr>
          <a:lstStyle/>
          <a:p>
            <a:r>
              <a:rPr lang="en-US" sz="2800" dirty="0">
                <a:latin typeface="Arial" pitchFamily="34" charset="0"/>
                <a:cs typeface="Arial" pitchFamily="34" charset="0"/>
              </a:rPr>
              <a:t>Clearing bird or animal droppings</a:t>
            </a:r>
          </a:p>
        </p:txBody>
      </p:sp>
      <p:grpSp>
        <p:nvGrpSpPr>
          <p:cNvPr id="7" name="Group 6">
            <a:extLst>
              <a:ext uri="{FF2B5EF4-FFF2-40B4-BE49-F238E27FC236}">
                <a16:creationId xmlns:a16="http://schemas.microsoft.com/office/drawing/2014/main" id="{91A46917-C4F3-5A42-96EE-45DDEC423D62}"/>
              </a:ext>
            </a:extLst>
          </p:cNvPr>
          <p:cNvGrpSpPr/>
          <p:nvPr/>
        </p:nvGrpSpPr>
        <p:grpSpPr>
          <a:xfrm>
            <a:off x="10856179" y="5872675"/>
            <a:ext cx="1335829" cy="1001182"/>
            <a:chOff x="10856179" y="5872675"/>
            <a:chExt cx="1335829" cy="1001182"/>
          </a:xfrm>
        </p:grpSpPr>
        <p:sp>
          <p:nvSpPr>
            <p:cNvPr id="8" name="Rectangle 8">
              <a:extLst>
                <a:ext uri="{FF2B5EF4-FFF2-40B4-BE49-F238E27FC236}">
                  <a16:creationId xmlns:a16="http://schemas.microsoft.com/office/drawing/2014/main" id="{7899257E-A81D-4E49-8902-720905E302A0}"/>
                </a:ext>
              </a:extLst>
            </p:cNvPr>
            <p:cNvSpPr/>
            <p:nvPr/>
          </p:nvSpPr>
          <p:spPr>
            <a:xfrm flipV="1">
              <a:off x="10856179"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F10D8F5-C99F-A146-BF5C-2B9FC3CE4E1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pic>
        <p:nvPicPr>
          <p:cNvPr id="11" name="Picture 10">
            <a:extLst>
              <a:ext uri="{FF2B5EF4-FFF2-40B4-BE49-F238E27FC236}">
                <a16:creationId xmlns:a16="http://schemas.microsoft.com/office/drawing/2014/main" id="{BF30D279-F654-4B87-A550-F60D65FCD8B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329915" y="1376008"/>
            <a:ext cx="4478538" cy="4574506"/>
          </a:xfrm>
          <a:prstGeom prst="rect">
            <a:avLst/>
          </a:prstGeom>
        </p:spPr>
      </p:pic>
    </p:spTree>
    <p:extLst>
      <p:ext uri="{BB962C8B-B14F-4D97-AF65-F5344CB8AC3E}">
        <p14:creationId xmlns:p14="http://schemas.microsoft.com/office/powerpoint/2010/main" val="168173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1B4A4B1-8B53-4440-AC3E-A46B75697B7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408629" y="840174"/>
            <a:ext cx="8423234" cy="5615490"/>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F1D81DD3-E52A-334E-8EE3-7B17AF19FA50}"/>
              </a:ext>
            </a:extLst>
          </p:cNvPr>
          <p:cNvSpPr/>
          <p:nvPr/>
        </p:nvSpPr>
        <p:spPr>
          <a:xfrm>
            <a:off x="9091527" y="2394874"/>
            <a:ext cx="2691844" cy="3108543"/>
          </a:xfrm>
          <a:prstGeom prst="rect">
            <a:avLst/>
          </a:prstGeom>
        </p:spPr>
        <p:txBody>
          <a:bodyPr wrap="square">
            <a:spAutoFit/>
          </a:bodyPr>
          <a:lstStyle/>
          <a:p>
            <a:r>
              <a:rPr lang="en-US" sz="2800" dirty="0">
                <a:latin typeface="Arial" pitchFamily="34" charset="0"/>
                <a:ea typeface="+mj-lt"/>
                <a:cs typeface="Arial" pitchFamily="34" charset="0"/>
              </a:rPr>
              <a:t>Stop work and tell Supervisor if you find:</a:t>
            </a:r>
          </a:p>
          <a:p>
            <a:endParaRPr lang="en-US" sz="2800" dirty="0">
              <a:latin typeface="Arial" pitchFamily="34" charset="0"/>
              <a:ea typeface="+mj-lt"/>
              <a:cs typeface="Arial" pitchFamily="34" charset="0"/>
            </a:endParaRPr>
          </a:p>
          <a:p>
            <a:r>
              <a:rPr lang="en-US" sz="2800" dirty="0">
                <a:latin typeface="Arial" pitchFamily="34" charset="0"/>
                <a:ea typeface="+mj-lt"/>
                <a:cs typeface="Arial" pitchFamily="34" charset="0"/>
              </a:rPr>
              <a:t>Asbestos</a:t>
            </a:r>
          </a:p>
          <a:p>
            <a:endParaRPr lang="en-PK" sz="2800" dirty="0"/>
          </a:p>
        </p:txBody>
      </p:sp>
    </p:spTree>
    <p:extLst>
      <p:ext uri="{BB962C8B-B14F-4D97-AF65-F5344CB8AC3E}">
        <p14:creationId xmlns:p14="http://schemas.microsoft.com/office/powerpoint/2010/main" val="3482544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a:extLst>
              <a:ext uri="{FF2B5EF4-FFF2-40B4-BE49-F238E27FC236}">
                <a16:creationId xmlns:a16="http://schemas.microsoft.com/office/drawing/2014/main" id="{E941D5C0-5306-4AEF-8C5A-B64E47A65EE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3269853" y="1197864"/>
            <a:ext cx="8726765" cy="490880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82731" y="2959768"/>
            <a:ext cx="2194962" cy="1384995"/>
          </a:xfrm>
          <a:prstGeom prst="rect">
            <a:avLst/>
          </a:prstGeom>
          <a:noFill/>
        </p:spPr>
        <p:txBody>
          <a:bodyPr wrap="square" rtlCol="0">
            <a:spAutoFit/>
          </a:bodyPr>
          <a:lstStyle/>
          <a:p>
            <a:r>
              <a:rPr lang="en-US" sz="2800" dirty="0">
                <a:latin typeface="Arial" pitchFamily="34" charset="0"/>
                <a:ea typeface="+mj-lt"/>
                <a:cs typeface="Arial" pitchFamily="34" charset="0"/>
              </a:rPr>
              <a:t>Old electrical  equipment</a:t>
            </a:r>
            <a:endParaRPr lang="en-US" sz="2800" dirty="0"/>
          </a:p>
        </p:txBody>
      </p:sp>
      <p:grpSp>
        <p:nvGrpSpPr>
          <p:cNvPr id="6" name="Group 5">
            <a:extLst>
              <a:ext uri="{FF2B5EF4-FFF2-40B4-BE49-F238E27FC236}">
                <a16:creationId xmlns:a16="http://schemas.microsoft.com/office/drawing/2014/main" id="{256A506F-3693-084F-AAFB-8EC90CE5885F}"/>
              </a:ext>
            </a:extLst>
          </p:cNvPr>
          <p:cNvGrpSpPr/>
          <p:nvPr/>
        </p:nvGrpSpPr>
        <p:grpSpPr>
          <a:xfrm>
            <a:off x="10856179" y="5872675"/>
            <a:ext cx="1335829" cy="1001182"/>
            <a:chOff x="10856179" y="5872675"/>
            <a:chExt cx="1335829" cy="1001182"/>
          </a:xfrm>
        </p:grpSpPr>
        <p:sp>
          <p:nvSpPr>
            <p:cNvPr id="8" name="Rectangle 8">
              <a:extLst>
                <a:ext uri="{FF2B5EF4-FFF2-40B4-BE49-F238E27FC236}">
                  <a16:creationId xmlns:a16="http://schemas.microsoft.com/office/drawing/2014/main" id="{73408331-6EC3-454F-BBDD-E6E618CE13FE}"/>
                </a:ext>
              </a:extLst>
            </p:cNvPr>
            <p:cNvSpPr/>
            <p:nvPr/>
          </p:nvSpPr>
          <p:spPr>
            <a:xfrm flipV="1">
              <a:off x="10856179"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76B1176-0F93-F64F-B20B-501432A4B2C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Tree>
    <p:extLst>
      <p:ext uri="{BB962C8B-B14F-4D97-AF65-F5344CB8AC3E}">
        <p14:creationId xmlns:p14="http://schemas.microsoft.com/office/powerpoint/2010/main" val="427625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9345167" y="2390959"/>
            <a:ext cx="2596897" cy="2493021"/>
          </a:xfrm>
        </p:spPr>
        <p:txBody>
          <a:bodyPr>
            <a:normAutofit/>
          </a:bodyPr>
          <a:lstStyle/>
          <a:p>
            <a:pPr>
              <a:lnSpc>
                <a:spcPct val="100000"/>
              </a:lnSpc>
              <a:spcBef>
                <a:spcPts val="0"/>
              </a:spcBef>
            </a:pPr>
            <a:r>
              <a:rPr lang="en-US" sz="2800" dirty="0">
                <a:latin typeface="Arial" pitchFamily="34" charset="0"/>
                <a:ea typeface="+mj-lt"/>
                <a:cs typeface="Arial" pitchFamily="34" charset="0"/>
              </a:rPr>
              <a:t>Old refrigeration or air conditioning</a:t>
            </a:r>
            <a:br>
              <a:rPr lang="en-US" sz="2800" dirty="0">
                <a:latin typeface="Arial" pitchFamily="34" charset="0"/>
                <a:ea typeface="+mj-lt"/>
                <a:cs typeface="Arial" pitchFamily="34" charset="0"/>
              </a:rPr>
            </a:br>
            <a:r>
              <a:rPr lang="en-US" sz="2800" dirty="0">
                <a:latin typeface="Arial" pitchFamily="34" charset="0"/>
                <a:ea typeface="+mj-lt"/>
                <a:cs typeface="Arial" pitchFamily="34" charset="0"/>
              </a:rPr>
              <a:t>equipment</a:t>
            </a:r>
            <a:endParaRPr lang="en-US" sz="2800" dirty="0">
              <a:latin typeface="Arial" pitchFamily="34" charset="0"/>
              <a:cs typeface="Arial" pitchFamily="34" charset="0"/>
            </a:endParaRPr>
          </a:p>
        </p:txBody>
      </p:sp>
      <p:pic>
        <p:nvPicPr>
          <p:cNvPr id="6" name="Picture 2">
            <a:extLst>
              <a:ext uri="{FF2B5EF4-FFF2-40B4-BE49-F238E27FC236}">
                <a16:creationId xmlns:a16="http://schemas.microsoft.com/office/drawing/2014/main" id="{5163FE52-8BEC-484C-9984-2A790D188AA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352708" y="809591"/>
            <a:ext cx="8535259" cy="56557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8444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CAAB866B-B862-49E5-AD0F-4EF505423D8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3730753" y="804506"/>
            <a:ext cx="8088852" cy="5396676"/>
          </a:xfrm>
          <a:prstGeom prst="rect">
            <a:avLst/>
          </a:prstGeom>
          <a:ln>
            <a:noFill/>
          </a:ln>
          <a:effectLst>
            <a:outerShdw blurRad="292100" dist="139700" dir="2700000" algn="tl" rotWithShape="0">
              <a:srgbClr val="333333">
                <a:alpha val="65000"/>
              </a:srgbClr>
            </a:outerShdw>
          </a:effectLst>
        </p:spPr>
      </p:pic>
      <p:grpSp>
        <p:nvGrpSpPr>
          <p:cNvPr id="5" name="Group 4">
            <a:extLst>
              <a:ext uri="{FF2B5EF4-FFF2-40B4-BE49-F238E27FC236}">
                <a16:creationId xmlns:a16="http://schemas.microsoft.com/office/drawing/2014/main" id="{5A84AEDE-3F8A-2842-96CC-FDD89E057BC2}"/>
              </a:ext>
            </a:extLst>
          </p:cNvPr>
          <p:cNvGrpSpPr/>
          <p:nvPr/>
        </p:nvGrpSpPr>
        <p:grpSpPr>
          <a:xfrm>
            <a:off x="10856179" y="5872675"/>
            <a:ext cx="1335829" cy="1001182"/>
            <a:chOff x="10856179" y="5872675"/>
            <a:chExt cx="1335829" cy="1001182"/>
          </a:xfrm>
        </p:grpSpPr>
        <p:sp>
          <p:nvSpPr>
            <p:cNvPr id="6" name="Rectangle 8">
              <a:extLst>
                <a:ext uri="{FF2B5EF4-FFF2-40B4-BE49-F238E27FC236}">
                  <a16:creationId xmlns:a16="http://schemas.microsoft.com/office/drawing/2014/main" id="{D6369C8B-011F-AE49-A4B8-DAD22F2BFEFF}"/>
                </a:ext>
              </a:extLst>
            </p:cNvPr>
            <p:cNvSpPr/>
            <p:nvPr/>
          </p:nvSpPr>
          <p:spPr>
            <a:xfrm flipV="1">
              <a:off x="10856179"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9E328F2-84EE-2648-90F1-178F454A136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
        <p:nvSpPr>
          <p:cNvPr id="4" name="Rectangle 3">
            <a:extLst>
              <a:ext uri="{FF2B5EF4-FFF2-40B4-BE49-F238E27FC236}">
                <a16:creationId xmlns:a16="http://schemas.microsoft.com/office/drawing/2014/main" id="{BBD6809D-2D56-164E-AA76-E7017DEBFA13}"/>
              </a:ext>
            </a:extLst>
          </p:cNvPr>
          <p:cNvSpPr/>
          <p:nvPr/>
        </p:nvSpPr>
        <p:spPr>
          <a:xfrm>
            <a:off x="673062" y="2997906"/>
            <a:ext cx="2685288" cy="1384995"/>
          </a:xfrm>
          <a:prstGeom prst="rect">
            <a:avLst/>
          </a:prstGeom>
        </p:spPr>
        <p:txBody>
          <a:bodyPr wrap="square">
            <a:spAutoFit/>
          </a:bodyPr>
          <a:lstStyle/>
          <a:p>
            <a:pPr>
              <a:lnSpc>
                <a:spcPct val="100000"/>
              </a:lnSpc>
              <a:spcBef>
                <a:spcPts val="0"/>
              </a:spcBef>
              <a:spcAft>
                <a:spcPts val="1000"/>
              </a:spcAft>
            </a:pPr>
            <a:r>
              <a:rPr lang="en-US" sz="2800" dirty="0">
                <a:latin typeface="Arial" pitchFamily="34" charset="0"/>
                <a:cs typeface="Arial" pitchFamily="34" charset="0"/>
              </a:rPr>
              <a:t>O</a:t>
            </a:r>
            <a:r>
              <a:rPr lang="en-US" sz="2800" dirty="0">
                <a:latin typeface="Arial" pitchFamily="34" charset="0"/>
                <a:ea typeface="+mj-lt"/>
                <a:cs typeface="Arial" pitchFamily="34" charset="0"/>
              </a:rPr>
              <a:t>ld tanks, drums or containers</a:t>
            </a:r>
            <a:endParaRPr lang="en-PK" sz="2800" dirty="0"/>
          </a:p>
        </p:txBody>
      </p:sp>
    </p:spTree>
    <p:extLst>
      <p:ext uri="{BB962C8B-B14F-4D97-AF65-F5344CB8AC3E}">
        <p14:creationId xmlns:p14="http://schemas.microsoft.com/office/powerpoint/2010/main" val="1132504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44BCF31-85BD-1E43-AF25-EE4602C5F9AC}"/>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28</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91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5B758A1-B392-4F76-BCA5-1F7C645F5AD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53517" y="1474063"/>
            <a:ext cx="7217096" cy="4401205"/>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36B4724A-224E-D847-B82D-6FCD7234AC6C}"/>
              </a:ext>
            </a:extLst>
          </p:cNvPr>
          <p:cNvSpPr/>
          <p:nvPr/>
        </p:nvSpPr>
        <p:spPr>
          <a:xfrm>
            <a:off x="7854696" y="1474062"/>
            <a:ext cx="4233671" cy="4832092"/>
          </a:xfrm>
          <a:prstGeom prst="rect">
            <a:avLst/>
          </a:prstGeom>
        </p:spPr>
        <p:txBody>
          <a:bodyPr wrap="square">
            <a:spAutoFit/>
          </a:bodyPr>
          <a:lstStyle/>
          <a:p>
            <a:pPr marL="342900" indent="-342900">
              <a:buFont typeface="+mj-lt"/>
              <a:buAutoNum type="arabicPeriod"/>
            </a:pPr>
            <a:r>
              <a:rPr lang="en-GB" sz="2800" dirty="0">
                <a:latin typeface="Arial" pitchFamily="34" charset="0"/>
                <a:ea typeface="+mj-lt"/>
                <a:cs typeface="Arial" pitchFamily="34" charset="0"/>
              </a:rPr>
              <a:t>Reduce, reuse, recycle</a:t>
            </a:r>
          </a:p>
          <a:p>
            <a:pPr marL="342900" indent="-342900">
              <a:buFont typeface="+mj-lt"/>
              <a:buAutoNum type="arabicPeriod"/>
            </a:pPr>
            <a:r>
              <a:rPr lang="en-GB" sz="2800" dirty="0">
                <a:latin typeface="Arial" pitchFamily="34" charset="0"/>
                <a:ea typeface="+mj-lt"/>
                <a:cs typeface="Arial" pitchFamily="34" charset="0"/>
              </a:rPr>
              <a:t>Keep different </a:t>
            </a:r>
            <a:r>
              <a:rPr lang="en-GB" sz="2800">
                <a:latin typeface="Arial" pitchFamily="34" charset="0"/>
                <a:ea typeface="+mj-lt"/>
                <a:cs typeface="Arial" pitchFamily="34" charset="0"/>
              </a:rPr>
              <a:t>types of waste separate</a:t>
            </a:r>
            <a:endParaRPr lang="en-GB" sz="2800" dirty="0">
              <a:latin typeface="Arial" pitchFamily="34" charset="0"/>
              <a:ea typeface="+mj-lt"/>
              <a:cs typeface="Arial" pitchFamily="34" charset="0"/>
            </a:endParaRPr>
          </a:p>
          <a:p>
            <a:pPr marL="342900" indent="-342900">
              <a:buFont typeface="+mj-lt"/>
              <a:buAutoNum type="arabicPeriod"/>
            </a:pPr>
            <a:r>
              <a:rPr lang="en-GB" sz="2800" dirty="0">
                <a:latin typeface="Arial" pitchFamily="34" charset="0"/>
                <a:ea typeface="+mj-lt"/>
                <a:cs typeface="Arial" pitchFamily="34" charset="0"/>
              </a:rPr>
              <a:t>Put waste in storage area</a:t>
            </a:r>
          </a:p>
          <a:p>
            <a:pPr marL="342900" indent="-342900">
              <a:buFont typeface="+mj-lt"/>
              <a:buAutoNum type="arabicPeriod"/>
            </a:pPr>
            <a:r>
              <a:rPr lang="en-GB" sz="2800" dirty="0">
                <a:latin typeface="Arial" pitchFamily="34" charset="0"/>
                <a:ea typeface="+mj-lt"/>
                <a:cs typeface="Arial" pitchFamily="34" charset="0"/>
              </a:rPr>
              <a:t>Only work with hazardous waste if you are specially trained and have the right Personal Protective Equipment PPE</a:t>
            </a:r>
            <a:endParaRPr lang="en-PK" sz="2800" dirty="0"/>
          </a:p>
        </p:txBody>
      </p:sp>
    </p:spTree>
    <p:extLst>
      <p:ext uri="{BB962C8B-B14F-4D97-AF65-F5344CB8AC3E}">
        <p14:creationId xmlns:p14="http://schemas.microsoft.com/office/powerpoint/2010/main" val="160549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73B9A90-9954-4803-A0F5-AC7E71B7152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5520267" y="1363133"/>
            <a:ext cx="6511756" cy="4131733"/>
          </a:xfrm>
          <a:prstGeom prst="rect">
            <a:avLst/>
          </a:prstGeom>
          <a:ln>
            <a:noFill/>
          </a:ln>
          <a:effectLst>
            <a:outerShdw blurRad="292100" dist="139700" dir="2700000" algn="tl" rotWithShape="0">
              <a:srgbClr val="333333">
                <a:alpha val="65000"/>
              </a:srgbClr>
            </a:outerShdw>
          </a:effectLst>
        </p:spPr>
      </p:pic>
      <p:sp>
        <p:nvSpPr>
          <p:cNvPr id="3" name="Subtitle 2">
            <a:extLst>
              <a:ext uri="{FF2B5EF4-FFF2-40B4-BE49-F238E27FC236}">
                <a16:creationId xmlns:a16="http://schemas.microsoft.com/office/drawing/2014/main" id="{738A2D44-CB59-4B8B-8ED4-F36A2E7F2038}"/>
              </a:ext>
            </a:extLst>
          </p:cNvPr>
          <p:cNvSpPr>
            <a:spLocks noGrp="1"/>
          </p:cNvSpPr>
          <p:nvPr>
            <p:ph type="subTitle" idx="1"/>
          </p:nvPr>
        </p:nvSpPr>
        <p:spPr>
          <a:xfrm>
            <a:off x="159977" y="1666172"/>
            <a:ext cx="5512690" cy="2858728"/>
          </a:xfrm>
        </p:spPr>
        <p:txBody>
          <a:bodyPr>
            <a:noAutofit/>
          </a:bodyPr>
          <a:lstStyle/>
          <a:p>
            <a:r>
              <a:rPr lang="en-US" sz="6000" dirty="0">
                <a:latin typeface="Arial" pitchFamily="34" charset="0"/>
                <a:cs typeface="Arial" pitchFamily="34" charset="0"/>
              </a:rPr>
              <a:t>Why reducing, reusing and recycling waste is important</a:t>
            </a:r>
            <a:endParaRPr lang="en-GB" sz="6000" dirty="0"/>
          </a:p>
        </p:txBody>
      </p:sp>
      <p:grpSp>
        <p:nvGrpSpPr>
          <p:cNvPr id="5" name="Group 4">
            <a:extLst>
              <a:ext uri="{FF2B5EF4-FFF2-40B4-BE49-F238E27FC236}">
                <a16:creationId xmlns:a16="http://schemas.microsoft.com/office/drawing/2014/main" id="{9AD79928-D0C2-3D47-8CC9-9DD943E4683F}"/>
              </a:ext>
            </a:extLst>
          </p:cNvPr>
          <p:cNvGrpSpPr/>
          <p:nvPr/>
        </p:nvGrpSpPr>
        <p:grpSpPr>
          <a:xfrm>
            <a:off x="10856179" y="5872675"/>
            <a:ext cx="1335829" cy="1001182"/>
            <a:chOff x="10856179" y="5872675"/>
            <a:chExt cx="1335829" cy="1001182"/>
          </a:xfrm>
        </p:grpSpPr>
        <p:sp>
          <p:nvSpPr>
            <p:cNvPr id="7" name="Rectangle 8">
              <a:extLst>
                <a:ext uri="{FF2B5EF4-FFF2-40B4-BE49-F238E27FC236}">
                  <a16:creationId xmlns:a16="http://schemas.microsoft.com/office/drawing/2014/main" id="{ECE34906-E3B0-9E40-9C53-29866417DB49}"/>
                </a:ext>
              </a:extLst>
            </p:cNvPr>
            <p:cNvSpPr/>
            <p:nvPr/>
          </p:nvSpPr>
          <p:spPr>
            <a:xfrm flipV="1">
              <a:off x="10856179"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A77EB9E-C871-4A4A-B03F-6D504708D14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
        <p:nvSpPr>
          <p:cNvPr id="9" name="Slide Number Placeholder 1">
            <a:extLst>
              <a:ext uri="{FF2B5EF4-FFF2-40B4-BE49-F238E27FC236}">
                <a16:creationId xmlns:a16="http://schemas.microsoft.com/office/drawing/2014/main" id="{C5401639-13FE-734D-8DD8-FFA1208BB8D1}"/>
              </a:ext>
            </a:extLst>
          </p:cNvPr>
          <p:cNvSpPr txBox="1">
            <a:spLocks/>
          </p:cNvSpPr>
          <p:nvPr/>
        </p:nvSpPr>
        <p:spPr>
          <a:xfrm>
            <a:off x="10425728" y="6459601"/>
            <a:ext cx="1734206"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880779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6966C-611C-4A1F-B632-B2271C380154}"/>
              </a:ext>
            </a:extLst>
          </p:cNvPr>
          <p:cNvSpPr txBox="1"/>
          <p:nvPr/>
        </p:nvSpPr>
        <p:spPr>
          <a:xfrm>
            <a:off x="465908" y="1593669"/>
            <a:ext cx="11260183" cy="4841325"/>
          </a:xfrm>
          <a:prstGeom prst="rect">
            <a:avLst/>
          </a:prstGeom>
          <a:noFill/>
        </p:spPr>
        <p:txBody>
          <a:bodyPr wrap="square">
            <a:spAutoFit/>
          </a:bodyPr>
          <a:lstStyle/>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2022 International Bank for Reconstruction and Development / The World Bank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1818 H Street NW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Washington DC 20433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Telephone: 202-473-1000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Internet: www.worldbank.org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work is a product of the staff of The World Bank with external contributions. The findings, interpretations, and conclusions expressed in this work do not necessarily reflect the views of The World Bank, its Board of Executive Directors, or the governments they represent.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World Bank does not guarantee the accuracy, completeness, or currency of the data included in this work and does not assume responsibility for any errors, omissions, or discrepancies in the information, or liability with respect to the use of or failure to use the information, methods, processes, or conclusions set forth. The boundaries, colors, denominations, and other information shown on any map in this work do not imply any judgment on the part of The World Bank concerning the legal status of any territory or the endorsement or acceptance of such boundaries.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15000"/>
              </a:lnSpc>
              <a:spcBef>
                <a:spcPts val="0"/>
              </a:spcBef>
              <a:spcAft>
                <a:spcPts val="600"/>
              </a:spcAft>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Nothing herein shall constitute or be construed or considered to be a limitation upon or waiver of the privileges and immunities of The World Bank, all of which are specifically reserved.</a:t>
            </a: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Rights and Permissions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material in this work is subject to copyright. Because The World Bank encourages dissemination of its knowledge, this work may be reproduced, in whole or in part, for noncommercial purposes as long as full attribution to this work is given.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queries on rights and licenses, including subsidiary rights, should be addressed to World Bank Publications, The World Bank Group, 1818 H Street NW, Washington, DC 20433, USA; fax: 202-522-2625; e-mail: pubrights@worldbank.org. </a:t>
            </a:r>
          </a:p>
        </p:txBody>
      </p:sp>
    </p:spTree>
    <p:extLst>
      <p:ext uri="{BB962C8B-B14F-4D97-AF65-F5344CB8AC3E}">
        <p14:creationId xmlns:p14="http://schemas.microsoft.com/office/powerpoint/2010/main" val="408889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650929" y="2628900"/>
            <a:ext cx="2549471" cy="1600200"/>
          </a:xfrm>
        </p:spPr>
        <p:txBody>
          <a:bodyPr>
            <a:noAutofit/>
          </a:bodyPr>
          <a:lstStyle/>
          <a:p>
            <a:pPr>
              <a:lnSpc>
                <a:spcPct val="100000"/>
              </a:lnSpc>
            </a:pPr>
            <a:r>
              <a:rPr lang="en-US" sz="2800" dirty="0">
                <a:latin typeface="Arial" pitchFamily="34" charset="0"/>
                <a:cs typeface="Arial" pitchFamily="34" charset="0"/>
              </a:rPr>
              <a:t>Hazardous to health</a:t>
            </a:r>
            <a:br>
              <a:rPr lang="en-US" sz="2800" dirty="0">
                <a:latin typeface="Arial" pitchFamily="34" charset="0"/>
                <a:cs typeface="Arial" pitchFamily="34" charset="0"/>
              </a:rPr>
            </a:br>
            <a:br>
              <a:rPr lang="en-US" sz="2800" dirty="0">
                <a:latin typeface="Arial" pitchFamily="34" charset="0"/>
                <a:cs typeface="Arial" pitchFamily="34" charset="0"/>
              </a:rPr>
            </a:br>
            <a:r>
              <a:rPr lang="en-US" sz="2800" dirty="0">
                <a:latin typeface="Arial" pitchFamily="34" charset="0"/>
                <a:cs typeface="Arial" pitchFamily="34" charset="0"/>
              </a:rPr>
              <a:t>Pollution</a:t>
            </a:r>
            <a:endParaRPr lang="en-GB" sz="2800" dirty="0">
              <a:latin typeface="Arial" pitchFamily="34" charset="0"/>
              <a:cs typeface="Arial" pitchFamily="34" charset="0"/>
            </a:endParaRPr>
          </a:p>
        </p:txBody>
      </p:sp>
      <p:pic>
        <p:nvPicPr>
          <p:cNvPr id="8" name="Picture 5" descr="A picture containing plastic, dirty&#10;&#10;Description automatically generated">
            <a:extLst>
              <a:ext uri="{FF2B5EF4-FFF2-40B4-BE49-F238E27FC236}">
                <a16:creationId xmlns:a16="http://schemas.microsoft.com/office/drawing/2014/main" id="{B22039F6-EE67-4578-9A9C-EB9080651F4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86784" y="816419"/>
            <a:ext cx="7723371" cy="5435915"/>
          </a:xfrm>
          <a:prstGeom prst="rect">
            <a:avLst/>
          </a:prstGeom>
          <a:ln>
            <a:noFill/>
          </a:ln>
          <a:effectLst>
            <a:outerShdw blurRad="292100" dist="139700" dir="2700000" algn="tl" rotWithShape="0">
              <a:srgbClr val="333333">
                <a:alpha val="65000"/>
              </a:srgbClr>
            </a:outerShdw>
          </a:effectLst>
        </p:spPr>
      </p:pic>
      <p:grpSp>
        <p:nvGrpSpPr>
          <p:cNvPr id="5" name="Group 4">
            <a:extLst>
              <a:ext uri="{FF2B5EF4-FFF2-40B4-BE49-F238E27FC236}">
                <a16:creationId xmlns:a16="http://schemas.microsoft.com/office/drawing/2014/main" id="{6F666EC2-7A0C-8F40-8B16-79336822127B}"/>
              </a:ext>
            </a:extLst>
          </p:cNvPr>
          <p:cNvGrpSpPr/>
          <p:nvPr/>
        </p:nvGrpSpPr>
        <p:grpSpPr>
          <a:xfrm>
            <a:off x="10856179" y="5872675"/>
            <a:ext cx="1335829" cy="1001182"/>
            <a:chOff x="10856179" y="5872675"/>
            <a:chExt cx="1335829" cy="1001182"/>
          </a:xfrm>
        </p:grpSpPr>
        <p:sp>
          <p:nvSpPr>
            <p:cNvPr id="6" name="Rectangle 8">
              <a:extLst>
                <a:ext uri="{FF2B5EF4-FFF2-40B4-BE49-F238E27FC236}">
                  <a16:creationId xmlns:a16="http://schemas.microsoft.com/office/drawing/2014/main" id="{DB048BEF-5D66-D74A-9074-6D76392EFB37}"/>
                </a:ext>
              </a:extLst>
            </p:cNvPr>
            <p:cNvSpPr/>
            <p:nvPr/>
          </p:nvSpPr>
          <p:spPr>
            <a:xfrm flipV="1">
              <a:off x="10856179"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D679671-4392-1A45-9235-F58345DE8BD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Tree>
    <p:extLst>
      <p:ext uri="{BB962C8B-B14F-4D97-AF65-F5344CB8AC3E}">
        <p14:creationId xmlns:p14="http://schemas.microsoft.com/office/powerpoint/2010/main" val="180290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ground, outdoor, nature, dirt&#10;&#10;Description automatically generated">
            <a:extLst>
              <a:ext uri="{FF2B5EF4-FFF2-40B4-BE49-F238E27FC236}">
                <a16:creationId xmlns:a16="http://schemas.microsoft.com/office/drawing/2014/main" id="{EBBE970E-D13B-4FDE-9B87-365BB5C5930D}"/>
              </a:ext>
            </a:extLst>
          </p:cNvPr>
          <p:cNvPicPr>
            <a:picLocks noChangeAspect="1"/>
          </p:cNvPicPr>
          <p:nvPr/>
        </p:nvPicPr>
        <p:blipFill>
          <a:blip r:embed="rId3" cstate="screen">
            <a:extLst>
              <a:ext uri="{28A0092B-C50C-407E-A947-70E740481C1C}">
                <a14:useLocalDpi xmlns:a14="http://schemas.microsoft.com/office/drawing/2010/main" val="0"/>
              </a:ext>
            </a:extLst>
          </a:blip>
          <a:srcRect b="-1"/>
          <a:stretch>
            <a:fillRect/>
          </a:stretch>
        </p:blipFill>
        <p:spPr>
          <a:xfrm>
            <a:off x="342460" y="987552"/>
            <a:ext cx="9266170" cy="521222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9904347" y="2720340"/>
            <a:ext cx="2045777" cy="1600200"/>
          </a:xfrm>
        </p:spPr>
        <p:txBody>
          <a:bodyPr>
            <a:noAutofit/>
          </a:bodyPr>
          <a:lstStyle/>
          <a:p>
            <a:r>
              <a:rPr lang="en-US" sz="2800" dirty="0">
                <a:latin typeface="Arial" pitchFamily="34" charset="0"/>
                <a:cs typeface="Arial" pitchFamily="34" charset="0"/>
              </a:rPr>
              <a:t>Pollute rivers</a:t>
            </a:r>
            <a:br>
              <a:rPr lang="en-US" sz="2800" dirty="0">
                <a:latin typeface="Arial" pitchFamily="34" charset="0"/>
                <a:cs typeface="Arial" pitchFamily="34" charset="0"/>
              </a:rPr>
            </a:br>
            <a:r>
              <a:rPr lang="en-US" sz="2800" dirty="0">
                <a:latin typeface="Arial" pitchFamily="34" charset="0"/>
                <a:cs typeface="Arial" pitchFamily="34" charset="0"/>
              </a:rPr>
              <a:t>and oceans</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77639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A picture containing sky, outdoor, people, marketplace&#10;&#10;Description automatically generated">
            <a:extLst>
              <a:ext uri="{FF2B5EF4-FFF2-40B4-BE49-F238E27FC236}">
                <a16:creationId xmlns:a16="http://schemas.microsoft.com/office/drawing/2014/main" id="{6B2FA68A-A130-4955-B72D-EBF6A797A20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2459802" y="841248"/>
            <a:ext cx="9454830" cy="5318342"/>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515938" y="2787624"/>
            <a:ext cx="1861502" cy="1600200"/>
          </a:xfrm>
        </p:spPr>
        <p:txBody>
          <a:bodyPr>
            <a:noAutofit/>
          </a:bodyPr>
          <a:lstStyle/>
          <a:p>
            <a:r>
              <a:rPr lang="en-US" sz="2800" dirty="0">
                <a:latin typeface="Arial" pitchFamily="34" charset="0"/>
                <a:cs typeface="Arial" pitchFamily="34" charset="0"/>
              </a:rPr>
              <a:t>Use natural resources efficiently</a:t>
            </a:r>
            <a:endParaRPr lang="en-GB" sz="2800" dirty="0">
              <a:latin typeface="Arial" pitchFamily="34" charset="0"/>
              <a:cs typeface="Arial" pitchFamily="34" charset="0"/>
            </a:endParaRPr>
          </a:p>
        </p:txBody>
      </p:sp>
      <p:grpSp>
        <p:nvGrpSpPr>
          <p:cNvPr id="5" name="Group 4">
            <a:extLst>
              <a:ext uri="{FF2B5EF4-FFF2-40B4-BE49-F238E27FC236}">
                <a16:creationId xmlns:a16="http://schemas.microsoft.com/office/drawing/2014/main" id="{CDE0ECE1-55BF-B646-B08C-C4CDF0231E58}"/>
              </a:ext>
            </a:extLst>
          </p:cNvPr>
          <p:cNvGrpSpPr/>
          <p:nvPr/>
        </p:nvGrpSpPr>
        <p:grpSpPr>
          <a:xfrm>
            <a:off x="10856179" y="5872675"/>
            <a:ext cx="1335829" cy="1001182"/>
            <a:chOff x="10856179" y="5872675"/>
            <a:chExt cx="1335829" cy="1001182"/>
          </a:xfrm>
        </p:grpSpPr>
        <p:sp>
          <p:nvSpPr>
            <p:cNvPr id="6" name="Rectangle 8">
              <a:extLst>
                <a:ext uri="{FF2B5EF4-FFF2-40B4-BE49-F238E27FC236}">
                  <a16:creationId xmlns:a16="http://schemas.microsoft.com/office/drawing/2014/main" id="{B33CCAE7-A55A-CC43-A21F-A7F6364235F6}"/>
                </a:ext>
              </a:extLst>
            </p:cNvPr>
            <p:cNvSpPr/>
            <p:nvPr/>
          </p:nvSpPr>
          <p:spPr>
            <a:xfrm flipV="1">
              <a:off x="10856179"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4270A32-D46B-E443-A1EB-80587953D6B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Tree>
    <p:extLst>
      <p:ext uri="{BB962C8B-B14F-4D97-AF65-F5344CB8AC3E}">
        <p14:creationId xmlns:p14="http://schemas.microsoft.com/office/powerpoint/2010/main" val="205979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80.jpeg">
            <a:extLst>
              <a:ext uri="{FF2B5EF4-FFF2-40B4-BE49-F238E27FC236}">
                <a16:creationId xmlns:a16="http://schemas.microsoft.com/office/drawing/2014/main" id="{58722DE2-A6AB-42E0-81F2-B9CBCAC020CD}"/>
              </a:ext>
            </a:extLst>
          </p:cNvPr>
          <p:cNvPicPr>
            <a:picLocks noGrp="1"/>
          </p:cNvPicPr>
          <p:nvPr>
            <p:ph type="pic" idx="4294967295"/>
          </p:nvPr>
        </p:nvPicPr>
        <p:blipFill>
          <a:blip r:embed="rId3" cstate="email">
            <a:extLst>
              <a:ext uri="{28A0092B-C50C-407E-A947-70E740481C1C}">
                <a14:useLocalDpi xmlns:a14="http://schemas.microsoft.com/office/drawing/2010/main" val="0"/>
              </a:ext>
            </a:extLst>
          </a:blip>
          <a:srcRect/>
          <a:stretch>
            <a:fillRect/>
          </a:stretch>
        </p:blipFill>
        <p:spPr>
          <a:xfrm>
            <a:off x="380896" y="794191"/>
            <a:ext cx="7144616" cy="5771492"/>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FB60200F-1BC1-C04C-9E63-D81982A4A5AC}"/>
              </a:ext>
            </a:extLst>
          </p:cNvPr>
          <p:cNvSpPr/>
          <p:nvPr/>
        </p:nvSpPr>
        <p:spPr>
          <a:xfrm>
            <a:off x="8010612" y="1490007"/>
            <a:ext cx="4341838" cy="3877985"/>
          </a:xfrm>
          <a:prstGeom prst="rect">
            <a:avLst/>
          </a:prstGeom>
        </p:spPr>
        <p:txBody>
          <a:bodyPr wrap="square">
            <a:spAutoFit/>
          </a:bodyPr>
          <a:lstStyle/>
          <a:p>
            <a:pPr>
              <a:spcAft>
                <a:spcPts val="1000"/>
              </a:spcAft>
            </a:pPr>
            <a:r>
              <a:rPr lang="en-US" sz="2800" dirty="0">
                <a:latin typeface="Arial" pitchFamily="34" charset="0"/>
                <a:cs typeface="Arial" pitchFamily="34" charset="0"/>
              </a:rPr>
              <a:t>Avoid generating waste</a:t>
            </a:r>
          </a:p>
          <a:p>
            <a:pPr>
              <a:spcAft>
                <a:spcPts val="1000"/>
              </a:spcAft>
            </a:pPr>
            <a:endParaRPr lang="en-US" sz="2800" dirty="0">
              <a:latin typeface="Arial" pitchFamily="34" charset="0"/>
              <a:cs typeface="Arial" pitchFamily="34" charset="0"/>
            </a:endParaRPr>
          </a:p>
          <a:p>
            <a:pPr>
              <a:spcAft>
                <a:spcPts val="1000"/>
              </a:spcAft>
            </a:pPr>
            <a:r>
              <a:rPr lang="en-US" sz="2800" dirty="0">
                <a:latin typeface="Arial" pitchFamily="34" charset="0"/>
                <a:cs typeface="Arial" pitchFamily="34" charset="0"/>
              </a:rPr>
              <a:t>Reduce </a:t>
            </a:r>
          </a:p>
          <a:p>
            <a:pPr>
              <a:spcAft>
                <a:spcPts val="1000"/>
              </a:spcAft>
            </a:pPr>
            <a:endParaRPr lang="en-US" sz="2800" dirty="0">
              <a:latin typeface="Arial" pitchFamily="34" charset="0"/>
              <a:cs typeface="Arial" pitchFamily="34" charset="0"/>
            </a:endParaRPr>
          </a:p>
          <a:p>
            <a:pPr>
              <a:spcAft>
                <a:spcPts val="1000"/>
              </a:spcAft>
            </a:pPr>
            <a:r>
              <a:rPr lang="en-US" sz="2800" dirty="0">
                <a:latin typeface="Arial" pitchFamily="34" charset="0"/>
                <a:cs typeface="Arial" pitchFamily="34" charset="0"/>
              </a:rPr>
              <a:t>Reuse</a:t>
            </a:r>
          </a:p>
          <a:p>
            <a:pPr>
              <a:spcAft>
                <a:spcPts val="1000"/>
              </a:spcAft>
            </a:pPr>
            <a:endParaRPr lang="en-US" sz="2800" dirty="0">
              <a:latin typeface="Arial" pitchFamily="34" charset="0"/>
              <a:cs typeface="Arial" pitchFamily="34" charset="0"/>
            </a:endParaRPr>
          </a:p>
          <a:p>
            <a:pPr>
              <a:spcAft>
                <a:spcPts val="1000"/>
              </a:spcAft>
            </a:pPr>
            <a:r>
              <a:rPr lang="en-US" sz="2800" dirty="0">
                <a:latin typeface="Arial" pitchFamily="34" charset="0"/>
                <a:cs typeface="Arial" pitchFamily="34" charset="0"/>
              </a:rPr>
              <a:t>Recycle </a:t>
            </a:r>
            <a:endParaRPr lang="en-PK" sz="2800" dirty="0"/>
          </a:p>
        </p:txBody>
      </p:sp>
    </p:spTree>
    <p:extLst>
      <p:ext uri="{BB962C8B-B14F-4D97-AF65-F5344CB8AC3E}">
        <p14:creationId xmlns:p14="http://schemas.microsoft.com/office/powerpoint/2010/main" val="417212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C0866550-7658-4CB4-ACBB-802B87779E0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5036950" y="1148331"/>
            <a:ext cx="6676513" cy="456133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10124D5-9F01-4DDC-8361-3960E80AB5C8}"/>
              </a:ext>
            </a:extLst>
          </p:cNvPr>
          <p:cNvSpPr>
            <a:spLocks noGrp="1"/>
          </p:cNvSpPr>
          <p:nvPr>
            <p:ph type="title" idx="4294967295"/>
          </p:nvPr>
        </p:nvSpPr>
        <p:spPr>
          <a:xfrm>
            <a:off x="728422" y="1897494"/>
            <a:ext cx="3835830" cy="2852737"/>
          </a:xfrm>
        </p:spPr>
        <p:txBody>
          <a:bodyPr>
            <a:normAutofit/>
          </a:bodyPr>
          <a:lstStyle/>
          <a:p>
            <a:r>
              <a:rPr lang="en-US" sz="6000" dirty="0">
                <a:solidFill>
                  <a:schemeClr val="bg1"/>
                </a:solidFill>
                <a:latin typeface="Arial" pitchFamily="34" charset="0"/>
                <a:cs typeface="Arial" pitchFamily="34" charset="0"/>
              </a:rPr>
              <a:t>Where to put waste</a:t>
            </a:r>
            <a:endParaRPr lang="en-GB" sz="6000" dirty="0">
              <a:solidFill>
                <a:schemeClr val="bg1"/>
              </a:solidFill>
              <a:latin typeface="Arial" pitchFamily="34" charset="0"/>
              <a:cs typeface="Arial" pitchFamily="34" charset="0"/>
            </a:endParaRPr>
          </a:p>
        </p:txBody>
      </p:sp>
      <p:sp>
        <p:nvSpPr>
          <p:cNvPr id="5" name="Slide Number Placeholder 1">
            <a:extLst>
              <a:ext uri="{FF2B5EF4-FFF2-40B4-BE49-F238E27FC236}">
                <a16:creationId xmlns:a16="http://schemas.microsoft.com/office/drawing/2014/main" id="{26968A13-76CF-5C46-8AA4-97974BDDA014}"/>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8</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10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482764" y="2628899"/>
            <a:ext cx="3076413" cy="1600200"/>
          </a:xfrm>
        </p:spPr>
        <p:txBody>
          <a:bodyPr>
            <a:noAutofit/>
          </a:bodyPr>
          <a:lstStyle/>
          <a:p>
            <a:r>
              <a:rPr lang="en-US" sz="2800" dirty="0">
                <a:latin typeface="Arial" pitchFamily="34" charset="0"/>
                <a:cs typeface="Arial" pitchFamily="34" charset="0"/>
              </a:rPr>
              <a:t>Keep different types of waste separate</a:t>
            </a:r>
          </a:p>
        </p:txBody>
      </p:sp>
      <p:pic>
        <p:nvPicPr>
          <p:cNvPr id="3" name="Picture 4" descr="A picture containing outdoor, ground, sky, power shovel&#10;&#10;Description automatically generated">
            <a:extLst>
              <a:ext uri="{FF2B5EF4-FFF2-40B4-BE49-F238E27FC236}">
                <a16:creationId xmlns:a16="http://schemas.microsoft.com/office/drawing/2014/main" id="{16BC2528-4763-4036-AF59-5E88D21E258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06649" y="771287"/>
            <a:ext cx="8017127" cy="552606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A7F853F-534D-984B-85FF-8D970A6B2E1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67745" y="1082196"/>
            <a:ext cx="5015345" cy="5122816"/>
          </a:xfrm>
          <a:prstGeom prst="rect">
            <a:avLst/>
          </a:prstGeom>
        </p:spPr>
      </p:pic>
      <p:grpSp>
        <p:nvGrpSpPr>
          <p:cNvPr id="9" name="Group 8">
            <a:extLst>
              <a:ext uri="{FF2B5EF4-FFF2-40B4-BE49-F238E27FC236}">
                <a16:creationId xmlns:a16="http://schemas.microsoft.com/office/drawing/2014/main" id="{3E237BA9-A0E7-D148-8960-C408E5F00957}"/>
              </a:ext>
            </a:extLst>
          </p:cNvPr>
          <p:cNvGrpSpPr/>
          <p:nvPr/>
        </p:nvGrpSpPr>
        <p:grpSpPr>
          <a:xfrm>
            <a:off x="10856179" y="5872675"/>
            <a:ext cx="1335829" cy="1001182"/>
            <a:chOff x="10856179" y="5872675"/>
            <a:chExt cx="1335829" cy="1001182"/>
          </a:xfrm>
        </p:grpSpPr>
        <p:sp>
          <p:nvSpPr>
            <p:cNvPr id="10" name="Rectangle 8">
              <a:extLst>
                <a:ext uri="{FF2B5EF4-FFF2-40B4-BE49-F238E27FC236}">
                  <a16:creationId xmlns:a16="http://schemas.microsoft.com/office/drawing/2014/main" id="{D8F2CAD1-68BA-D240-8C78-843B4E0D4861}"/>
                </a:ext>
              </a:extLst>
            </p:cNvPr>
            <p:cNvSpPr/>
            <p:nvPr/>
          </p:nvSpPr>
          <p:spPr>
            <a:xfrm flipV="1">
              <a:off x="10856179"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741A8E13-F380-E042-8636-F2D242CF207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92839" y="5950514"/>
              <a:ext cx="899161" cy="874212"/>
            </a:xfrm>
            <a:prstGeom prst="rect">
              <a:avLst/>
            </a:prstGeom>
          </p:spPr>
        </p:pic>
      </p:grpSp>
    </p:spTree>
    <p:extLst>
      <p:ext uri="{BB962C8B-B14F-4D97-AF65-F5344CB8AC3E}">
        <p14:creationId xmlns:p14="http://schemas.microsoft.com/office/powerpoint/2010/main" val="219942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8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2108</Words>
  <Application>Microsoft Office PowerPoint</Application>
  <PresentationFormat>Widescreen</PresentationFormat>
  <Paragraphs>248</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BlinkMacSystemFont</vt:lpstr>
      <vt:lpstr>Calibri Light</vt:lpstr>
      <vt:lpstr>Proxima Nova</vt:lpstr>
      <vt:lpstr>Arial</vt:lpstr>
      <vt:lpstr>Office Theme</vt:lpstr>
      <vt:lpstr>PowerPoint Presentation</vt:lpstr>
      <vt:lpstr>PowerPoint Presentation</vt:lpstr>
      <vt:lpstr>PowerPoint Presentation</vt:lpstr>
      <vt:lpstr>Hazardous to health  Pollution</vt:lpstr>
      <vt:lpstr>Pollute rivers and oceans</vt:lpstr>
      <vt:lpstr>Use natural resources efficiently</vt:lpstr>
      <vt:lpstr>PowerPoint Presentation</vt:lpstr>
      <vt:lpstr>Where to put waste</vt:lpstr>
      <vt:lpstr>Keep different types of waste separate</vt:lpstr>
      <vt:lpstr>PowerPoint Presentation</vt:lpstr>
      <vt:lpstr>PowerPoint Presentation</vt:lpstr>
      <vt:lpstr>PowerPoint Presentation</vt:lpstr>
      <vt:lpstr>Handling hazardous waste</vt:lpstr>
      <vt:lpstr>PowerPoint Presentation</vt:lpstr>
      <vt:lpstr>Hazardous waste</vt:lpstr>
      <vt:lpstr>PowerPoint Presentation</vt:lpstr>
      <vt:lpstr>PowerPoint Presentation</vt:lpstr>
      <vt:lpstr>PowerPoint Presentation</vt:lpstr>
      <vt:lpstr>PowerPoint Presentation</vt:lpstr>
      <vt:lpstr>PowerPoint Presentation</vt:lpstr>
      <vt:lpstr>Working with hazardous waste</vt:lpstr>
      <vt:lpstr>Clearing used needles</vt:lpstr>
      <vt:lpstr>Clearing bird or animal droppings</vt:lpstr>
      <vt:lpstr>PowerPoint Presentation</vt:lpstr>
      <vt:lpstr>PowerPoint Presentation</vt:lpstr>
      <vt:lpstr>Old refrigeration or air conditioning equipment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2023-05-08T15:49:31Z</dcterms:created>
  <dcterms:modified xsi:type="dcterms:W3CDTF">2023-05-31T13:56:01Z</dcterms:modified>
</cp:coreProperties>
</file>