
<file path=[Content_Types].xml><?xml version="1.0" encoding="utf-8"?>
<Types xmlns="http://schemas.openxmlformats.org/package/2006/content-types">
  <Default Extension="fntdata" ContentType="application/x-fontdata"/>
  <Default Extension="gif" ContentType="image/gi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embedTrueTypeFonts="1" saveSubsetFonts="1">
  <p:sldMasterIdLst>
    <p:sldMasterId id="2147483648" r:id="rId1"/>
  </p:sldMasterIdLst>
  <p:notesMasterIdLst>
    <p:notesMasterId r:id="rId47"/>
  </p:notesMasterIdLst>
  <p:sldIdLst>
    <p:sldId id="292" r:id="rId2"/>
    <p:sldId id="424" r:id="rId3"/>
    <p:sldId id="293" r:id="rId4"/>
    <p:sldId id="277" r:id="rId5"/>
    <p:sldId id="427" r:id="rId6"/>
    <p:sldId id="428" r:id="rId7"/>
    <p:sldId id="429" r:id="rId8"/>
    <p:sldId id="369" r:id="rId9"/>
    <p:sldId id="294" r:id="rId10"/>
    <p:sldId id="426" r:id="rId11"/>
    <p:sldId id="288" r:id="rId12"/>
    <p:sldId id="356" r:id="rId13"/>
    <p:sldId id="430" r:id="rId14"/>
    <p:sldId id="431" r:id="rId15"/>
    <p:sldId id="284" r:id="rId16"/>
    <p:sldId id="357" r:id="rId17"/>
    <p:sldId id="287" r:id="rId18"/>
    <p:sldId id="422" r:id="rId19"/>
    <p:sldId id="433" r:id="rId20"/>
    <p:sldId id="432" r:id="rId21"/>
    <p:sldId id="290" r:id="rId22"/>
    <p:sldId id="434" r:id="rId23"/>
    <p:sldId id="273" r:id="rId24"/>
    <p:sldId id="435" r:id="rId25"/>
    <p:sldId id="280" r:id="rId26"/>
    <p:sldId id="436" r:id="rId27"/>
    <p:sldId id="437" r:id="rId28"/>
    <p:sldId id="438" r:id="rId29"/>
    <p:sldId id="269" r:id="rId30"/>
    <p:sldId id="439" r:id="rId31"/>
    <p:sldId id="278" r:id="rId32"/>
    <p:sldId id="265" r:id="rId33"/>
    <p:sldId id="295" r:id="rId34"/>
    <p:sldId id="440" r:id="rId35"/>
    <p:sldId id="846" r:id="rId36"/>
    <p:sldId id="275" r:id="rId37"/>
    <p:sldId id="442" r:id="rId38"/>
    <p:sldId id="443" r:id="rId39"/>
    <p:sldId id="285" r:id="rId40"/>
    <p:sldId id="368" r:id="rId41"/>
    <p:sldId id="444" r:id="rId42"/>
    <p:sldId id="445" r:id="rId43"/>
    <p:sldId id="332" r:id="rId44"/>
    <p:sldId id="314" r:id="rId45"/>
    <p:sldId id="845" r:id="rId46"/>
  </p:sldIdLst>
  <p:sldSz cx="12192000" cy="6858000"/>
  <p:notesSz cx="6858000" cy="9144000"/>
  <p:embeddedFontLst>
    <p:embeddedFont>
      <p:font typeface="Calibri" panose="020F0502020204030204" pitchFamily="34" charset="0"/>
      <p:regular r:id="rId48"/>
      <p:bold r:id="rId49"/>
      <p:italic r:id="rId50"/>
      <p:boldItalic r:id="rId51"/>
    </p:embeddedFont>
    <p:embeddedFont>
      <p:font typeface="Calibri Light" panose="020F0302020204030204" pitchFamily="34" charset="0"/>
      <p:regular r:id="rId52"/>
      <p:italic r:id="rId53"/>
    </p:embeddedFont>
    <p:embeddedFont>
      <p:font typeface="Open Sans" panose="020B0606030504020204" pitchFamily="34" charset="0"/>
      <p:regular r:id="rId54"/>
      <p:bold r:id="rId55"/>
      <p:italic r:id="rId56"/>
      <p:boldItalic r:id="rId57"/>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84576D08-111F-4617-B346-0449D61E8298}">
          <p14:sldIdLst>
            <p14:sldId id="292"/>
            <p14:sldId id="424"/>
            <p14:sldId id="293"/>
            <p14:sldId id="277"/>
            <p14:sldId id="427"/>
            <p14:sldId id="428"/>
            <p14:sldId id="429"/>
            <p14:sldId id="369"/>
            <p14:sldId id="294"/>
            <p14:sldId id="426"/>
            <p14:sldId id="288"/>
            <p14:sldId id="356"/>
            <p14:sldId id="430"/>
            <p14:sldId id="431"/>
            <p14:sldId id="284"/>
            <p14:sldId id="357"/>
            <p14:sldId id="287"/>
            <p14:sldId id="422"/>
            <p14:sldId id="433"/>
            <p14:sldId id="432"/>
            <p14:sldId id="290"/>
            <p14:sldId id="434"/>
            <p14:sldId id="273"/>
            <p14:sldId id="435"/>
            <p14:sldId id="280"/>
            <p14:sldId id="436"/>
            <p14:sldId id="437"/>
            <p14:sldId id="438"/>
            <p14:sldId id="269"/>
            <p14:sldId id="439"/>
            <p14:sldId id="278"/>
            <p14:sldId id="265"/>
            <p14:sldId id="295"/>
            <p14:sldId id="440"/>
            <p14:sldId id="846"/>
            <p14:sldId id="275"/>
            <p14:sldId id="442"/>
            <p14:sldId id="443"/>
            <p14:sldId id="285"/>
            <p14:sldId id="368"/>
            <p14:sldId id="444"/>
            <p14:sldId id="445"/>
            <p14:sldId id="332"/>
            <p14:sldId id="314"/>
          </p14:sldIdLst>
        </p14:section>
        <p14:section name="Copyright" id="{2C006FA9-6D72-4BAF-AF7D-8429952508A0}">
          <p14:sldIdLst>
            <p14:sldId id="845"/>
          </p14:sldIdLst>
        </p14:section>
      </p14:sectionLst>
    </p:ext>
    <p:ext uri="{EFAFB233-063F-42B5-8137-9DF3F51BA10A}">
      <p15:sldGuideLst xmlns:p15="http://schemas.microsoft.com/office/powerpoint/2012/main">
        <p15:guide id="1" orient="horz" pos="2160">
          <p15:clr>
            <a:srgbClr val="A4A3A4"/>
          </p15:clr>
        </p15:guide>
        <p15:guide id="2" pos="3840">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2" name="Author" initials="A" lastIdx="0"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1"/>
    </p:ext>
    <p:ext uri="{D31A062A-798A-4329-ABDD-BBA856620510}">
      <p14:defaultImageDpi xmlns:p14="http://schemas.microsoft.com/office/powerpoint/2010/main" val="150"/>
    </p:ext>
    <p:ext uri="{FD5EFAAD-0ECE-453E-9831-46B23BE46B34}">
      <p15:chartTrackingRefBased xmlns:p15="http://schemas.microsoft.com/office/powerpoint/2012/main" val="1"/>
    </p:ext>
    <p:ext uri="{1BD7E111-0CB8-44D6-8891-C1BB2F81B7CC}">
      <p1710:readonlyRecommended xmlns:p1710="http://schemas.microsoft.com/office/powerpoint/2017/10/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7843" autoAdjust="0"/>
    <p:restoredTop sz="64463" autoAdjust="0"/>
  </p:normalViewPr>
  <p:slideViewPr>
    <p:cSldViewPr snapToGrid="0">
      <p:cViewPr varScale="1">
        <p:scale>
          <a:sx n="52" d="100"/>
          <a:sy n="52" d="100"/>
        </p:scale>
        <p:origin x="1738" y="58"/>
      </p:cViewPr>
      <p:guideLst>
        <p:guide orient="horz" pos="2160"/>
        <p:guide pos="3840"/>
      </p:guideLst>
    </p:cSldViewPr>
  </p:slideViewPr>
  <p:notesTextViewPr>
    <p:cViewPr>
      <p:scale>
        <a:sx n="1" d="1"/>
        <a:sy n="1" d="1"/>
      </p:scale>
      <p:origin x="0" y="0"/>
    </p:cViewPr>
  </p:notesTextViewPr>
  <p:notesViewPr>
    <p:cSldViewPr snapToGrid="0">
      <p:cViewPr>
        <p:scale>
          <a:sx n="1" d="2"/>
          <a:sy n="1" d="2"/>
        </p:scale>
        <p:origin x="0" y="0"/>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notesMaster" Target="notesMasters/notesMaster1.xml"/><Relationship Id="rId50" Type="http://schemas.openxmlformats.org/officeDocument/2006/relationships/font" Target="fonts/font3.fntdata"/><Relationship Id="rId55" Type="http://schemas.openxmlformats.org/officeDocument/2006/relationships/font" Target="fonts/font8.fntdata"/><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font" Target="fonts/font6.fntdata"/><Relationship Id="rId58" Type="http://schemas.openxmlformats.org/officeDocument/2006/relationships/commentAuthors" Target="commentAuthors.xml"/><Relationship Id="rId5" Type="http://schemas.openxmlformats.org/officeDocument/2006/relationships/slide" Target="slides/slide4.xml"/><Relationship Id="rId61" Type="http://schemas.openxmlformats.org/officeDocument/2006/relationships/theme" Target="theme/theme1.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font" Target="fonts/font1.fntdata"/><Relationship Id="rId56" Type="http://schemas.openxmlformats.org/officeDocument/2006/relationships/font" Target="fonts/font9.fntdata"/><Relationship Id="rId8" Type="http://schemas.openxmlformats.org/officeDocument/2006/relationships/slide" Target="slides/slide7.xml"/><Relationship Id="rId51" Type="http://schemas.openxmlformats.org/officeDocument/2006/relationships/font" Target="fonts/font4.fntdata"/><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presProps" Target="presProp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font" Target="fonts/font7.fntdata"/><Relationship Id="rId62"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font" Target="fonts/font2.fntdata"/><Relationship Id="rId57" Type="http://schemas.openxmlformats.org/officeDocument/2006/relationships/font" Target="fonts/font10.fntdata"/><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font" Target="fonts/font5.fntdata"/><Relationship Id="rId6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C56F860-5541-416E-9302-F45377CA853C}" type="datetimeFigureOut">
              <a:rPr lang="en-GB" smtClean="0"/>
              <a:pPr/>
              <a:t>31/05/2023</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728D87D-F75C-4A1C-B1D4-17454C29C32E}" type="slidenum">
              <a:rPr lang="en-GB" smtClean="0"/>
              <a:pPr/>
              <a:t>‹#›</a:t>
            </a:fld>
            <a:endParaRPr lang="en-GB"/>
          </a:p>
        </p:txBody>
      </p:sp>
    </p:spTree>
    <p:extLst>
      <p:ext uri="{BB962C8B-B14F-4D97-AF65-F5344CB8AC3E}">
        <p14:creationId xmlns:p14="http://schemas.microsoft.com/office/powerpoint/2010/main" val="383832411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3" Type="http://schemas.openxmlformats.org/officeDocument/2006/relationships/hyperlink" Target="https://unece.org/transportdangerous-goods/ghs-pictograms" TargetMode="External"/><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3" Type="http://schemas.openxmlformats.org/officeDocument/2006/relationships/hyperlink" Target="https://unece.org/transportdangerous-goods/ghs-pictograms" TargetMode="External"/><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3" Type="http://schemas.openxmlformats.org/officeDocument/2006/relationships/hyperlink" Target="https://unece.org/transportdangerous-goods/ghs-pictograms" TargetMode="External"/><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3" Type="http://schemas.openxmlformats.org/officeDocument/2006/relationships/hyperlink" Target="https://en.wikipedia.org/wiki/ISO_7010" TargetMode="External"/><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3" Type="http://schemas.openxmlformats.org/officeDocument/2006/relationships/hyperlink" Target="https://en.wikipedia.org/wiki/ISO_7010" TargetMode="External"/><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3" Type="http://schemas.openxmlformats.org/officeDocument/2006/relationships/hyperlink" Target="https://en.wikipedia.org/wiki/ISO_7010" TargetMode="External"/><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3" Type="http://schemas.openxmlformats.org/officeDocument/2006/relationships/hyperlink" Target="https://en.wikipedia.org/wiki/ISO_7010" TargetMode="External"/><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3" Type="http://schemas.openxmlformats.org/officeDocument/2006/relationships/hyperlink" Target="https://en.wikipedia.org/wiki/ISO_7010" TargetMode="External"/><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Narration: </a:t>
            </a:r>
            <a:r>
              <a:rPr lang="en-US" dirty="0"/>
              <a:t>Welcome to Module 8 Using fuels, oils, chemicals and materials. </a:t>
            </a:r>
          </a:p>
          <a:p>
            <a:r>
              <a:rPr lang="en-US" dirty="0"/>
              <a:t>This module explains how to handle these substances on site safely and in a way that looks after the environment. </a:t>
            </a:r>
          </a:p>
          <a:p>
            <a:endParaRPr lang="en-US" sz="1200" b="1" i="0" kern="1200" dirty="0">
              <a:solidFill>
                <a:schemeClr val="tx1"/>
              </a:solidFill>
              <a:effectLst/>
              <a:latin typeface="+mn-lt"/>
              <a:ea typeface="+mn-ea"/>
              <a:cs typeface="+mn-cs"/>
            </a:endParaRPr>
          </a:p>
          <a:p>
            <a:r>
              <a:rPr lang="en-US" sz="1200" b="1" i="0" kern="1200" dirty="0">
                <a:solidFill>
                  <a:schemeClr val="tx1"/>
                </a:solidFill>
                <a:effectLst/>
                <a:latin typeface="+mn-lt"/>
                <a:ea typeface="+mn-ea"/>
                <a:cs typeface="+mn-cs"/>
              </a:rPr>
              <a:t>Image by: </a:t>
            </a:r>
            <a:r>
              <a:rPr lang="en-US" sz="1200" b="0" i="0" dirty="0">
                <a:solidFill>
                  <a:srgbClr val="212124"/>
                </a:solidFill>
                <a:effectLst/>
                <a:latin typeface="Proxima Nova"/>
              </a:rPr>
              <a:t>©</a:t>
            </a:r>
            <a:r>
              <a:rPr lang="en-US" sz="1200" b="1" i="0" kern="1200" dirty="0">
                <a:solidFill>
                  <a:schemeClr val="tx1"/>
                </a:solidFill>
                <a:effectLst/>
                <a:latin typeface="+mn-lt"/>
                <a:ea typeface="+mn-ea"/>
                <a:cs typeface="+mn-cs"/>
              </a:rPr>
              <a:t> </a:t>
            </a:r>
            <a:r>
              <a:rPr lang="en-US" sz="1200" b="0" i="0" kern="1200" dirty="0">
                <a:solidFill>
                  <a:schemeClr val="tx1"/>
                </a:solidFill>
                <a:effectLst/>
                <a:latin typeface="+mn-lt"/>
                <a:ea typeface="+mn-ea"/>
                <a:cs typeface="+mn-cs"/>
              </a:rPr>
              <a:t>World Bank</a:t>
            </a:r>
            <a:endParaRPr lang="en-US" sz="1200" b="1" i="0" kern="1200" dirty="0">
              <a:solidFill>
                <a:schemeClr val="tx1"/>
              </a:solidFill>
              <a:effectLst/>
              <a:latin typeface="+mn-lt"/>
              <a:ea typeface="+mn-ea"/>
              <a:cs typeface="+mn-cs"/>
            </a:endParaRPr>
          </a:p>
          <a:p>
            <a:endParaRPr lang="en-US" sz="1200" b="1" i="0" kern="1200" dirty="0">
              <a:solidFill>
                <a:schemeClr val="tx1"/>
              </a:solidFill>
              <a:effectLst/>
              <a:latin typeface="+mn-lt"/>
              <a:ea typeface="+mn-ea"/>
              <a:cs typeface="+mn-cs"/>
            </a:endParaRPr>
          </a:p>
          <a:p>
            <a:endParaRPr lang="en-GB" dirty="0">
              <a:cs typeface="Calibri"/>
            </a:endParaRPr>
          </a:p>
        </p:txBody>
      </p:sp>
      <p:sp>
        <p:nvSpPr>
          <p:cNvPr id="4" name="Slide Number Placeholder 3"/>
          <p:cNvSpPr>
            <a:spLocks noGrp="1"/>
          </p:cNvSpPr>
          <p:nvPr>
            <p:ph type="sldNum" sz="quarter" idx="5"/>
          </p:nvPr>
        </p:nvSpPr>
        <p:spPr/>
        <p:txBody>
          <a:bodyPr/>
          <a:lstStyle/>
          <a:p>
            <a:fld id="{4728D87D-F75C-4A1C-B1D4-17454C29C32E}" type="slidenum">
              <a:rPr lang="en-GB" smtClean="0"/>
              <a:pPr/>
              <a:t>1</a:t>
            </a:fld>
            <a:endParaRPr lang="en-GB"/>
          </a:p>
        </p:txBody>
      </p:sp>
    </p:spTree>
    <p:extLst>
      <p:ext uri="{BB962C8B-B14F-4D97-AF65-F5344CB8AC3E}">
        <p14:creationId xmlns:p14="http://schemas.microsoft.com/office/powerpoint/2010/main" val="254593857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42289">
              <a:defRPr/>
            </a:pPr>
            <a:r>
              <a:rPr lang="en-US" b="1" dirty="0"/>
              <a:t>Narration: </a:t>
            </a:r>
            <a:r>
              <a:rPr lang="en-US" b="0" dirty="0"/>
              <a:t>Next we’ll find out </a:t>
            </a:r>
            <a:r>
              <a:rPr lang="en-US" dirty="0">
                <a:cs typeface="Calibri"/>
              </a:rPr>
              <a:t>how to handle fuels, oils, chemicals and materials correctly.</a:t>
            </a:r>
          </a:p>
          <a:p>
            <a:pPr marL="0" marR="0" lvl="0" indent="0" algn="l" defTabSz="942289" rtl="0" eaLnBrk="1" fontAlgn="auto" latinLnBrk="0" hangingPunct="1">
              <a:lnSpc>
                <a:spcPct val="100000"/>
              </a:lnSpc>
              <a:spcBef>
                <a:spcPts val="0"/>
              </a:spcBef>
              <a:spcAft>
                <a:spcPts val="0"/>
              </a:spcAft>
              <a:buClrTx/>
              <a:buSzTx/>
              <a:buFontTx/>
              <a:buNone/>
              <a:tabLst/>
              <a:defRPr/>
            </a:pPr>
            <a:endParaRPr lang="en-US" dirty="0">
              <a:cs typeface="Calibri"/>
            </a:endParaRPr>
          </a:p>
          <a:p>
            <a:r>
              <a:rPr lang="en-US" sz="1200" b="1" dirty="0">
                <a:latin typeface="+mn-lt"/>
              </a:rPr>
              <a:t>Photo by: </a:t>
            </a:r>
            <a:r>
              <a:rPr lang="en-US" sz="1200" b="0" i="0" dirty="0">
                <a:solidFill>
                  <a:srgbClr val="212124"/>
                </a:solidFill>
                <a:effectLst/>
                <a:latin typeface="Proxima Nova"/>
              </a:rPr>
              <a:t>© </a:t>
            </a:r>
            <a:r>
              <a:rPr lang="en-US" dirty="0">
                <a:cs typeface="Calibri"/>
              </a:rPr>
              <a:t>Michael Hall / </a:t>
            </a:r>
            <a:r>
              <a:rPr lang="en-US" sz="1200" dirty="0"/>
              <a:t>World Bank</a:t>
            </a:r>
            <a:endParaRPr lang="en-US" b="1" strike="sngStrike" dirty="0">
              <a:cs typeface="Calibri"/>
            </a:endParaRPr>
          </a:p>
          <a:p>
            <a:pPr defTabSz="942289">
              <a:defRPr/>
            </a:pPr>
            <a:r>
              <a:rPr lang="en-US" dirty="0"/>
              <a:t>​</a:t>
            </a:r>
          </a:p>
          <a:p>
            <a:endParaRPr lang="en-GB" dirty="0"/>
          </a:p>
        </p:txBody>
      </p:sp>
      <p:sp>
        <p:nvSpPr>
          <p:cNvPr id="4" name="Slide Number Placeholder 3"/>
          <p:cNvSpPr>
            <a:spLocks noGrp="1"/>
          </p:cNvSpPr>
          <p:nvPr>
            <p:ph type="sldNum" sz="quarter" idx="5"/>
          </p:nvPr>
        </p:nvSpPr>
        <p:spPr/>
        <p:txBody>
          <a:bodyPr/>
          <a:lstStyle/>
          <a:p>
            <a:fld id="{4728D87D-F75C-4A1C-B1D4-17454C29C32E}" type="slidenum">
              <a:rPr lang="en-GB" smtClean="0"/>
              <a:pPr/>
              <a:t>10</a:t>
            </a:fld>
            <a:endParaRPr lang="en-GB"/>
          </a:p>
        </p:txBody>
      </p:sp>
    </p:spTree>
    <p:extLst>
      <p:ext uri="{BB962C8B-B14F-4D97-AF65-F5344CB8AC3E}">
        <p14:creationId xmlns:p14="http://schemas.microsoft.com/office/powerpoint/2010/main" val="2042838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42289" rtl="0" eaLnBrk="1" fontAlgn="auto" latinLnBrk="0" hangingPunct="1">
              <a:lnSpc>
                <a:spcPct val="100000"/>
              </a:lnSpc>
              <a:spcBef>
                <a:spcPts val="0"/>
              </a:spcBef>
              <a:spcAft>
                <a:spcPts val="0"/>
              </a:spcAft>
              <a:buClrTx/>
              <a:buSzTx/>
              <a:buFontTx/>
              <a:buNone/>
              <a:tabLst/>
              <a:defRPr/>
            </a:pPr>
            <a:r>
              <a:rPr lang="en-US" b="1" dirty="0"/>
              <a:t>Narration: </a:t>
            </a:r>
            <a:r>
              <a:rPr lang="en-US" b="0" dirty="0"/>
              <a:t>Never get any substance on your skin. </a:t>
            </a:r>
          </a:p>
          <a:p>
            <a:pPr marL="0" marR="0" lvl="0" indent="0" algn="l" defTabSz="942289" rtl="0" eaLnBrk="1" fontAlgn="auto" latinLnBrk="0" hangingPunct="1">
              <a:lnSpc>
                <a:spcPct val="100000"/>
              </a:lnSpc>
              <a:spcBef>
                <a:spcPts val="0"/>
              </a:spcBef>
              <a:spcAft>
                <a:spcPts val="0"/>
              </a:spcAft>
              <a:buClrTx/>
              <a:buSzTx/>
              <a:buFontTx/>
              <a:buNone/>
              <a:tabLst/>
              <a:defRPr/>
            </a:pPr>
            <a:r>
              <a:rPr lang="en-US" dirty="0">
                <a:cs typeface="Calibri Light"/>
              </a:rPr>
              <a:t>Don't use chemicals, like solvents, to clean your skin - u</a:t>
            </a:r>
            <a:r>
              <a:rPr lang="en-US" dirty="0"/>
              <a:t>se soap and water or special hand cleaner.</a:t>
            </a:r>
            <a:endParaRPr lang="en-US" b="0" dirty="0"/>
          </a:p>
          <a:p>
            <a:pPr defTabSz="942289">
              <a:defRPr/>
            </a:pPr>
            <a:r>
              <a:rPr lang="en-US" b="0" dirty="0"/>
              <a:t>Never put any substance or in your mouth or swallow it. </a:t>
            </a:r>
          </a:p>
          <a:p>
            <a:pPr defTabSz="942289">
              <a:defRPr/>
            </a:pPr>
            <a:r>
              <a:rPr lang="en-US" b="0" dirty="0"/>
              <a:t>Do not breathe in dust or fumes. </a:t>
            </a:r>
          </a:p>
          <a:p>
            <a:pPr defTabSz="942289">
              <a:defRPr/>
            </a:pPr>
            <a:r>
              <a:rPr lang="en-US" b="0" dirty="0"/>
              <a:t>Do not put any substance onto soil, into water or onto plants or trees. </a:t>
            </a:r>
          </a:p>
          <a:p>
            <a:pPr defTabSz="942289">
              <a:defRPr/>
            </a:pPr>
            <a:endParaRPr lang="en-US" b="1" dirty="0"/>
          </a:p>
          <a:p>
            <a:pPr defTabSz="942289">
              <a:defRPr/>
            </a:pPr>
            <a:r>
              <a:rPr lang="en-US" sz="1200" b="1" dirty="0">
                <a:latin typeface="+mn-lt"/>
              </a:rPr>
              <a:t>Photo by: </a:t>
            </a:r>
            <a:r>
              <a:rPr lang="en-US" b="0" dirty="0"/>
              <a:t>Shutterstock.com</a:t>
            </a:r>
            <a:endParaRPr lang="en-US" b="1" dirty="0">
              <a:cs typeface="Calibri" panose="020F0502020204030204"/>
            </a:endParaRPr>
          </a:p>
          <a:p>
            <a:endParaRPr lang="en-GB" dirty="0"/>
          </a:p>
        </p:txBody>
      </p:sp>
      <p:sp>
        <p:nvSpPr>
          <p:cNvPr id="4" name="Slide Number Placeholder 3"/>
          <p:cNvSpPr>
            <a:spLocks noGrp="1"/>
          </p:cNvSpPr>
          <p:nvPr>
            <p:ph type="sldNum" sz="quarter" idx="5"/>
          </p:nvPr>
        </p:nvSpPr>
        <p:spPr/>
        <p:txBody>
          <a:bodyPr/>
          <a:lstStyle/>
          <a:p>
            <a:fld id="{4728D87D-F75C-4A1C-B1D4-17454C29C32E}" type="slidenum">
              <a:rPr lang="en-GB" smtClean="0"/>
              <a:pPr/>
              <a:t>11</a:t>
            </a:fld>
            <a:endParaRPr lang="en-GB"/>
          </a:p>
        </p:txBody>
      </p:sp>
    </p:spTree>
    <p:extLst>
      <p:ext uri="{BB962C8B-B14F-4D97-AF65-F5344CB8AC3E}">
        <p14:creationId xmlns:p14="http://schemas.microsoft.com/office/powerpoint/2010/main" val="74886900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a:pPr>
            <a:r>
              <a:rPr lang="en-US" b="1" dirty="0"/>
              <a:t>Narration:  </a:t>
            </a:r>
            <a:r>
              <a:rPr lang="en-US" b="0" dirty="0"/>
              <a:t>Some substances on site are hazardous. </a:t>
            </a:r>
          </a:p>
          <a:p>
            <a:pPr>
              <a:defRPr/>
            </a:pPr>
            <a:r>
              <a:rPr lang="en-US" b="0" dirty="0"/>
              <a:t>To help you identify them, l</a:t>
            </a:r>
            <a:r>
              <a:rPr lang="en-US" dirty="0">
                <a:cs typeface="Calibri"/>
              </a:rPr>
              <a:t>ook out for the international symbols on labels that tell you it is hazardous. </a:t>
            </a:r>
          </a:p>
          <a:p>
            <a:pPr>
              <a:defRPr/>
            </a:pPr>
            <a:r>
              <a:rPr lang="en-US" dirty="0">
                <a:cs typeface="Calibri"/>
              </a:rPr>
              <a:t>They are red diamonds with a black and white picture inside.</a:t>
            </a:r>
            <a:endParaRPr lang="en-US" dirty="0">
              <a:cs typeface="Calibri Light"/>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cs typeface="Calibri"/>
              </a:rPr>
              <a:t>For example, this one means that the substance is flammable so it is easily set on fire. </a:t>
            </a:r>
          </a:p>
          <a:p>
            <a:pPr>
              <a:defRPr/>
            </a:pPr>
            <a:endParaRPr lang="en-US" b="1" dirty="0">
              <a:cs typeface="Calibri Light"/>
            </a:endParaRPr>
          </a:p>
          <a:p>
            <a:pPr>
              <a:defRPr/>
            </a:pPr>
            <a:r>
              <a:rPr lang="en-US" b="1" dirty="0"/>
              <a:t>Image by: </a:t>
            </a:r>
            <a:r>
              <a:rPr lang="en-US" dirty="0"/>
              <a:t>Globally Harmonized System of Classification and Labelling of Chemicals (GHS), </a:t>
            </a:r>
            <a:r>
              <a:rPr lang="en-US" dirty="0">
                <a:hlinkClick r:id="rId3"/>
              </a:rPr>
              <a:t>https://unece.org/transportdangerous-goods/ghs-pictograms</a:t>
            </a:r>
            <a:r>
              <a:rPr lang="en-US" dirty="0"/>
              <a:t>, public domain</a:t>
            </a:r>
            <a:endParaRPr lang="en-US" dirty="0">
              <a:cs typeface="Calibri"/>
            </a:endParaRPr>
          </a:p>
        </p:txBody>
      </p:sp>
      <p:sp>
        <p:nvSpPr>
          <p:cNvPr id="4" name="Slide Number Placeholder 3"/>
          <p:cNvSpPr>
            <a:spLocks noGrp="1"/>
          </p:cNvSpPr>
          <p:nvPr>
            <p:ph type="sldNum" sz="quarter" idx="5"/>
          </p:nvPr>
        </p:nvSpPr>
        <p:spPr/>
        <p:txBody>
          <a:bodyPr/>
          <a:lstStyle/>
          <a:p>
            <a:fld id="{4728D87D-F75C-4A1C-B1D4-17454C29C32E}" type="slidenum">
              <a:rPr lang="en-GB" smtClean="0"/>
              <a:pPr/>
              <a:t>12</a:t>
            </a:fld>
            <a:endParaRPr lang="en-GB"/>
          </a:p>
        </p:txBody>
      </p:sp>
    </p:spTree>
    <p:extLst>
      <p:ext uri="{BB962C8B-B14F-4D97-AF65-F5344CB8AC3E}">
        <p14:creationId xmlns:p14="http://schemas.microsoft.com/office/powerpoint/2010/main" val="197155823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a:pPr>
            <a:r>
              <a:rPr lang="en-US" b="1" dirty="0"/>
              <a:t>Narration:  </a:t>
            </a:r>
            <a:r>
              <a:rPr lang="en-US" dirty="0">
                <a:cs typeface="Calibri"/>
              </a:rPr>
              <a:t>And this one means that the substance is corrosive so will burn your skin and your lungs.</a:t>
            </a:r>
          </a:p>
          <a:p>
            <a:pPr>
              <a:defRPr/>
            </a:pPr>
            <a:endParaRPr lang="en-US" b="1" dirty="0">
              <a:cs typeface="Calibri Light"/>
            </a:endParaRPr>
          </a:p>
          <a:p>
            <a:pPr>
              <a:defRPr/>
            </a:pPr>
            <a:r>
              <a:rPr lang="en-US" b="1" dirty="0"/>
              <a:t>Image by: </a:t>
            </a:r>
            <a:r>
              <a:rPr lang="en-US" dirty="0"/>
              <a:t>Globally Harmonized System of Classification and Labelling of Chemicals (GHS), </a:t>
            </a:r>
            <a:r>
              <a:rPr lang="en-US" dirty="0">
                <a:hlinkClick r:id="rId3"/>
              </a:rPr>
              <a:t>https://unece.org/transportdangerous-goods/ghs-pictograms</a:t>
            </a:r>
            <a:r>
              <a:rPr lang="en-US" dirty="0"/>
              <a:t>, public domain</a:t>
            </a:r>
          </a:p>
        </p:txBody>
      </p:sp>
      <p:sp>
        <p:nvSpPr>
          <p:cNvPr id="4" name="Slide Number Placeholder 3"/>
          <p:cNvSpPr>
            <a:spLocks noGrp="1"/>
          </p:cNvSpPr>
          <p:nvPr>
            <p:ph type="sldNum" sz="quarter" idx="5"/>
          </p:nvPr>
        </p:nvSpPr>
        <p:spPr/>
        <p:txBody>
          <a:bodyPr/>
          <a:lstStyle/>
          <a:p>
            <a:fld id="{4728D87D-F75C-4A1C-B1D4-17454C29C32E}" type="slidenum">
              <a:rPr lang="en-GB" smtClean="0"/>
              <a:pPr/>
              <a:t>13</a:t>
            </a:fld>
            <a:endParaRPr lang="en-GB"/>
          </a:p>
        </p:txBody>
      </p:sp>
    </p:spTree>
    <p:extLst>
      <p:ext uri="{BB962C8B-B14F-4D97-AF65-F5344CB8AC3E}">
        <p14:creationId xmlns:p14="http://schemas.microsoft.com/office/powerpoint/2010/main" val="114161240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a:pPr>
            <a:r>
              <a:rPr lang="en-US" b="1" dirty="0"/>
              <a:t>Narration:  </a:t>
            </a:r>
            <a:r>
              <a:rPr lang="en-US" dirty="0">
                <a:cs typeface="Calibri"/>
              </a:rPr>
              <a:t>This one means that the substance is toxic to the environment so it can kill plants, animals and fish. </a:t>
            </a:r>
          </a:p>
          <a:p>
            <a:pPr>
              <a:defRPr/>
            </a:pPr>
            <a:endParaRPr lang="en-US" b="1" dirty="0">
              <a:cs typeface="Calibri Light"/>
            </a:endParaRPr>
          </a:p>
          <a:p>
            <a:pPr>
              <a:defRPr/>
            </a:pPr>
            <a:r>
              <a:rPr lang="en-US" b="1" dirty="0"/>
              <a:t>Image by: </a:t>
            </a:r>
            <a:r>
              <a:rPr lang="en-US" dirty="0"/>
              <a:t>Globally Harmonized System of Classification and Labelling of Chemicals (GHS), </a:t>
            </a:r>
            <a:r>
              <a:rPr lang="en-US" dirty="0">
                <a:hlinkClick r:id="rId3"/>
              </a:rPr>
              <a:t>https://unece.org/transportdangerous-goods/ghs-pictograms</a:t>
            </a:r>
            <a:r>
              <a:rPr lang="en-US" dirty="0"/>
              <a:t>, public domain  </a:t>
            </a:r>
          </a:p>
        </p:txBody>
      </p:sp>
      <p:sp>
        <p:nvSpPr>
          <p:cNvPr id="4" name="Slide Number Placeholder 3"/>
          <p:cNvSpPr>
            <a:spLocks noGrp="1"/>
          </p:cNvSpPr>
          <p:nvPr>
            <p:ph type="sldNum" sz="quarter" idx="5"/>
          </p:nvPr>
        </p:nvSpPr>
        <p:spPr/>
        <p:txBody>
          <a:bodyPr/>
          <a:lstStyle/>
          <a:p>
            <a:fld id="{4728D87D-F75C-4A1C-B1D4-17454C29C32E}" type="slidenum">
              <a:rPr lang="en-GB" smtClean="0"/>
              <a:pPr/>
              <a:t>14</a:t>
            </a:fld>
            <a:endParaRPr lang="en-GB"/>
          </a:p>
        </p:txBody>
      </p:sp>
    </p:spTree>
    <p:extLst>
      <p:ext uri="{BB962C8B-B14F-4D97-AF65-F5344CB8AC3E}">
        <p14:creationId xmlns:p14="http://schemas.microsoft.com/office/powerpoint/2010/main" val="226146068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Narration: </a:t>
            </a:r>
            <a:r>
              <a:rPr lang="en-US" dirty="0"/>
              <a:t> You must not smoke in or near storage areas or when handling hazardous substances – they might explode or catch fire.</a:t>
            </a:r>
            <a:br>
              <a:rPr lang="en-US" dirty="0">
                <a:cs typeface="Calibri Light"/>
              </a:rPr>
            </a:br>
            <a:endParaRPr lang="en-US" dirty="0">
              <a:cs typeface="Calibri"/>
            </a:endParaRPr>
          </a:p>
          <a:p>
            <a:r>
              <a:rPr lang="en-US" b="1" dirty="0"/>
              <a:t>Image by: </a:t>
            </a:r>
            <a:r>
              <a:rPr lang="en-US" dirty="0"/>
              <a:t>ISO 7010 </a:t>
            </a:r>
            <a:r>
              <a:rPr lang="en-US" dirty="0">
                <a:hlinkClick r:id="rId3"/>
              </a:rPr>
              <a:t>https://en.wikipedia.org/wiki/ISO_7010</a:t>
            </a:r>
            <a:r>
              <a:rPr lang="en-US" dirty="0"/>
              <a:t>, public domain  </a:t>
            </a:r>
          </a:p>
        </p:txBody>
      </p:sp>
      <p:sp>
        <p:nvSpPr>
          <p:cNvPr id="4" name="Slide Number Placeholder 3"/>
          <p:cNvSpPr>
            <a:spLocks noGrp="1"/>
          </p:cNvSpPr>
          <p:nvPr>
            <p:ph type="sldNum" sz="quarter" idx="5"/>
          </p:nvPr>
        </p:nvSpPr>
        <p:spPr/>
        <p:txBody>
          <a:bodyPr/>
          <a:lstStyle/>
          <a:p>
            <a:fld id="{4728D87D-F75C-4A1C-B1D4-17454C29C32E}" type="slidenum">
              <a:rPr lang="en-GB" smtClean="0"/>
              <a:pPr/>
              <a:t>15</a:t>
            </a:fld>
            <a:endParaRPr lang="en-GB"/>
          </a:p>
        </p:txBody>
      </p:sp>
    </p:spTree>
    <p:extLst>
      <p:ext uri="{BB962C8B-B14F-4D97-AF65-F5344CB8AC3E}">
        <p14:creationId xmlns:p14="http://schemas.microsoft.com/office/powerpoint/2010/main" val="356384246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a:pPr>
            <a:r>
              <a:rPr lang="en-US" b="1" dirty="0"/>
              <a:t>Narration: </a:t>
            </a:r>
            <a:r>
              <a:rPr lang="en-US" b="0" dirty="0"/>
              <a:t>Material </a:t>
            </a:r>
            <a:r>
              <a:rPr lang="en-US" dirty="0">
                <a:cs typeface="Calibri"/>
              </a:rPr>
              <a:t>Safety Data Sheets should be available on site for you to find out how to handle every hazardous substance safely. </a:t>
            </a:r>
          </a:p>
          <a:p>
            <a:pPr>
              <a:defRPr/>
            </a:pPr>
            <a:r>
              <a:rPr lang="en-US" dirty="0">
                <a:cs typeface="Calibri"/>
              </a:rPr>
              <a:t>This includes telling you what Personal Protective Equipment (PPE) you need to wear and what to do if there is an incident with this substance, like a spill or if it splashes in your face. </a:t>
            </a:r>
          </a:p>
          <a:p>
            <a:pPr>
              <a:defRPr/>
            </a:pPr>
            <a:r>
              <a:rPr lang="en-US" dirty="0">
                <a:cs typeface="Calibri"/>
              </a:rPr>
              <a:t>They </a:t>
            </a:r>
            <a:r>
              <a:rPr lang="en-GB" sz="1200" kern="1200" dirty="0">
                <a:solidFill>
                  <a:schemeClr val="tx1"/>
                </a:solidFill>
                <a:effectLst/>
                <a:latin typeface="+mn-lt"/>
                <a:ea typeface="+mn-ea"/>
                <a:cs typeface="+mn-cs"/>
              </a:rPr>
              <a:t>should be written in your language, and you need to read and understand it before working with a substance.</a:t>
            </a:r>
            <a:endParaRPr lang="en-US" b="1" dirty="0">
              <a:cs typeface="Calibri"/>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1"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dirty="0">
                <a:latin typeface="+mn-lt"/>
              </a:rPr>
              <a:t>Photo by: </a:t>
            </a:r>
            <a:r>
              <a:rPr lang="en-US" sz="1200" b="0" i="0" u="none" strike="noStrike" kern="1200" dirty="0">
                <a:solidFill>
                  <a:schemeClr val="tx1"/>
                </a:solidFill>
                <a:effectLst/>
                <a:latin typeface="+mn-lt"/>
                <a:ea typeface="+mn-ea"/>
                <a:cs typeface="+mn-cs"/>
              </a:rPr>
              <a:t>Shutterstock.com</a:t>
            </a:r>
          </a:p>
        </p:txBody>
      </p:sp>
      <p:sp>
        <p:nvSpPr>
          <p:cNvPr id="4" name="Slide Number Placeholder 3"/>
          <p:cNvSpPr>
            <a:spLocks noGrp="1"/>
          </p:cNvSpPr>
          <p:nvPr>
            <p:ph type="sldNum" sz="quarter" idx="5"/>
          </p:nvPr>
        </p:nvSpPr>
        <p:spPr/>
        <p:txBody>
          <a:bodyPr/>
          <a:lstStyle/>
          <a:p>
            <a:fld id="{4728D87D-F75C-4A1C-B1D4-17454C29C32E}" type="slidenum">
              <a:rPr lang="en-GB" smtClean="0"/>
              <a:pPr/>
              <a:t>16</a:t>
            </a:fld>
            <a:endParaRPr lang="en-GB"/>
          </a:p>
        </p:txBody>
      </p:sp>
    </p:spTree>
    <p:extLst>
      <p:ext uri="{BB962C8B-B14F-4D97-AF65-F5344CB8AC3E}">
        <p14:creationId xmlns:p14="http://schemas.microsoft.com/office/powerpoint/2010/main" val="231340004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Narration: </a:t>
            </a:r>
            <a:r>
              <a:rPr lang="en-US" dirty="0"/>
              <a:t> When you work with hazardous substances you need to wear extra protective clothing as well as your normal PPE of hard hat, boots and high visibility vest.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And don’t wear clothes next to your skin if they are dirty with oils, fuels or chemicals.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cs typeface="Calibri" panose="020F0502020204030204"/>
              </a:rPr>
              <a:t>The extra PPE you might need to wear includes </a:t>
            </a:r>
            <a:r>
              <a:rPr lang="en-US" dirty="0"/>
              <a:t>long trousers and long-sleeved tops, </a:t>
            </a:r>
            <a:r>
              <a:rPr lang="en-US" dirty="0">
                <a:cs typeface="Calibri"/>
              </a:rPr>
              <a:t>rubber</a:t>
            </a:r>
            <a:r>
              <a:rPr lang="en-US" dirty="0"/>
              <a:t> gloves, and if you are working with liquids that could splash into your eyes, wear chemical-rated goggles too.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If you wear glasses, you still need to wear safety googles as well.</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Depending on the task you are doing you may also need to wear a respirator, a face shield, an apron/ splash suit, or special boots. </a:t>
            </a:r>
            <a:endParaRPr lang="en-US" dirty="0">
              <a:cs typeface="Calibri"/>
            </a:endParaRPr>
          </a:p>
          <a:p>
            <a:endParaRPr lang="en-US" b="1" dirty="0">
              <a:cs typeface="Calibri" panose="020F0502020204030204"/>
            </a:endParaRPr>
          </a:p>
          <a:p>
            <a:r>
              <a:rPr lang="en-US" b="1" dirty="0"/>
              <a:t>Images by:</a:t>
            </a:r>
            <a:r>
              <a:rPr lang="en-US" b="0" dirty="0"/>
              <a:t> </a:t>
            </a:r>
            <a:r>
              <a:rPr lang="en-US" dirty="0">
                <a:hlinkClick r:id="rId3"/>
              </a:rPr>
              <a:t>https://en.wikipedia.org/wiki/ISO_7010</a:t>
            </a:r>
            <a:r>
              <a:rPr lang="en-US" dirty="0"/>
              <a:t>, public domain</a:t>
            </a:r>
          </a:p>
          <a:p>
            <a:r>
              <a:rPr lang="en-US" sz="1200" b="1" dirty="0">
                <a:latin typeface="+mn-lt"/>
              </a:rPr>
              <a:t>Photo by: </a:t>
            </a:r>
            <a:r>
              <a:rPr lang="en-US" sz="1200" b="0" i="0" dirty="0">
                <a:solidFill>
                  <a:srgbClr val="212124"/>
                </a:solidFill>
                <a:effectLst/>
                <a:latin typeface="Proxima Nova"/>
              </a:rPr>
              <a:t>© </a:t>
            </a:r>
            <a:r>
              <a:rPr lang="en-US" dirty="0"/>
              <a:t>World Bank</a:t>
            </a:r>
          </a:p>
        </p:txBody>
      </p:sp>
      <p:sp>
        <p:nvSpPr>
          <p:cNvPr id="4" name="Slide Number Placeholder 3"/>
          <p:cNvSpPr>
            <a:spLocks noGrp="1"/>
          </p:cNvSpPr>
          <p:nvPr>
            <p:ph type="sldNum" sz="quarter" idx="5"/>
          </p:nvPr>
        </p:nvSpPr>
        <p:spPr/>
        <p:txBody>
          <a:bodyPr/>
          <a:lstStyle/>
          <a:p>
            <a:fld id="{4728D87D-F75C-4A1C-B1D4-17454C29C32E}" type="slidenum">
              <a:rPr lang="en-GB" smtClean="0"/>
              <a:pPr/>
              <a:t>17</a:t>
            </a:fld>
            <a:endParaRPr lang="en-GB"/>
          </a:p>
        </p:txBody>
      </p:sp>
    </p:spTree>
    <p:extLst>
      <p:ext uri="{BB962C8B-B14F-4D97-AF65-F5344CB8AC3E}">
        <p14:creationId xmlns:p14="http://schemas.microsoft.com/office/powerpoint/2010/main" val="333224128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Narration: </a:t>
            </a:r>
            <a:r>
              <a:rPr lang="en-US" sz="1200" dirty="0"/>
              <a:t>Do not handle or use:</a:t>
            </a: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en-US" sz="1200" dirty="0"/>
              <a:t>welding rods</a:t>
            </a: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en-US" sz="1200" dirty="0"/>
              <a:t>acetylene or oxygen</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dirty="0">
                <a:latin typeface="+mn-lt"/>
              </a:rPr>
              <a:t>Photo by: </a:t>
            </a:r>
            <a:r>
              <a:rPr lang="en-US" b="0" dirty="0"/>
              <a:t>Shutterstock.com. </a:t>
            </a:r>
            <a:r>
              <a:rPr lang="en-US" sz="1200" dirty="0"/>
              <a:t>Further permission required for reuse.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0" i="0" u="none" strike="noStrike"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4728D87D-F75C-4A1C-B1D4-17454C29C32E}" type="slidenum">
              <a:rPr lang="en-GB" smtClean="0"/>
              <a:pPr/>
              <a:t>18</a:t>
            </a:fld>
            <a:endParaRPr lang="en-GB"/>
          </a:p>
        </p:txBody>
      </p:sp>
    </p:spTree>
    <p:extLst>
      <p:ext uri="{BB962C8B-B14F-4D97-AF65-F5344CB8AC3E}">
        <p14:creationId xmlns:p14="http://schemas.microsoft.com/office/powerpoint/2010/main" val="308810314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Narration: </a:t>
            </a:r>
            <a:r>
              <a:rPr lang="en-US" b="0" dirty="0"/>
              <a:t>Also do not handle or use</a:t>
            </a:r>
            <a:r>
              <a:rPr lang="en-US" sz="1200" b="0" dirty="0"/>
              <a:t>:</a:t>
            </a: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en-US" sz="1200" b="0" dirty="0"/>
              <a:t>radioactive substances or</a:t>
            </a: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en-US" sz="1200" b="0" dirty="0"/>
              <a:t>explosives, for example to blast rock.</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dirty="0"/>
              <a:t>This sign on the left tells you there are radioactive substances nearby and this sign on the right tells you that there are explosives.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Images by:​ </a:t>
            </a:r>
            <a:r>
              <a:rPr lang="en-US" dirty="0">
                <a:hlinkClick r:id="rId3"/>
              </a:rPr>
              <a:t>https://en.wikipedia.org/wiki/ISO_7010</a:t>
            </a:r>
            <a:r>
              <a:rPr lang="en-US" dirty="0"/>
              <a:t>, public domain.  </a:t>
            </a:r>
          </a:p>
        </p:txBody>
      </p:sp>
      <p:sp>
        <p:nvSpPr>
          <p:cNvPr id="4" name="Slide Number Placeholder 3"/>
          <p:cNvSpPr>
            <a:spLocks noGrp="1"/>
          </p:cNvSpPr>
          <p:nvPr>
            <p:ph type="sldNum" sz="quarter" idx="5"/>
          </p:nvPr>
        </p:nvSpPr>
        <p:spPr/>
        <p:txBody>
          <a:bodyPr/>
          <a:lstStyle/>
          <a:p>
            <a:fld id="{4728D87D-F75C-4A1C-B1D4-17454C29C32E}" type="slidenum">
              <a:rPr lang="en-GB" smtClean="0"/>
              <a:pPr/>
              <a:t>19</a:t>
            </a:fld>
            <a:endParaRPr lang="en-GB"/>
          </a:p>
        </p:txBody>
      </p:sp>
    </p:spTree>
    <p:extLst>
      <p:ext uri="{BB962C8B-B14F-4D97-AF65-F5344CB8AC3E}">
        <p14:creationId xmlns:p14="http://schemas.microsoft.com/office/powerpoint/2010/main" val="140862011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dirty="0">
                <a:latin typeface="+mn-lt"/>
              </a:rPr>
              <a:t>Narration: </a:t>
            </a:r>
            <a:r>
              <a:rPr lang="en-US" sz="1200" dirty="0">
                <a:latin typeface="+mn-lt"/>
                <a:ea typeface="+mj-lt"/>
                <a:cs typeface="+mj-lt"/>
              </a:rPr>
              <a:t>By the end of this module you will be able to:  </a:t>
            </a:r>
            <a:endParaRPr lang="en-US" sz="1200" dirty="0">
              <a:latin typeface="+mn-lt"/>
            </a:endParaRPr>
          </a:p>
          <a:p>
            <a:pPr marL="285750" indent="-285750">
              <a:buFont typeface="Arial"/>
              <a:buChar char="•"/>
            </a:pPr>
            <a:r>
              <a:rPr lang="en-US" sz="1200" dirty="0">
                <a:latin typeface="+mn-lt"/>
                <a:ea typeface="+mj-lt"/>
                <a:cs typeface="+mj-lt"/>
              </a:rPr>
              <a:t>identify the hazards and risks from using fuels, oils, chemicals and materials  </a:t>
            </a:r>
            <a:endParaRPr lang="en-US" sz="1200" dirty="0">
              <a:latin typeface="+mn-lt"/>
            </a:endParaRPr>
          </a:p>
          <a:p>
            <a:pPr marL="285750" indent="-285750">
              <a:buFont typeface="Arial"/>
              <a:buChar char="•"/>
            </a:pPr>
            <a:r>
              <a:rPr lang="en-US" sz="1200" dirty="0">
                <a:latin typeface="+mn-lt"/>
                <a:ea typeface="+mj-lt"/>
                <a:cs typeface="+mj-lt"/>
              </a:rPr>
              <a:t>recognize hazardous substances and</a:t>
            </a:r>
            <a:endParaRPr lang="en-US" sz="1200" dirty="0">
              <a:latin typeface="+mn-lt"/>
            </a:endParaRPr>
          </a:p>
          <a:p>
            <a:pPr marL="285750" indent="-285750">
              <a:buFont typeface="Arial"/>
              <a:buChar char="•"/>
            </a:pPr>
            <a:r>
              <a:rPr lang="en-US" sz="1200" dirty="0">
                <a:latin typeface="+mn-lt"/>
                <a:ea typeface="+mj-lt"/>
                <a:cs typeface="+mj-lt"/>
              </a:rPr>
              <a:t>use all these in a way that is safe for you and others and </a:t>
            </a:r>
            <a:r>
              <a:rPr lang="en-US" dirty="0">
                <a:ea typeface="+mj-lt"/>
                <a:cs typeface="Calibri"/>
              </a:rPr>
              <a:t>avoids damaging the environment.</a:t>
            </a:r>
            <a:endParaRPr lang="en-US" b="0" dirty="0">
              <a:cs typeface="Calibri"/>
            </a:endParaRPr>
          </a:p>
          <a:p>
            <a:pPr marL="0" marR="0" lvl="0" indent="0" algn="l" defTabSz="914400" rtl="0" eaLnBrk="1" fontAlgn="auto" latinLnBrk="0" hangingPunct="1">
              <a:lnSpc>
                <a:spcPct val="100000"/>
              </a:lnSpc>
              <a:spcBef>
                <a:spcPts val="0"/>
              </a:spcBef>
              <a:spcAft>
                <a:spcPts val="0"/>
              </a:spcAft>
              <a:buClrTx/>
              <a:buSzTx/>
              <a:buFont typeface="Arial"/>
              <a:buNone/>
              <a:tabLst/>
              <a:defRPr/>
            </a:pPr>
            <a:endParaRPr lang="en-US" sz="1200" dirty="0">
              <a:latin typeface="+mn-lt"/>
              <a:cs typeface="Calibri"/>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dirty="0">
                <a:latin typeface="+mn-lt"/>
              </a:rPr>
              <a:t>Photo by: </a:t>
            </a:r>
            <a:r>
              <a:rPr lang="en-US" sz="1200" dirty="0" err="1">
                <a:solidFill>
                  <a:srgbClr val="000000"/>
                </a:solidFill>
                <a:effectLst/>
                <a:latin typeface="+mn-lt"/>
                <a:ea typeface="Calibri" panose="020F0502020204030204" pitchFamily="34" charset="0"/>
                <a:cs typeface="Calibri" panose="020F0502020204030204" pitchFamily="34" charset="0"/>
              </a:rPr>
              <a:t>Aisyaqilumaranas</a:t>
            </a:r>
            <a:r>
              <a:rPr lang="en-US" sz="1200" dirty="0">
                <a:solidFill>
                  <a:srgbClr val="000000"/>
                </a:solidFill>
                <a:effectLst/>
                <a:latin typeface="+mn-lt"/>
                <a:ea typeface="Calibri" panose="020F0502020204030204" pitchFamily="34" charset="0"/>
                <a:cs typeface="Calibri" panose="020F0502020204030204" pitchFamily="34" charset="0"/>
              </a:rPr>
              <a:t> / </a:t>
            </a:r>
            <a:r>
              <a:rPr lang="en-US" sz="1200" b="0" i="0" u="none" strike="noStrike" kern="1200" dirty="0">
                <a:solidFill>
                  <a:schemeClr val="tx1"/>
                </a:solidFill>
                <a:effectLst/>
                <a:latin typeface="+mn-lt"/>
                <a:ea typeface="+mn-ea"/>
                <a:cs typeface="+mn-cs"/>
              </a:rPr>
              <a:t>Shutterstock.com. </a:t>
            </a:r>
            <a:r>
              <a:rPr lang="en-US" sz="1200" dirty="0"/>
              <a:t>Further permission required for reuse.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0" i="0" u="none" strike="noStrike"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4728D87D-F75C-4A1C-B1D4-17454C29C32E}" type="slidenum">
              <a:rPr lang="en-GB" smtClean="0"/>
              <a:pPr/>
              <a:t>2</a:t>
            </a:fld>
            <a:endParaRPr lang="en-GB"/>
          </a:p>
        </p:txBody>
      </p:sp>
    </p:spTree>
    <p:extLst>
      <p:ext uri="{BB962C8B-B14F-4D97-AF65-F5344CB8AC3E}">
        <p14:creationId xmlns:p14="http://schemas.microsoft.com/office/powerpoint/2010/main" val="304082898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dirty="0"/>
              <a:t>Narration: </a:t>
            </a:r>
            <a:r>
              <a:rPr lang="en-US" sz="1200" b="0" dirty="0"/>
              <a:t>Yo</a:t>
            </a:r>
            <a:r>
              <a:rPr lang="en-US" sz="1200" dirty="0"/>
              <a:t>u must have special training before you use them</a:t>
            </a:r>
            <a:r>
              <a:rPr lang="en-US" b="0" dirty="0"/>
              <a:t> on how to handle them properly.</a:t>
            </a:r>
          </a:p>
          <a:p>
            <a:r>
              <a:rPr lang="en-US" sz="1200" dirty="0">
                <a:cs typeface="Calibri Light"/>
              </a:rPr>
              <a:t>Extra training is also required for looking after storage areas, and refilling tanks and silos. </a:t>
            </a:r>
          </a:p>
          <a:p>
            <a:r>
              <a:rPr lang="en-US" sz="1200" dirty="0">
                <a:cs typeface="Calibri Light"/>
              </a:rPr>
              <a:t>Do not do these tasks if you have not been given special training. </a:t>
            </a:r>
            <a:endParaRPr lang="en-US" sz="1200" dirty="0"/>
          </a:p>
          <a:p>
            <a:endParaRPr lang="en-US" sz="1200" dirty="0">
              <a:cs typeface="Calibri"/>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dirty="0">
                <a:latin typeface="+mn-lt"/>
              </a:rPr>
              <a:t>Photo by: </a:t>
            </a:r>
            <a:r>
              <a:rPr lang="en-US" sz="1200" b="0" i="0" dirty="0">
                <a:solidFill>
                  <a:srgbClr val="212124"/>
                </a:solidFill>
                <a:effectLst/>
                <a:latin typeface="Proxima Nova"/>
              </a:rPr>
              <a:t>© World Bank.</a:t>
            </a:r>
            <a:r>
              <a:rPr lang="en-US" sz="1200" dirty="0"/>
              <a:t> Further permission required for reuse. </a:t>
            </a:r>
          </a:p>
          <a:p>
            <a:endParaRPr lang="en-US" sz="1200" b="0" i="0" dirty="0">
              <a:solidFill>
                <a:srgbClr val="444444"/>
              </a:solidFill>
              <a:effectLst/>
              <a:latin typeface="Calibri" panose="020F0502020204030204" pitchFamily="34" charset="0"/>
            </a:endParaRPr>
          </a:p>
        </p:txBody>
      </p:sp>
      <p:sp>
        <p:nvSpPr>
          <p:cNvPr id="4" name="Slide Number Placeholder 3"/>
          <p:cNvSpPr>
            <a:spLocks noGrp="1"/>
          </p:cNvSpPr>
          <p:nvPr>
            <p:ph type="sldNum" sz="quarter" idx="5"/>
          </p:nvPr>
        </p:nvSpPr>
        <p:spPr/>
        <p:txBody>
          <a:bodyPr/>
          <a:lstStyle/>
          <a:p>
            <a:fld id="{4728D87D-F75C-4A1C-B1D4-17454C29C32E}" type="slidenum">
              <a:rPr lang="en-GB" smtClean="0"/>
              <a:pPr/>
              <a:t>20</a:t>
            </a:fld>
            <a:endParaRPr lang="en-GB"/>
          </a:p>
        </p:txBody>
      </p:sp>
    </p:spTree>
    <p:extLst>
      <p:ext uri="{BB962C8B-B14F-4D97-AF65-F5344CB8AC3E}">
        <p14:creationId xmlns:p14="http://schemas.microsoft.com/office/powerpoint/2010/main" val="26145153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42289">
              <a:defRPr/>
            </a:pPr>
            <a:r>
              <a:rPr lang="en-US" b="1" dirty="0"/>
              <a:t>Narration: </a:t>
            </a:r>
            <a:r>
              <a:rPr lang="en-US" b="0" dirty="0"/>
              <a:t>Now we’ll look at how to use fuels, oils, chemicals and materials safely and in a way that protects the environment.</a:t>
            </a:r>
            <a:endParaRPr lang="en-US" b="1" dirty="0"/>
          </a:p>
          <a:p>
            <a:pPr defTabSz="942289">
              <a:defRPr/>
            </a:pPr>
            <a:endParaRPr lang="en-US" b="1" dirty="0"/>
          </a:p>
          <a:p>
            <a:pPr defTabSz="942289">
              <a:defRPr/>
            </a:pPr>
            <a:r>
              <a:rPr lang="en-US" sz="1200" b="1" dirty="0">
                <a:latin typeface="+mn-lt"/>
              </a:rPr>
              <a:t>Photo by: </a:t>
            </a:r>
            <a:r>
              <a:rPr lang="en-US" b="1" dirty="0"/>
              <a:t> </a:t>
            </a:r>
            <a:r>
              <a:rPr lang="en-US" sz="1200" b="0" i="0" dirty="0">
                <a:solidFill>
                  <a:srgbClr val="212124"/>
                </a:solidFill>
                <a:effectLst/>
                <a:latin typeface="Proxima Nova"/>
              </a:rPr>
              <a:t>© </a:t>
            </a:r>
            <a:r>
              <a:rPr lang="en-US" dirty="0"/>
              <a:t>Dominic Chavez ​/ World Bank</a:t>
            </a:r>
          </a:p>
        </p:txBody>
      </p:sp>
      <p:sp>
        <p:nvSpPr>
          <p:cNvPr id="4" name="Slide Number Placeholder 3"/>
          <p:cNvSpPr>
            <a:spLocks noGrp="1"/>
          </p:cNvSpPr>
          <p:nvPr>
            <p:ph type="sldNum" sz="quarter" idx="5"/>
          </p:nvPr>
        </p:nvSpPr>
        <p:spPr/>
        <p:txBody>
          <a:bodyPr/>
          <a:lstStyle/>
          <a:p>
            <a:fld id="{4728D87D-F75C-4A1C-B1D4-17454C29C32E}" type="slidenum">
              <a:rPr lang="en-GB" smtClean="0"/>
              <a:pPr/>
              <a:t>21</a:t>
            </a:fld>
            <a:endParaRPr lang="en-GB"/>
          </a:p>
        </p:txBody>
      </p:sp>
    </p:spTree>
    <p:extLst>
      <p:ext uri="{BB962C8B-B14F-4D97-AF65-F5344CB8AC3E}">
        <p14:creationId xmlns:p14="http://schemas.microsoft.com/office/powerpoint/2010/main" val="305721105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Narration: </a:t>
            </a:r>
            <a:r>
              <a:rPr lang="en-US" dirty="0"/>
              <a:t> Keep fuels, oils, chemicals and materials in the proper storage areas until you need them. The </a:t>
            </a:r>
            <a:r>
              <a:rPr lang="en-US" dirty="0" err="1"/>
              <a:t>Storesperson</a:t>
            </a:r>
            <a:r>
              <a:rPr lang="en-US" dirty="0"/>
              <a:t> will tell you where to store them to ensure they don’t mix and cause a danger.</a:t>
            </a:r>
          </a:p>
          <a:p>
            <a:r>
              <a:rPr lang="en-US" dirty="0"/>
              <a:t>Intermediate Bulk Containers (IBCs) like this one should be inside bunds to catch any leaks or spills.</a:t>
            </a:r>
          </a:p>
          <a:p>
            <a:endParaRPr lang="en-US" b="1" dirty="0"/>
          </a:p>
          <a:p>
            <a:r>
              <a:rPr lang="en-US" sz="1200" b="1" dirty="0">
                <a:latin typeface="+mn-lt"/>
              </a:rPr>
              <a:t>Photo by: </a:t>
            </a:r>
            <a:r>
              <a:rPr lang="en-US" sz="1200" b="0" i="0" dirty="0">
                <a:solidFill>
                  <a:srgbClr val="212124"/>
                </a:solidFill>
                <a:effectLst/>
                <a:latin typeface="Proxima Nova"/>
              </a:rPr>
              <a:t>© </a:t>
            </a:r>
            <a:r>
              <a:rPr lang="en-US" dirty="0">
                <a:cs typeface="Calibri"/>
              </a:rPr>
              <a:t>Michael Hall / </a:t>
            </a:r>
            <a:r>
              <a:rPr lang="en-US" sz="1200" dirty="0"/>
              <a:t>World Bank</a:t>
            </a:r>
            <a:endParaRPr lang="en-US" b="1" strike="sngStrike" dirty="0">
              <a:cs typeface="Calibri"/>
            </a:endParaRPr>
          </a:p>
          <a:p>
            <a:endParaRPr lang="en-US" dirty="0">
              <a:cs typeface="Calibri" panose="020F0502020204030204"/>
            </a:endParaRPr>
          </a:p>
        </p:txBody>
      </p:sp>
      <p:sp>
        <p:nvSpPr>
          <p:cNvPr id="4" name="Slide Number Placeholder 3"/>
          <p:cNvSpPr>
            <a:spLocks noGrp="1"/>
          </p:cNvSpPr>
          <p:nvPr>
            <p:ph type="sldNum" sz="quarter" idx="5"/>
          </p:nvPr>
        </p:nvSpPr>
        <p:spPr/>
        <p:txBody>
          <a:bodyPr/>
          <a:lstStyle/>
          <a:p>
            <a:fld id="{4728D87D-F75C-4A1C-B1D4-17454C29C32E}" type="slidenum">
              <a:rPr lang="en-GB" smtClean="0"/>
              <a:pPr/>
              <a:t>22</a:t>
            </a:fld>
            <a:endParaRPr lang="en-GB"/>
          </a:p>
        </p:txBody>
      </p:sp>
    </p:spTree>
    <p:extLst>
      <p:ext uri="{BB962C8B-B14F-4D97-AF65-F5344CB8AC3E}">
        <p14:creationId xmlns:p14="http://schemas.microsoft.com/office/powerpoint/2010/main" val="66915593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Narration: </a:t>
            </a:r>
            <a:r>
              <a:rPr lang="en-US" dirty="0"/>
              <a:t> Gas bottles should be upright and locked securely. </a:t>
            </a:r>
          </a:p>
          <a:p>
            <a:endParaRPr lang="en-US" dirty="0"/>
          </a:p>
          <a:p>
            <a:r>
              <a:rPr lang="en-US" sz="1200" b="1" dirty="0">
                <a:latin typeface="+mn-lt"/>
              </a:rPr>
              <a:t>Photo by: </a:t>
            </a:r>
            <a:r>
              <a:rPr lang="en-US" sz="1200" b="0" i="0" dirty="0">
                <a:solidFill>
                  <a:srgbClr val="212124"/>
                </a:solidFill>
                <a:effectLst/>
                <a:latin typeface="Proxima Nova"/>
              </a:rPr>
              <a:t>© </a:t>
            </a:r>
            <a:r>
              <a:rPr lang="en-US" dirty="0">
                <a:cs typeface="Calibri"/>
              </a:rPr>
              <a:t>Michael Hall / </a:t>
            </a:r>
            <a:r>
              <a:rPr lang="en-US" sz="1200" dirty="0"/>
              <a:t>World Bank</a:t>
            </a:r>
            <a:endParaRPr lang="en-US" b="1" strike="sngStrike" dirty="0">
              <a:cs typeface="Calibri"/>
            </a:endParaRPr>
          </a:p>
          <a:p>
            <a:endParaRPr lang="en-US" dirty="0"/>
          </a:p>
        </p:txBody>
      </p:sp>
      <p:sp>
        <p:nvSpPr>
          <p:cNvPr id="4" name="Slide Number Placeholder 3"/>
          <p:cNvSpPr>
            <a:spLocks noGrp="1"/>
          </p:cNvSpPr>
          <p:nvPr>
            <p:ph type="sldNum" sz="quarter" idx="5"/>
          </p:nvPr>
        </p:nvSpPr>
        <p:spPr/>
        <p:txBody>
          <a:bodyPr/>
          <a:lstStyle/>
          <a:p>
            <a:fld id="{4728D87D-F75C-4A1C-B1D4-17454C29C32E}" type="slidenum">
              <a:rPr lang="en-GB" smtClean="0"/>
              <a:pPr/>
              <a:t>23</a:t>
            </a:fld>
            <a:endParaRPr lang="en-GB"/>
          </a:p>
        </p:txBody>
      </p:sp>
    </p:spTree>
    <p:extLst>
      <p:ext uri="{BB962C8B-B14F-4D97-AF65-F5344CB8AC3E}">
        <p14:creationId xmlns:p14="http://schemas.microsoft.com/office/powerpoint/2010/main" val="199516890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Narration: </a:t>
            </a:r>
            <a:r>
              <a:rPr lang="en-US" dirty="0"/>
              <a:t> When you take substances from the stores, always use proper containers with lids so that liquids cannot spill out.</a:t>
            </a:r>
          </a:p>
          <a:p>
            <a:r>
              <a:rPr lang="en-US" dirty="0"/>
              <a:t>Label containers so that everyone knows what is in them. </a:t>
            </a:r>
          </a:p>
          <a:p>
            <a:endParaRPr lang="en-US" b="1" dirty="0"/>
          </a:p>
          <a:p>
            <a:r>
              <a:rPr lang="en-US" sz="1200" b="1" dirty="0">
                <a:latin typeface="+mn-lt"/>
              </a:rPr>
              <a:t>Photo by: </a:t>
            </a:r>
            <a:r>
              <a:rPr lang="en-US" sz="1200" b="0" i="0" dirty="0">
                <a:solidFill>
                  <a:srgbClr val="212124"/>
                </a:solidFill>
                <a:effectLst/>
                <a:latin typeface="Proxima Nova"/>
              </a:rPr>
              <a:t>© </a:t>
            </a:r>
            <a:r>
              <a:rPr lang="en-US" dirty="0">
                <a:cs typeface="Calibri"/>
              </a:rPr>
              <a:t>Michael Hall / </a:t>
            </a:r>
            <a:r>
              <a:rPr lang="en-US" sz="1200" dirty="0"/>
              <a:t>World Bank</a:t>
            </a:r>
            <a:endParaRPr lang="en-US" b="1" strike="sngStrike" dirty="0">
              <a:cs typeface="Calibri"/>
            </a:endParaRPr>
          </a:p>
          <a:p>
            <a:endParaRPr lang="en-US" b="1" strike="noStrike" dirty="0">
              <a:cs typeface="Calibri"/>
            </a:endParaRPr>
          </a:p>
        </p:txBody>
      </p:sp>
      <p:sp>
        <p:nvSpPr>
          <p:cNvPr id="4" name="Slide Number Placeholder 3"/>
          <p:cNvSpPr>
            <a:spLocks noGrp="1"/>
          </p:cNvSpPr>
          <p:nvPr>
            <p:ph type="sldNum" sz="quarter" idx="5"/>
          </p:nvPr>
        </p:nvSpPr>
        <p:spPr/>
        <p:txBody>
          <a:bodyPr/>
          <a:lstStyle/>
          <a:p>
            <a:fld id="{4728D87D-F75C-4A1C-B1D4-17454C29C32E}" type="slidenum">
              <a:rPr lang="en-GB" smtClean="0"/>
              <a:pPr/>
              <a:t>24</a:t>
            </a:fld>
            <a:endParaRPr lang="en-GB"/>
          </a:p>
        </p:txBody>
      </p:sp>
    </p:spTree>
    <p:extLst>
      <p:ext uri="{BB962C8B-B14F-4D97-AF65-F5344CB8AC3E}">
        <p14:creationId xmlns:p14="http://schemas.microsoft.com/office/powerpoint/2010/main" val="87434924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Narration: </a:t>
            </a:r>
            <a:r>
              <a:rPr lang="en-US" dirty="0"/>
              <a:t> When getting fuel from a </a:t>
            </a:r>
            <a:r>
              <a:rPr lang="en-US" b="0" dirty="0"/>
              <a:t>tank always p</a:t>
            </a:r>
            <a:r>
              <a:rPr lang="en-US" dirty="0"/>
              <a:t>ut the hose inside the bund when you’ve finished using it. </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dirty="0">
                <a:latin typeface="+mn-lt"/>
              </a:rPr>
              <a:t>Photo by: </a:t>
            </a:r>
            <a:r>
              <a:rPr lang="en-US" sz="1200" b="0" i="0" dirty="0">
                <a:solidFill>
                  <a:srgbClr val="212124"/>
                </a:solidFill>
                <a:effectLst/>
                <a:latin typeface="Proxima Nova"/>
              </a:rPr>
              <a:t>© </a:t>
            </a:r>
            <a:r>
              <a:rPr lang="en-US" b="0" dirty="0"/>
              <a:t>Jack Mozingo / </a:t>
            </a:r>
            <a:r>
              <a:rPr lang="en-US" sz="1200" dirty="0"/>
              <a:t>World Bank. Further permission required for reuse. </a:t>
            </a:r>
          </a:p>
          <a:p>
            <a:endParaRPr lang="en-US" b="0" dirty="0"/>
          </a:p>
        </p:txBody>
      </p:sp>
      <p:sp>
        <p:nvSpPr>
          <p:cNvPr id="4" name="Slide Number Placeholder 3"/>
          <p:cNvSpPr>
            <a:spLocks noGrp="1"/>
          </p:cNvSpPr>
          <p:nvPr>
            <p:ph type="sldNum" sz="quarter" idx="5"/>
          </p:nvPr>
        </p:nvSpPr>
        <p:spPr/>
        <p:txBody>
          <a:bodyPr/>
          <a:lstStyle/>
          <a:p>
            <a:fld id="{4728D87D-F75C-4A1C-B1D4-17454C29C32E}" type="slidenum">
              <a:rPr lang="en-GB" smtClean="0"/>
              <a:pPr/>
              <a:t>25</a:t>
            </a:fld>
            <a:endParaRPr lang="en-GB"/>
          </a:p>
        </p:txBody>
      </p:sp>
    </p:spTree>
    <p:extLst>
      <p:ext uri="{BB962C8B-B14F-4D97-AF65-F5344CB8AC3E}">
        <p14:creationId xmlns:p14="http://schemas.microsoft.com/office/powerpoint/2010/main" val="213776954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Narration: </a:t>
            </a:r>
            <a:r>
              <a:rPr lang="en-US" dirty="0"/>
              <a:t>If the tank has a lockable cabinet to put the hose in - like the cabinet on the right of this photo - then put the hose in there and lock the cabinet. </a:t>
            </a:r>
          </a:p>
          <a:p>
            <a:r>
              <a:rPr lang="en-US" dirty="0"/>
              <a:t>You can also see here that the drums are kept inside the bund so that if there are any leaks or spills they are caught.</a:t>
            </a:r>
          </a:p>
          <a:p>
            <a:endParaRPr lang="en-US" dirty="0"/>
          </a:p>
          <a:p>
            <a:r>
              <a:rPr lang="en-US" sz="1200" b="1" dirty="0">
                <a:latin typeface="+mn-lt"/>
              </a:rPr>
              <a:t>Photo by: </a:t>
            </a:r>
            <a:r>
              <a:rPr lang="en-US" sz="1200" b="0" i="0" dirty="0">
                <a:solidFill>
                  <a:srgbClr val="212124"/>
                </a:solidFill>
                <a:effectLst/>
                <a:latin typeface="Proxima Nova"/>
              </a:rPr>
              <a:t>© </a:t>
            </a:r>
            <a:r>
              <a:rPr lang="en-US" dirty="0">
                <a:cs typeface="Calibri"/>
              </a:rPr>
              <a:t>Michael Hall / </a:t>
            </a:r>
            <a:r>
              <a:rPr lang="en-US" sz="1200" dirty="0"/>
              <a:t>World Bank</a:t>
            </a:r>
            <a:endParaRPr lang="en-US" b="1" strike="sngStrike" dirty="0">
              <a:cs typeface="Calibri"/>
            </a:endParaRPr>
          </a:p>
          <a:p>
            <a:endParaRPr lang="en-US" b="1" strike="noStrike" dirty="0"/>
          </a:p>
        </p:txBody>
      </p:sp>
      <p:sp>
        <p:nvSpPr>
          <p:cNvPr id="4" name="Slide Number Placeholder 3"/>
          <p:cNvSpPr>
            <a:spLocks noGrp="1"/>
          </p:cNvSpPr>
          <p:nvPr>
            <p:ph type="sldNum" sz="quarter" idx="5"/>
          </p:nvPr>
        </p:nvSpPr>
        <p:spPr/>
        <p:txBody>
          <a:bodyPr/>
          <a:lstStyle/>
          <a:p>
            <a:fld id="{4728D87D-F75C-4A1C-B1D4-17454C29C32E}" type="slidenum">
              <a:rPr lang="en-GB" smtClean="0"/>
              <a:pPr/>
              <a:t>26</a:t>
            </a:fld>
            <a:endParaRPr lang="en-GB"/>
          </a:p>
        </p:txBody>
      </p:sp>
    </p:spTree>
    <p:extLst>
      <p:ext uri="{BB962C8B-B14F-4D97-AF65-F5344CB8AC3E}">
        <p14:creationId xmlns:p14="http://schemas.microsoft.com/office/powerpoint/2010/main" val="2811135947"/>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Narration: </a:t>
            </a:r>
            <a:r>
              <a:rPr lang="en-US" dirty="0"/>
              <a:t> With drums always close the tap - like this tap here - after use. </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dirty="0">
                <a:latin typeface="+mn-lt"/>
              </a:rPr>
              <a:t>Photo by: </a:t>
            </a:r>
            <a:r>
              <a:rPr lang="en-US" sz="1200" b="0" i="0" u="none" strike="noStrike" kern="1200" dirty="0">
                <a:solidFill>
                  <a:schemeClr val="tx1"/>
                </a:solidFill>
                <a:effectLst/>
                <a:latin typeface="+mn-lt"/>
                <a:ea typeface="+mn-ea"/>
                <a:cs typeface="+mn-cs"/>
              </a:rPr>
              <a:t>Shutterstock.com</a:t>
            </a:r>
          </a:p>
        </p:txBody>
      </p:sp>
      <p:sp>
        <p:nvSpPr>
          <p:cNvPr id="4" name="Slide Number Placeholder 3"/>
          <p:cNvSpPr>
            <a:spLocks noGrp="1"/>
          </p:cNvSpPr>
          <p:nvPr>
            <p:ph type="sldNum" sz="quarter" idx="5"/>
          </p:nvPr>
        </p:nvSpPr>
        <p:spPr/>
        <p:txBody>
          <a:bodyPr/>
          <a:lstStyle/>
          <a:p>
            <a:fld id="{4728D87D-F75C-4A1C-B1D4-17454C29C32E}" type="slidenum">
              <a:rPr lang="en-GB" smtClean="0"/>
              <a:pPr/>
              <a:t>27</a:t>
            </a:fld>
            <a:endParaRPr lang="en-GB"/>
          </a:p>
        </p:txBody>
      </p:sp>
    </p:spTree>
    <p:extLst>
      <p:ext uri="{BB962C8B-B14F-4D97-AF65-F5344CB8AC3E}">
        <p14:creationId xmlns:p14="http://schemas.microsoft.com/office/powerpoint/2010/main" val="376094796"/>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Narration: </a:t>
            </a:r>
            <a:r>
              <a:rPr lang="en-US" dirty="0"/>
              <a:t> Here’s an example of bad practice. </a:t>
            </a:r>
          </a:p>
          <a:p>
            <a:r>
              <a:rPr lang="en-US" dirty="0"/>
              <a:t>You can see that the chemicals have polluted the ground because of spills and the tap not being properly closed after use. </a:t>
            </a:r>
          </a:p>
          <a:p>
            <a:endParaRPr lang="en-US" dirty="0"/>
          </a:p>
          <a:p>
            <a:r>
              <a:rPr lang="en-US" sz="1200" b="1" dirty="0">
                <a:latin typeface="+mn-lt"/>
              </a:rPr>
              <a:t>Photo by: </a:t>
            </a:r>
            <a:r>
              <a:rPr lang="en-US" sz="1200" b="0" i="0" dirty="0">
                <a:solidFill>
                  <a:srgbClr val="212124"/>
                </a:solidFill>
                <a:effectLst/>
                <a:latin typeface="Proxima Nova"/>
              </a:rPr>
              <a:t>© </a:t>
            </a:r>
            <a:r>
              <a:rPr lang="en-US" dirty="0">
                <a:cs typeface="Calibri"/>
              </a:rPr>
              <a:t>Michael Hall / </a:t>
            </a:r>
            <a:r>
              <a:rPr lang="en-US" sz="1200" dirty="0"/>
              <a:t>World Bank</a:t>
            </a:r>
            <a:endParaRPr lang="en-US" b="1" strike="sngStrike" dirty="0">
              <a:cs typeface="Calibri"/>
            </a:endParaRPr>
          </a:p>
          <a:p>
            <a:endParaRPr lang="en-US" dirty="0"/>
          </a:p>
        </p:txBody>
      </p:sp>
      <p:sp>
        <p:nvSpPr>
          <p:cNvPr id="4" name="Slide Number Placeholder 3"/>
          <p:cNvSpPr>
            <a:spLocks noGrp="1"/>
          </p:cNvSpPr>
          <p:nvPr>
            <p:ph type="sldNum" sz="quarter" idx="5"/>
          </p:nvPr>
        </p:nvSpPr>
        <p:spPr/>
        <p:txBody>
          <a:bodyPr/>
          <a:lstStyle/>
          <a:p>
            <a:fld id="{4728D87D-F75C-4A1C-B1D4-17454C29C32E}" type="slidenum">
              <a:rPr lang="en-GB" smtClean="0"/>
              <a:pPr/>
              <a:t>28</a:t>
            </a:fld>
            <a:endParaRPr lang="en-GB"/>
          </a:p>
        </p:txBody>
      </p:sp>
    </p:spTree>
    <p:extLst>
      <p:ext uri="{BB962C8B-B14F-4D97-AF65-F5344CB8AC3E}">
        <p14:creationId xmlns:p14="http://schemas.microsoft.com/office/powerpoint/2010/main" val="2850217935"/>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a:pPr>
            <a:r>
              <a:rPr lang="en-US" sz="1200" b="1" dirty="0"/>
              <a:t>Narration:  </a:t>
            </a:r>
            <a:r>
              <a:rPr lang="en-US" sz="1200" dirty="0"/>
              <a:t>When refueling machines from drums, do not put the drum in an excavator bucket or suck the hose to get fuel out, like in this photo. </a:t>
            </a:r>
          </a:p>
          <a:p>
            <a:pPr>
              <a:defRPr/>
            </a:pPr>
            <a:r>
              <a:rPr lang="en-US" sz="1200" dirty="0"/>
              <a:t>This is unsafe.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1"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dirty="0"/>
              <a:t>Note to trainer: </a:t>
            </a:r>
            <a:r>
              <a:rPr lang="en-GB" sz="1200" dirty="0">
                <a:effectLst/>
                <a:latin typeface="Calibri" panose="020F0502020204030204" pitchFamily="34" charset="0"/>
                <a:ea typeface="Calibri" panose="020F0502020204030204" pitchFamily="34" charset="0"/>
                <a:cs typeface="Times New Roman" panose="02020603050405020304" pitchFamily="18" charset="0"/>
              </a:rPr>
              <a:t>To make the training more interactive, at the beginning of this slide, before the text appears, ask the workers: “What is happening in this photo? And what are the hazards and risks?” </a:t>
            </a:r>
            <a:r>
              <a:rPr lang="en-US" sz="1200" dirty="0">
                <a:effectLst/>
                <a:latin typeface="Calibri" panose="020F0502020204030204" pitchFamily="34" charset="0"/>
                <a:ea typeface="Calibri" panose="020F0502020204030204" pitchFamily="34" charset="0"/>
                <a:cs typeface="Times New Roman" panose="02020603050405020304" pitchFamily="18" charset="0"/>
              </a:rPr>
              <a:t>The answer is: given in the narration above. </a:t>
            </a:r>
            <a:endParaRPr lang="en-US" sz="1200" b="1"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1"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dirty="0">
                <a:latin typeface="+mn-lt"/>
              </a:rPr>
              <a:t>Photo by: </a:t>
            </a:r>
            <a:r>
              <a:rPr lang="en-US" sz="1200" b="0" i="0" dirty="0">
                <a:solidFill>
                  <a:srgbClr val="212124"/>
                </a:solidFill>
                <a:effectLst/>
                <a:latin typeface="Proxima Nova"/>
              </a:rPr>
              <a:t>© </a:t>
            </a:r>
            <a:r>
              <a:rPr lang="en-US" dirty="0">
                <a:cs typeface="Calibri"/>
              </a:rPr>
              <a:t>Michael Hall / </a:t>
            </a:r>
            <a:r>
              <a:rPr lang="en-US" sz="1200" dirty="0"/>
              <a:t>World Bank</a:t>
            </a:r>
            <a:r>
              <a:rPr lang="en-US" dirty="0">
                <a:cs typeface="Calibri"/>
              </a:rPr>
              <a:t>. </a:t>
            </a:r>
            <a:r>
              <a:rPr lang="en-US" sz="1200" dirty="0"/>
              <a:t>Further permission required for reuse. </a:t>
            </a:r>
          </a:p>
          <a:p>
            <a:endParaRPr lang="en-US" sz="1200"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highlight>
                <a:srgbClr val="FF00FF"/>
              </a:highlight>
            </a:endParaRPr>
          </a:p>
          <a:p>
            <a:endParaRPr lang="en-US" sz="1200" dirty="0">
              <a:highlight>
                <a:srgbClr val="FF00FF"/>
              </a:highlight>
            </a:endParaRPr>
          </a:p>
          <a:p>
            <a:br>
              <a:rPr lang="en-US" sz="1200" dirty="0">
                <a:highlight>
                  <a:srgbClr val="FF00FF"/>
                </a:highlight>
              </a:rPr>
            </a:br>
            <a:endParaRPr lang="en-GB" sz="1200" dirty="0"/>
          </a:p>
        </p:txBody>
      </p:sp>
      <p:sp>
        <p:nvSpPr>
          <p:cNvPr id="4" name="Slide Number Placeholder 3"/>
          <p:cNvSpPr>
            <a:spLocks noGrp="1"/>
          </p:cNvSpPr>
          <p:nvPr>
            <p:ph type="sldNum" sz="quarter" idx="5"/>
          </p:nvPr>
        </p:nvSpPr>
        <p:spPr/>
        <p:txBody>
          <a:bodyPr/>
          <a:lstStyle/>
          <a:p>
            <a:fld id="{4728D87D-F75C-4A1C-B1D4-17454C29C32E}" type="slidenum">
              <a:rPr lang="en-GB" smtClean="0"/>
              <a:pPr/>
              <a:t>29</a:t>
            </a:fld>
            <a:endParaRPr lang="en-GB"/>
          </a:p>
        </p:txBody>
      </p:sp>
    </p:spTree>
    <p:extLst>
      <p:ext uri="{BB962C8B-B14F-4D97-AF65-F5344CB8AC3E}">
        <p14:creationId xmlns:p14="http://schemas.microsoft.com/office/powerpoint/2010/main" val="25693752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42289" rtl="0" eaLnBrk="1" fontAlgn="auto" latinLnBrk="0" hangingPunct="1">
              <a:lnSpc>
                <a:spcPct val="100000"/>
              </a:lnSpc>
              <a:spcBef>
                <a:spcPts val="0"/>
              </a:spcBef>
              <a:spcAft>
                <a:spcPts val="0"/>
              </a:spcAft>
              <a:buClrTx/>
              <a:buSzTx/>
              <a:buFontTx/>
              <a:buNone/>
              <a:tabLst/>
              <a:defRPr/>
            </a:pPr>
            <a:r>
              <a:rPr lang="en-US" b="1" dirty="0"/>
              <a:t>Narration: </a:t>
            </a:r>
            <a:r>
              <a:rPr lang="en-US" b="0" dirty="0"/>
              <a:t>Let’s begin by explaining </a:t>
            </a:r>
            <a:r>
              <a:rPr lang="en-US" b="0" dirty="0">
                <a:ea typeface="+mj-lt"/>
                <a:cs typeface="+mj-lt"/>
              </a:rPr>
              <a:t>the hazards and risks from using fuels, </a:t>
            </a:r>
            <a:r>
              <a:rPr lang="en-US" dirty="0">
                <a:ea typeface="+mj-lt"/>
                <a:cs typeface="+mj-lt"/>
              </a:rPr>
              <a:t>oils, chemicals and materials.</a:t>
            </a:r>
          </a:p>
          <a:p>
            <a:pPr defTabSz="942289">
              <a:defRPr/>
            </a:pPr>
            <a:endParaRPr lang="en-US" b="1" dirty="0"/>
          </a:p>
          <a:p>
            <a:r>
              <a:rPr lang="en-US" sz="1200" b="1" dirty="0">
                <a:latin typeface="+mn-lt"/>
              </a:rPr>
              <a:t>Photo by: </a:t>
            </a:r>
            <a:r>
              <a:rPr lang="en-US" b="0" dirty="0" err="1"/>
              <a:t>Pxhere</a:t>
            </a:r>
            <a:r>
              <a:rPr lang="en-US" b="0" dirty="0"/>
              <a:t>, Creative Commons CC0, https://pxhere.com/en/photo/1205180 </a:t>
            </a:r>
            <a:r>
              <a:rPr lang="en-US" dirty="0"/>
              <a:t>​</a:t>
            </a:r>
          </a:p>
        </p:txBody>
      </p:sp>
      <p:sp>
        <p:nvSpPr>
          <p:cNvPr id="4" name="Slide Number Placeholder 3"/>
          <p:cNvSpPr>
            <a:spLocks noGrp="1"/>
          </p:cNvSpPr>
          <p:nvPr>
            <p:ph type="sldNum" sz="quarter" idx="5"/>
          </p:nvPr>
        </p:nvSpPr>
        <p:spPr/>
        <p:txBody>
          <a:bodyPr/>
          <a:lstStyle/>
          <a:p>
            <a:fld id="{4728D87D-F75C-4A1C-B1D4-17454C29C32E}" type="slidenum">
              <a:rPr lang="en-GB" smtClean="0"/>
              <a:pPr/>
              <a:t>3</a:t>
            </a:fld>
            <a:endParaRPr lang="en-GB"/>
          </a:p>
        </p:txBody>
      </p:sp>
    </p:spTree>
    <p:extLst>
      <p:ext uri="{BB962C8B-B14F-4D97-AF65-F5344CB8AC3E}">
        <p14:creationId xmlns:p14="http://schemas.microsoft.com/office/powerpoint/2010/main" val="3302286679"/>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a:pPr>
            <a:r>
              <a:rPr lang="en-US" b="1" dirty="0"/>
              <a:t>Narration:  </a:t>
            </a:r>
            <a:r>
              <a:rPr lang="en-GB" dirty="0"/>
              <a:t>Always use a transfer pump like this one. </a:t>
            </a:r>
            <a:r>
              <a:rPr lang="en-US" dirty="0"/>
              <a:t>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1"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dirty="0">
                <a:latin typeface="+mn-lt"/>
              </a:rPr>
              <a:t>Photo by: </a:t>
            </a:r>
            <a:r>
              <a:rPr lang="en-US" b="1" dirty="0"/>
              <a:t>​ </a:t>
            </a:r>
            <a:r>
              <a:rPr lang="en-US" sz="1200" b="0" i="0" u="none" strike="noStrike" kern="1200" dirty="0">
                <a:solidFill>
                  <a:schemeClr val="tx1"/>
                </a:solidFill>
                <a:effectLst/>
                <a:latin typeface="+mn-lt"/>
                <a:ea typeface="+mn-ea"/>
                <a:cs typeface="+mn-cs"/>
              </a:rPr>
              <a:t>Shutterstock.com</a:t>
            </a:r>
          </a:p>
          <a:p>
            <a:pPr>
              <a:defRPr/>
            </a:pPr>
            <a:r>
              <a:rPr lang="en-US" dirty="0"/>
              <a: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highlight>
                <a:srgbClr val="FF00FF"/>
              </a:highlight>
            </a:endParaRPr>
          </a:p>
          <a:p>
            <a:endParaRPr lang="en-US" dirty="0">
              <a:highlight>
                <a:srgbClr val="FF00FF"/>
              </a:highlight>
            </a:endParaRPr>
          </a:p>
          <a:p>
            <a:br>
              <a:rPr lang="en-US" dirty="0">
                <a:highlight>
                  <a:srgbClr val="FF00FF"/>
                </a:highlight>
              </a:rPr>
            </a:br>
            <a:endParaRPr lang="en-GB" dirty="0"/>
          </a:p>
        </p:txBody>
      </p:sp>
      <p:sp>
        <p:nvSpPr>
          <p:cNvPr id="4" name="Slide Number Placeholder 3"/>
          <p:cNvSpPr>
            <a:spLocks noGrp="1"/>
          </p:cNvSpPr>
          <p:nvPr>
            <p:ph type="sldNum" sz="quarter" idx="5"/>
          </p:nvPr>
        </p:nvSpPr>
        <p:spPr/>
        <p:txBody>
          <a:bodyPr/>
          <a:lstStyle/>
          <a:p>
            <a:fld id="{4728D87D-F75C-4A1C-B1D4-17454C29C32E}" type="slidenum">
              <a:rPr lang="en-GB" smtClean="0"/>
              <a:pPr/>
              <a:t>30</a:t>
            </a:fld>
            <a:endParaRPr lang="en-GB"/>
          </a:p>
        </p:txBody>
      </p:sp>
    </p:spTree>
    <p:extLst>
      <p:ext uri="{BB962C8B-B14F-4D97-AF65-F5344CB8AC3E}">
        <p14:creationId xmlns:p14="http://schemas.microsoft.com/office/powerpoint/2010/main" val="4191909001"/>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Narration: </a:t>
            </a:r>
            <a:r>
              <a:rPr lang="en-US" sz="1200" dirty="0"/>
              <a:t>Take materials from the bottom of stockpiles - t</a:t>
            </a:r>
            <a:r>
              <a:rPr lang="en-US" dirty="0"/>
              <a:t>his creates less dust than if you remove them from the top.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cs typeface="Calibri"/>
              </a:rPr>
              <a:t>Always p</a:t>
            </a:r>
            <a:r>
              <a:rPr lang="en-US" dirty="0"/>
              <a:t>ut covers back over materials to protect them from damage.</a:t>
            </a:r>
            <a:endParaRPr lang="en-US" dirty="0">
              <a:cs typeface="Calibri"/>
            </a:endParaRPr>
          </a:p>
          <a:p>
            <a:r>
              <a:rPr lang="en-US" dirty="0">
                <a:cs typeface="Calibri"/>
              </a:rPr>
              <a:t>And only take as much as you need to avoid waste.</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dirty="0">
                <a:latin typeface="+mn-lt"/>
              </a:rPr>
              <a:t>Photo by: </a:t>
            </a:r>
            <a:r>
              <a:rPr lang="en-US" sz="1200" b="0" i="0" u="none" strike="noStrike" kern="1200" dirty="0">
                <a:solidFill>
                  <a:schemeClr val="tx1"/>
                </a:solidFill>
                <a:effectLst/>
                <a:latin typeface="+mn-lt"/>
                <a:ea typeface="+mn-ea"/>
                <a:cs typeface="+mn-cs"/>
              </a:rPr>
              <a:t>Shutterstock.com</a:t>
            </a:r>
          </a:p>
          <a:p>
            <a:endParaRPr lang="en-US" dirty="0"/>
          </a:p>
        </p:txBody>
      </p:sp>
      <p:sp>
        <p:nvSpPr>
          <p:cNvPr id="4" name="Slide Number Placeholder 3"/>
          <p:cNvSpPr>
            <a:spLocks noGrp="1"/>
          </p:cNvSpPr>
          <p:nvPr>
            <p:ph type="sldNum" sz="quarter" idx="5"/>
          </p:nvPr>
        </p:nvSpPr>
        <p:spPr/>
        <p:txBody>
          <a:bodyPr/>
          <a:lstStyle/>
          <a:p>
            <a:fld id="{4728D87D-F75C-4A1C-B1D4-17454C29C32E}" type="slidenum">
              <a:rPr lang="en-GB" smtClean="0"/>
              <a:pPr/>
              <a:t>31</a:t>
            </a:fld>
            <a:endParaRPr lang="en-GB"/>
          </a:p>
        </p:txBody>
      </p:sp>
    </p:spTree>
    <p:extLst>
      <p:ext uri="{BB962C8B-B14F-4D97-AF65-F5344CB8AC3E}">
        <p14:creationId xmlns:p14="http://schemas.microsoft.com/office/powerpoint/2010/main" val="763248637"/>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Narration: </a:t>
            </a:r>
            <a:r>
              <a:rPr lang="en-US" dirty="0"/>
              <a:t>Put fuels, oils and chemicals you are using:</a:t>
            </a:r>
            <a:br>
              <a:rPr lang="en-US" dirty="0">
                <a:cs typeface="+mn-lt"/>
              </a:rPr>
            </a:br>
            <a:r>
              <a:rPr lang="en-US" dirty="0"/>
              <a:t>- away from where they might get knocked over by people, vehicles and machines, and</a:t>
            </a:r>
          </a:p>
          <a:p>
            <a:r>
              <a:rPr lang="en-US" dirty="0"/>
              <a:t>- in drip trays to catch leaks and spills.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cs typeface="Calibri"/>
              </a:rPr>
              <a:t>Check there is a spill kit nearby.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cs typeface="Calibri"/>
              </a:rPr>
              <a:t>Always use it to mop up anything you accidentally spill.</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r>
              <a:rPr lang="en-US" sz="1200" b="1" dirty="0">
                <a:latin typeface="+mn-lt"/>
              </a:rPr>
              <a:t>Photo by: </a:t>
            </a:r>
            <a:r>
              <a:rPr lang="en-US" b="0" dirty="0">
                <a:cs typeface="Calibri"/>
              </a:rPr>
              <a:t>Shutterstock.com</a:t>
            </a:r>
            <a:br>
              <a:rPr lang="en-US" b="0" dirty="0">
                <a:cs typeface="Calibri"/>
              </a:rPr>
            </a:br>
            <a:endParaRPr lang="en-US" dirty="0"/>
          </a:p>
        </p:txBody>
      </p:sp>
      <p:sp>
        <p:nvSpPr>
          <p:cNvPr id="4" name="Slide Number Placeholder 3"/>
          <p:cNvSpPr>
            <a:spLocks noGrp="1"/>
          </p:cNvSpPr>
          <p:nvPr>
            <p:ph type="sldNum" sz="quarter" idx="5"/>
          </p:nvPr>
        </p:nvSpPr>
        <p:spPr/>
        <p:txBody>
          <a:bodyPr/>
          <a:lstStyle/>
          <a:p>
            <a:fld id="{4728D87D-F75C-4A1C-B1D4-17454C29C32E}" type="slidenum">
              <a:rPr lang="en-GB" smtClean="0"/>
              <a:pPr/>
              <a:t>32</a:t>
            </a:fld>
            <a:endParaRPr lang="en-GB"/>
          </a:p>
        </p:txBody>
      </p:sp>
    </p:spTree>
    <p:extLst>
      <p:ext uri="{BB962C8B-B14F-4D97-AF65-F5344CB8AC3E}">
        <p14:creationId xmlns:p14="http://schemas.microsoft.com/office/powerpoint/2010/main" val="1586118388"/>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a:t>Narration:  ​</a:t>
            </a:r>
            <a:r>
              <a:rPr lang="en-GB" b="0" dirty="0"/>
              <a:t>When w</a:t>
            </a:r>
            <a:r>
              <a:rPr lang="en-US" b="0" dirty="0" err="1"/>
              <a:t>orking</a:t>
            </a:r>
            <a:r>
              <a:rPr lang="en-US" b="0" dirty="0"/>
              <a:t> with concrete and cement </a:t>
            </a:r>
            <a:r>
              <a:rPr lang="en-US" dirty="0"/>
              <a:t>wear proper boots, like this worker here. </a:t>
            </a:r>
          </a:p>
          <a:p>
            <a:endParaRPr lang="en-US" b="1" dirty="0"/>
          </a:p>
          <a:p>
            <a:r>
              <a:rPr lang="en-US" b="1" dirty="0"/>
              <a:t>Image by:</a:t>
            </a:r>
            <a:r>
              <a:rPr lang="en-US" b="0" dirty="0"/>
              <a:t> </a:t>
            </a:r>
            <a:r>
              <a:rPr lang="en-US" dirty="0">
                <a:hlinkClick r:id="rId3"/>
              </a:rPr>
              <a:t>https://en.wikipedia.org/wiki/ISO_7010</a:t>
            </a:r>
            <a:r>
              <a:rPr lang="en-US" dirty="0"/>
              <a:t>, public domain.  </a:t>
            </a:r>
          </a:p>
          <a:p>
            <a:pPr marL="0" marR="0" lvl="0" indent="0" algn="l" defTabSz="966612" rtl="0" eaLnBrk="1" fontAlgn="auto" latinLnBrk="0" hangingPunct="1">
              <a:lnSpc>
                <a:spcPct val="100000"/>
              </a:lnSpc>
              <a:spcBef>
                <a:spcPts val="0"/>
              </a:spcBef>
              <a:spcAft>
                <a:spcPts val="0"/>
              </a:spcAft>
              <a:buClrTx/>
              <a:buSzTx/>
              <a:buFontTx/>
              <a:buNone/>
              <a:tabLst/>
              <a:defRPr/>
            </a:pPr>
            <a:r>
              <a:rPr lang="en-US" sz="1200" b="1" dirty="0">
                <a:latin typeface="+mn-lt"/>
              </a:rPr>
              <a:t>Photo by: </a:t>
            </a:r>
            <a:r>
              <a:rPr lang="en-US" dirty="0"/>
              <a:t>© Dominic Chavez / World Bank. </a:t>
            </a:r>
            <a:r>
              <a:rPr lang="en-US" sz="1200" dirty="0"/>
              <a:t>Further permission required for reuse. </a:t>
            </a:r>
          </a:p>
          <a:p>
            <a:endParaRPr lang="en-US" dirty="0"/>
          </a:p>
        </p:txBody>
      </p:sp>
      <p:sp>
        <p:nvSpPr>
          <p:cNvPr id="4" name="Slide Number Placeholder 3"/>
          <p:cNvSpPr>
            <a:spLocks noGrp="1"/>
          </p:cNvSpPr>
          <p:nvPr>
            <p:ph type="sldNum" sz="quarter" idx="5"/>
          </p:nvPr>
        </p:nvSpPr>
        <p:spPr/>
        <p:txBody>
          <a:bodyPr/>
          <a:lstStyle/>
          <a:p>
            <a:fld id="{4728D87D-F75C-4A1C-B1D4-17454C29C32E}" type="slidenum">
              <a:rPr lang="en-GB" smtClean="0"/>
              <a:pPr/>
              <a:t>33</a:t>
            </a:fld>
            <a:endParaRPr lang="en-GB"/>
          </a:p>
        </p:txBody>
      </p:sp>
    </p:spTree>
    <p:extLst>
      <p:ext uri="{BB962C8B-B14F-4D97-AF65-F5344CB8AC3E}">
        <p14:creationId xmlns:p14="http://schemas.microsoft.com/office/powerpoint/2010/main" val="1131823099"/>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a:t>Narration:  ​</a:t>
            </a:r>
            <a:r>
              <a:rPr lang="en-US" dirty="0"/>
              <a:t>And this worker is not wearing gloves so his hands might get burnt by the cement. </a:t>
            </a:r>
          </a:p>
          <a:p>
            <a:r>
              <a:rPr lang="en-US" dirty="0"/>
              <a:t>Always wear rubber gloves …</a:t>
            </a:r>
          </a:p>
          <a:p>
            <a:r>
              <a:rPr lang="en-GB" b="1" dirty="0"/>
              <a:t>​</a:t>
            </a:r>
          </a:p>
          <a:p>
            <a:r>
              <a:rPr lang="en-US" b="1" dirty="0"/>
              <a:t>Image by:</a:t>
            </a:r>
            <a:r>
              <a:rPr lang="en-US" b="0" dirty="0"/>
              <a:t> </a:t>
            </a:r>
            <a:r>
              <a:rPr lang="en-US" dirty="0">
                <a:hlinkClick r:id="rId3"/>
              </a:rPr>
              <a:t>https://en.wikipedia.org/wiki/ISO_7010</a:t>
            </a:r>
            <a:r>
              <a:rPr lang="en-US" dirty="0"/>
              <a:t>, public domain.  </a:t>
            </a:r>
          </a:p>
          <a:p>
            <a:r>
              <a:rPr lang="en-US" sz="1200" b="1" dirty="0">
                <a:latin typeface="+mn-lt"/>
              </a:rPr>
              <a:t>Photo by: </a:t>
            </a:r>
            <a:r>
              <a:rPr lang="en-US" sz="1200" b="0" i="0" dirty="0">
                <a:solidFill>
                  <a:srgbClr val="212124"/>
                </a:solidFill>
                <a:effectLst/>
                <a:latin typeface="Proxima Nova"/>
              </a:rPr>
              <a:t>© </a:t>
            </a:r>
            <a:r>
              <a:rPr lang="en-US" dirty="0">
                <a:cs typeface="Calibri"/>
              </a:rPr>
              <a:t>Michael Hall / </a:t>
            </a:r>
            <a:r>
              <a:rPr lang="en-US" sz="1200" dirty="0"/>
              <a:t>World Bank</a:t>
            </a:r>
            <a:endParaRPr lang="en-US" b="1" strike="sngStrike" dirty="0">
              <a:cs typeface="Calibri"/>
            </a:endParaRPr>
          </a:p>
          <a:p>
            <a:endParaRPr lang="en-US" dirty="0">
              <a:cs typeface="Calibri"/>
            </a:endParaRPr>
          </a:p>
        </p:txBody>
      </p:sp>
      <p:sp>
        <p:nvSpPr>
          <p:cNvPr id="4" name="Slide Number Placeholder 3"/>
          <p:cNvSpPr>
            <a:spLocks noGrp="1"/>
          </p:cNvSpPr>
          <p:nvPr>
            <p:ph type="sldNum" sz="quarter" idx="5"/>
          </p:nvPr>
        </p:nvSpPr>
        <p:spPr/>
        <p:txBody>
          <a:bodyPr/>
          <a:lstStyle/>
          <a:p>
            <a:fld id="{4728D87D-F75C-4A1C-B1D4-17454C29C32E}" type="slidenum">
              <a:rPr lang="en-GB" smtClean="0"/>
              <a:pPr/>
              <a:t>34</a:t>
            </a:fld>
            <a:endParaRPr lang="en-GB"/>
          </a:p>
        </p:txBody>
      </p:sp>
    </p:spTree>
    <p:extLst>
      <p:ext uri="{BB962C8B-B14F-4D97-AF65-F5344CB8AC3E}">
        <p14:creationId xmlns:p14="http://schemas.microsoft.com/office/powerpoint/2010/main" val="3732282609"/>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a:t>Narration:  ​</a:t>
            </a:r>
            <a:r>
              <a:rPr lang="en-US" dirty="0"/>
              <a:t>… like this worker here.</a:t>
            </a:r>
          </a:p>
          <a:p>
            <a:r>
              <a:rPr lang="en-US" dirty="0"/>
              <a:t>Wet concrete and cement can also pollute water so</a:t>
            </a:r>
            <a:br>
              <a:rPr lang="en-US" dirty="0"/>
            </a:br>
            <a:r>
              <a:rPr lang="en-US" dirty="0"/>
              <a:t>- Keep it in containers and </a:t>
            </a:r>
          </a:p>
          <a:p>
            <a:r>
              <a:rPr lang="en-US" dirty="0"/>
              <a:t>- Don’t put it into water </a:t>
            </a:r>
            <a:br>
              <a:rPr lang="en-US" dirty="0"/>
            </a:br>
            <a:r>
              <a:rPr lang="en-US" dirty="0"/>
              <a:t>- If it spills, clean it up.</a:t>
            </a:r>
            <a:endParaRPr lang="en-GB" b="1" dirty="0"/>
          </a:p>
          <a:p>
            <a:r>
              <a:rPr lang="en-GB" b="1" dirty="0"/>
              <a:t>​</a:t>
            </a:r>
          </a:p>
          <a:p>
            <a:r>
              <a:rPr lang="en-US" sz="1200" b="1" dirty="0">
                <a:latin typeface="+mn-lt"/>
              </a:rPr>
              <a:t>Photo by: </a:t>
            </a:r>
            <a:r>
              <a:rPr lang="en-US" b="0" dirty="0"/>
              <a:t>Shutterstock.com</a:t>
            </a:r>
            <a:endParaRPr lang="en-US" dirty="0"/>
          </a:p>
          <a:p>
            <a:endParaRPr lang="en-US" dirty="0">
              <a:cs typeface="Calibri"/>
            </a:endParaRPr>
          </a:p>
        </p:txBody>
      </p:sp>
      <p:sp>
        <p:nvSpPr>
          <p:cNvPr id="4" name="Slide Number Placeholder 3"/>
          <p:cNvSpPr>
            <a:spLocks noGrp="1"/>
          </p:cNvSpPr>
          <p:nvPr>
            <p:ph type="sldNum" sz="quarter" idx="5"/>
          </p:nvPr>
        </p:nvSpPr>
        <p:spPr/>
        <p:txBody>
          <a:bodyPr/>
          <a:lstStyle/>
          <a:p>
            <a:fld id="{4728D87D-F75C-4A1C-B1D4-17454C29C32E}" type="slidenum">
              <a:rPr lang="en-GB" smtClean="0"/>
              <a:pPr/>
              <a:t>35</a:t>
            </a:fld>
            <a:endParaRPr lang="en-GB"/>
          </a:p>
        </p:txBody>
      </p:sp>
    </p:spTree>
    <p:extLst>
      <p:ext uri="{BB962C8B-B14F-4D97-AF65-F5344CB8AC3E}">
        <p14:creationId xmlns:p14="http://schemas.microsoft.com/office/powerpoint/2010/main" val="1140282628"/>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Narration: </a:t>
            </a:r>
            <a:r>
              <a:rPr lang="en-US" dirty="0"/>
              <a:t> </a:t>
            </a:r>
            <a:r>
              <a:rPr lang="en-US" sz="1200" dirty="0"/>
              <a:t>The job you are doing might create dirty water such as oily water from a fuel bund or drip tray. </a:t>
            </a:r>
          </a:p>
          <a:p>
            <a:r>
              <a:rPr lang="en-US" sz="1200" dirty="0"/>
              <a:t>Or c</a:t>
            </a:r>
            <a:r>
              <a:rPr lang="en-US" dirty="0"/>
              <a:t>oncrete and cement wash out water from cleaning chutes on a concrete wagon, or cement buckets and tools you’ve used. </a:t>
            </a:r>
          </a:p>
          <a:p>
            <a:r>
              <a:rPr lang="en-US" dirty="0"/>
              <a:t>Never pour liquids or dirty water:</a:t>
            </a: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en-US" sz="1200" dirty="0"/>
              <a:t>onto the ground </a:t>
            </a: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en-US" sz="1200" dirty="0"/>
              <a:t>into a ditch or drain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cs typeface="Calibri"/>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Image by: </a:t>
            </a:r>
            <a:r>
              <a:rPr lang="en-US" sz="1200" b="0" i="0" u="none" strike="noStrike" kern="1200" dirty="0">
                <a:solidFill>
                  <a:schemeClr val="tx1"/>
                </a:solidFill>
                <a:effectLst/>
                <a:latin typeface="+mn-lt"/>
                <a:ea typeface="+mn-ea"/>
                <a:cs typeface="+mn-cs"/>
              </a:rPr>
              <a:t>Shutterstock.com</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5"/>
          </p:nvPr>
        </p:nvSpPr>
        <p:spPr/>
        <p:txBody>
          <a:bodyPr/>
          <a:lstStyle/>
          <a:p>
            <a:fld id="{4728D87D-F75C-4A1C-B1D4-17454C29C32E}" type="slidenum">
              <a:rPr lang="en-GB" smtClean="0"/>
              <a:pPr/>
              <a:t>36</a:t>
            </a:fld>
            <a:endParaRPr lang="en-GB"/>
          </a:p>
        </p:txBody>
      </p:sp>
    </p:spTree>
    <p:extLst>
      <p:ext uri="{BB962C8B-B14F-4D97-AF65-F5344CB8AC3E}">
        <p14:creationId xmlns:p14="http://schemas.microsoft.com/office/powerpoint/2010/main" val="3224877500"/>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Narration: </a:t>
            </a:r>
            <a:r>
              <a:rPr lang="en-US" dirty="0"/>
              <a:t> - or </a:t>
            </a:r>
            <a:r>
              <a:rPr lang="en-US" sz="1200" dirty="0"/>
              <a:t>into water </a:t>
            </a:r>
            <a:r>
              <a:rPr lang="en-US" dirty="0"/>
              <a:t>like rivers, streams, lakes, ponds, wetlands, marshlands and the sea.</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cs typeface="Calibri"/>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dirty="0">
                <a:latin typeface="+mn-lt"/>
              </a:rPr>
              <a:t>Photo by: </a:t>
            </a:r>
            <a:r>
              <a:rPr lang="en-US" b="0" dirty="0">
                <a:solidFill>
                  <a:srgbClr val="FFFFFF"/>
                </a:solidFill>
                <a:effectLst/>
                <a:latin typeface="Open Sans" panose="020B0606030504020204" pitchFamily="34" charset="0"/>
              </a:rPr>
              <a:t>19eli14 on </a:t>
            </a:r>
            <a:r>
              <a:rPr lang="en-US" b="0" dirty="0" err="1"/>
              <a:t>Pixabay</a:t>
            </a:r>
            <a:r>
              <a:rPr lang="en-US" b="1" dirty="0"/>
              <a:t>, </a:t>
            </a:r>
            <a:r>
              <a:rPr lang="en-US" b="0" dirty="0">
                <a:solidFill>
                  <a:srgbClr val="FFFFFF"/>
                </a:solidFill>
                <a:effectLst/>
                <a:latin typeface="Open Sans" panose="020B0606030504020204" pitchFamily="34" charset="0"/>
              </a:rPr>
              <a:t>https://pixabay.com/photos/oil-pollution-colors-purple-blue-5996460/ </a:t>
            </a:r>
            <a:endParaRPr lang="en-US" dirty="0"/>
          </a:p>
        </p:txBody>
      </p:sp>
      <p:sp>
        <p:nvSpPr>
          <p:cNvPr id="4" name="Slide Number Placeholder 3"/>
          <p:cNvSpPr>
            <a:spLocks noGrp="1"/>
          </p:cNvSpPr>
          <p:nvPr>
            <p:ph type="sldNum" sz="quarter" idx="5"/>
          </p:nvPr>
        </p:nvSpPr>
        <p:spPr/>
        <p:txBody>
          <a:bodyPr/>
          <a:lstStyle/>
          <a:p>
            <a:fld id="{4728D87D-F75C-4A1C-B1D4-17454C29C32E}" type="slidenum">
              <a:rPr lang="en-GB" smtClean="0"/>
              <a:pPr/>
              <a:t>37</a:t>
            </a:fld>
            <a:endParaRPr lang="en-GB"/>
          </a:p>
        </p:txBody>
      </p:sp>
    </p:spTree>
    <p:extLst>
      <p:ext uri="{BB962C8B-B14F-4D97-AF65-F5344CB8AC3E}">
        <p14:creationId xmlns:p14="http://schemas.microsoft.com/office/powerpoint/2010/main" val="1611355500"/>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Narration: </a:t>
            </a:r>
            <a:r>
              <a:rPr lang="en-US" dirty="0"/>
              <a:t> </a:t>
            </a:r>
            <a:r>
              <a:rPr lang="en-US" sz="1200" dirty="0"/>
              <a:t>Put liquids and dirty water </a:t>
            </a:r>
            <a:r>
              <a:rPr lang="en-US" sz="1200" u="none" dirty="0"/>
              <a:t>into the proper disposal place – this might be a waste tank or </a:t>
            </a:r>
            <a:r>
              <a:rPr lang="en-US" u="none" dirty="0"/>
              <a:t>an oil water separator or </a:t>
            </a:r>
            <a:r>
              <a:rPr lang="en-US" sz="1200" dirty="0"/>
              <a:t>a concrete wash-out pit like this. </a:t>
            </a:r>
          </a:p>
          <a:p>
            <a:r>
              <a:rPr lang="en-US" dirty="0"/>
              <a:t>If you see a drip tray on site with oily water in it, use an absorbent pad to soak up the oil from on top of the water and put the oily pad in the right hazardous waste bin. </a:t>
            </a:r>
          </a:p>
          <a:p>
            <a:r>
              <a:rPr lang="en-US" dirty="0"/>
              <a:t>Use a hand-pump to put the oily water into a small container then put it in the right waste tank or oil interceptor.</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cs typeface="Calibri"/>
            </a:endParaRPr>
          </a:p>
          <a:p>
            <a:r>
              <a:rPr lang="en-US" sz="1200" b="1" dirty="0">
                <a:latin typeface="+mn-lt"/>
              </a:rPr>
              <a:t>Photo by: </a:t>
            </a:r>
            <a:r>
              <a:rPr lang="en-US" sz="1200" b="0" i="0" dirty="0">
                <a:solidFill>
                  <a:srgbClr val="212124"/>
                </a:solidFill>
                <a:effectLst/>
                <a:latin typeface="Proxima Nova"/>
              </a:rPr>
              <a:t>© </a:t>
            </a:r>
            <a:r>
              <a:rPr lang="en-US" dirty="0">
                <a:cs typeface="Calibri"/>
              </a:rPr>
              <a:t>Michael Hall / </a:t>
            </a:r>
            <a:r>
              <a:rPr lang="en-US" sz="1200" dirty="0"/>
              <a:t>World Bank</a:t>
            </a:r>
            <a:endParaRPr lang="en-US" b="1" strike="sngStrike" dirty="0">
              <a:cs typeface="Calibri"/>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5"/>
          </p:nvPr>
        </p:nvSpPr>
        <p:spPr/>
        <p:txBody>
          <a:bodyPr/>
          <a:lstStyle/>
          <a:p>
            <a:fld id="{4728D87D-F75C-4A1C-B1D4-17454C29C32E}" type="slidenum">
              <a:rPr lang="en-GB" smtClean="0"/>
              <a:pPr/>
              <a:t>38</a:t>
            </a:fld>
            <a:endParaRPr lang="en-GB"/>
          </a:p>
        </p:txBody>
      </p:sp>
    </p:spTree>
    <p:extLst>
      <p:ext uri="{BB962C8B-B14F-4D97-AF65-F5344CB8AC3E}">
        <p14:creationId xmlns:p14="http://schemas.microsoft.com/office/powerpoint/2010/main" val="316872197"/>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Narration: </a:t>
            </a:r>
            <a:r>
              <a:rPr lang="en-US" dirty="0"/>
              <a:t> </a:t>
            </a:r>
            <a:r>
              <a:rPr lang="en-US" sz="1200" dirty="0"/>
              <a:t>At the end of the day, take anything you haven't used back to the storage area where it can be re-used – and so that it is not littering the site.</a:t>
            </a:r>
          </a:p>
          <a:p>
            <a:endParaRPr lang="en-GB" dirty="0">
              <a:cs typeface="Calibri" panose="020F0502020204030204"/>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dirty="0">
                <a:latin typeface="+mn-lt"/>
              </a:rPr>
              <a:t>Photo by: </a:t>
            </a:r>
            <a:r>
              <a:rPr lang="en-US" sz="1200" b="0" i="0" u="none" strike="noStrike" kern="1200" dirty="0">
                <a:solidFill>
                  <a:schemeClr val="tx1"/>
                </a:solidFill>
                <a:effectLst/>
                <a:latin typeface="+mn-lt"/>
                <a:ea typeface="+mn-ea"/>
                <a:cs typeface="+mn-cs"/>
              </a:rPr>
              <a:t>Shutterstock.com</a:t>
            </a:r>
          </a:p>
          <a:p>
            <a:endParaRPr lang="en-US" dirty="0"/>
          </a:p>
        </p:txBody>
      </p:sp>
      <p:sp>
        <p:nvSpPr>
          <p:cNvPr id="4" name="Slide Number Placeholder 3"/>
          <p:cNvSpPr>
            <a:spLocks noGrp="1"/>
          </p:cNvSpPr>
          <p:nvPr>
            <p:ph type="sldNum" sz="quarter" idx="5"/>
          </p:nvPr>
        </p:nvSpPr>
        <p:spPr/>
        <p:txBody>
          <a:bodyPr/>
          <a:lstStyle/>
          <a:p>
            <a:fld id="{4728D87D-F75C-4A1C-B1D4-17454C29C32E}" type="slidenum">
              <a:rPr lang="en-GB" smtClean="0"/>
              <a:pPr/>
              <a:t>39</a:t>
            </a:fld>
            <a:endParaRPr lang="en-GB"/>
          </a:p>
        </p:txBody>
      </p:sp>
    </p:spTree>
    <p:extLst>
      <p:ext uri="{BB962C8B-B14F-4D97-AF65-F5344CB8AC3E}">
        <p14:creationId xmlns:p14="http://schemas.microsoft.com/office/powerpoint/2010/main" val="28996658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Narration: </a:t>
            </a:r>
            <a:r>
              <a:rPr lang="en-US" dirty="0"/>
              <a:t>There are hazards and risks from most of the substances you use on site, including </a:t>
            </a:r>
            <a:endParaRPr lang="en-US" b="0" dirty="0"/>
          </a:p>
          <a:p>
            <a:pPr marL="171450" indent="-171450">
              <a:buFontTx/>
              <a:buChar char="-"/>
            </a:pPr>
            <a:r>
              <a:rPr lang="en-US" b="0" dirty="0"/>
              <a:t>Fuels for fueling generators and machines </a:t>
            </a:r>
          </a:p>
          <a:p>
            <a:endParaRPr lang="en-US" dirty="0">
              <a:cs typeface="Calibri"/>
            </a:endParaRPr>
          </a:p>
          <a:p>
            <a:r>
              <a:rPr lang="en-US" sz="1200" b="1" dirty="0">
                <a:latin typeface="+mn-lt"/>
              </a:rPr>
              <a:t>Photo by: </a:t>
            </a:r>
            <a:r>
              <a:rPr lang="en-US" sz="1200" b="0" i="0" dirty="0">
                <a:solidFill>
                  <a:srgbClr val="212124"/>
                </a:solidFill>
                <a:effectLst/>
                <a:latin typeface="Proxima Nova"/>
              </a:rPr>
              <a:t>© </a:t>
            </a:r>
            <a:r>
              <a:rPr lang="en-US" dirty="0">
                <a:cs typeface="Calibri"/>
              </a:rPr>
              <a:t>Michael Hall / </a:t>
            </a:r>
            <a:r>
              <a:rPr lang="en-US" sz="1200" dirty="0"/>
              <a:t>World Bank</a:t>
            </a:r>
            <a:endParaRPr lang="en-US" b="1" strike="sngStrike" dirty="0">
              <a:cs typeface="Calibri"/>
            </a:endParaRPr>
          </a:p>
          <a:p>
            <a:pPr>
              <a:defRPr/>
            </a:pPr>
            <a:r>
              <a:rPr lang="en-US" dirty="0">
                <a:cs typeface="Calibri"/>
              </a:rPr>
              <a:t> </a:t>
            </a:r>
            <a:r>
              <a:rPr lang="en-US" b="0" dirty="0">
                <a:cs typeface="Calibri" panose="020F0502020204030204"/>
              </a:rPr>
              <a:t> </a:t>
            </a:r>
            <a:endParaRPr lang="en-US" dirty="0"/>
          </a:p>
        </p:txBody>
      </p:sp>
      <p:sp>
        <p:nvSpPr>
          <p:cNvPr id="4" name="Slide Number Placeholder 3"/>
          <p:cNvSpPr>
            <a:spLocks noGrp="1"/>
          </p:cNvSpPr>
          <p:nvPr>
            <p:ph type="sldNum" sz="quarter" idx="5"/>
          </p:nvPr>
        </p:nvSpPr>
        <p:spPr/>
        <p:txBody>
          <a:bodyPr/>
          <a:lstStyle/>
          <a:p>
            <a:fld id="{4728D87D-F75C-4A1C-B1D4-17454C29C32E}" type="slidenum">
              <a:rPr lang="en-GB" smtClean="0"/>
              <a:pPr/>
              <a:t>4</a:t>
            </a:fld>
            <a:endParaRPr lang="en-GB"/>
          </a:p>
        </p:txBody>
      </p:sp>
    </p:spTree>
    <p:extLst>
      <p:ext uri="{BB962C8B-B14F-4D97-AF65-F5344CB8AC3E}">
        <p14:creationId xmlns:p14="http://schemas.microsoft.com/office/powerpoint/2010/main" val="3332884325"/>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Narration: </a:t>
            </a:r>
            <a:r>
              <a:rPr lang="en-US" dirty="0"/>
              <a:t> Put things away tidily to help keep the storage areas safe and non-polluting. Here is an example of a poor storage area. </a:t>
            </a:r>
          </a:p>
          <a:p>
            <a:r>
              <a:rPr lang="en-US" dirty="0"/>
              <a:t>The drums are leaking, the concrete bund is broken so spills aren’t caught but are polluting the ground. </a:t>
            </a:r>
          </a:p>
          <a:p>
            <a:r>
              <a:rPr lang="en-US" dirty="0"/>
              <a:t>And the Intermediate Bulk Containers (IBCs) are stacked badly and too high. </a:t>
            </a:r>
          </a:p>
          <a:p>
            <a:r>
              <a:rPr lang="en-US" dirty="0"/>
              <a:t>They could easily fall and hurt someone. </a:t>
            </a:r>
          </a:p>
          <a:p>
            <a:endParaRPr lang="en-US" dirty="0"/>
          </a:p>
          <a:p>
            <a:r>
              <a:rPr lang="en-US" sz="1200" b="1" dirty="0">
                <a:latin typeface="+mn-lt"/>
              </a:rPr>
              <a:t>Photo by: </a:t>
            </a:r>
            <a:r>
              <a:rPr lang="en-US" sz="1200" b="0" i="0" dirty="0">
                <a:solidFill>
                  <a:srgbClr val="212124"/>
                </a:solidFill>
                <a:effectLst/>
                <a:latin typeface="Proxima Nova"/>
              </a:rPr>
              <a:t>© </a:t>
            </a:r>
            <a:r>
              <a:rPr lang="en-US" dirty="0">
                <a:cs typeface="Calibri"/>
              </a:rPr>
              <a:t>Michael Hall / </a:t>
            </a:r>
            <a:r>
              <a:rPr lang="en-US" sz="1200" dirty="0"/>
              <a:t>World Bank</a:t>
            </a:r>
            <a:endParaRPr lang="en-US" b="1" strike="sngStrike" dirty="0">
              <a:cs typeface="Calibri"/>
            </a:endParaRPr>
          </a:p>
          <a:p>
            <a:endParaRPr lang="en-US" dirty="0">
              <a:cs typeface="Calibri" panose="020F0502020204030204"/>
            </a:endParaRPr>
          </a:p>
        </p:txBody>
      </p:sp>
      <p:sp>
        <p:nvSpPr>
          <p:cNvPr id="4" name="Slide Number Placeholder 3"/>
          <p:cNvSpPr>
            <a:spLocks noGrp="1"/>
          </p:cNvSpPr>
          <p:nvPr>
            <p:ph type="sldNum" sz="quarter" idx="5"/>
          </p:nvPr>
        </p:nvSpPr>
        <p:spPr/>
        <p:txBody>
          <a:bodyPr/>
          <a:lstStyle/>
          <a:p>
            <a:fld id="{4728D87D-F75C-4A1C-B1D4-17454C29C32E}" type="slidenum">
              <a:rPr lang="en-GB" smtClean="0"/>
              <a:pPr/>
              <a:t>40</a:t>
            </a:fld>
            <a:endParaRPr lang="en-GB"/>
          </a:p>
        </p:txBody>
      </p:sp>
    </p:spTree>
    <p:extLst>
      <p:ext uri="{BB962C8B-B14F-4D97-AF65-F5344CB8AC3E}">
        <p14:creationId xmlns:p14="http://schemas.microsoft.com/office/powerpoint/2010/main" val="2981077128"/>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Narration: </a:t>
            </a:r>
            <a:r>
              <a:rPr lang="en-US" dirty="0"/>
              <a:t> Always stack materials so that they are stable, like this worker is doing.</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dirty="0">
                <a:latin typeface="+mn-lt"/>
              </a:rPr>
              <a:t>Photo by: </a:t>
            </a:r>
            <a:r>
              <a:rPr lang="en-US" sz="1200" b="0" i="0" dirty="0">
                <a:solidFill>
                  <a:srgbClr val="212124"/>
                </a:solidFill>
                <a:effectLst/>
                <a:latin typeface="Proxima Nova"/>
              </a:rPr>
              <a:t>©</a:t>
            </a:r>
            <a:r>
              <a:rPr lang="en-US" dirty="0"/>
              <a:t> John Hogg / </a:t>
            </a:r>
            <a:r>
              <a:rPr lang="en-US" dirty="0">
                <a:cs typeface="Calibri"/>
              </a:rPr>
              <a:t>World</a:t>
            </a:r>
            <a:r>
              <a:rPr lang="en-US" dirty="0"/>
              <a:t> Bank. </a:t>
            </a:r>
            <a:r>
              <a:rPr lang="en-US" sz="1200" dirty="0"/>
              <a:t>Further permission required for reuse. </a:t>
            </a:r>
          </a:p>
          <a:p>
            <a:endParaRPr lang="en-US" dirty="0">
              <a:cs typeface="Calibri"/>
            </a:endParaRPr>
          </a:p>
        </p:txBody>
      </p:sp>
      <p:sp>
        <p:nvSpPr>
          <p:cNvPr id="4" name="Slide Number Placeholder 3"/>
          <p:cNvSpPr>
            <a:spLocks noGrp="1"/>
          </p:cNvSpPr>
          <p:nvPr>
            <p:ph type="sldNum" sz="quarter" idx="5"/>
          </p:nvPr>
        </p:nvSpPr>
        <p:spPr/>
        <p:txBody>
          <a:bodyPr/>
          <a:lstStyle/>
          <a:p>
            <a:fld id="{4728D87D-F75C-4A1C-B1D4-17454C29C32E}" type="slidenum">
              <a:rPr lang="en-GB" smtClean="0"/>
              <a:pPr/>
              <a:t>41</a:t>
            </a:fld>
            <a:endParaRPr lang="en-GB"/>
          </a:p>
        </p:txBody>
      </p:sp>
    </p:spTree>
    <p:extLst>
      <p:ext uri="{BB962C8B-B14F-4D97-AF65-F5344CB8AC3E}">
        <p14:creationId xmlns:p14="http://schemas.microsoft.com/office/powerpoint/2010/main" val="681721002"/>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Narration: </a:t>
            </a:r>
            <a:r>
              <a:rPr lang="en-US" dirty="0"/>
              <a:t> Also keep bags of cement and plaster out of the rain - they go hard when they get wet and cannot be used, creating unnecessary waste. </a:t>
            </a:r>
          </a:p>
          <a:p>
            <a:r>
              <a:rPr lang="en-US" dirty="0"/>
              <a:t>You can see here that they are stacked off the ground on pallets and under cover of a tarpaulin.</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r>
              <a:rPr lang="en-US" sz="1200" b="1" dirty="0">
                <a:latin typeface="+mn-lt"/>
              </a:rPr>
              <a:t>Photo by: </a:t>
            </a:r>
            <a:r>
              <a:rPr lang="en-US" b="0" dirty="0"/>
              <a:t>Wikimedia Commons, Creative Commons CC0</a:t>
            </a:r>
            <a:r>
              <a:rPr lang="en-US" b="1" dirty="0"/>
              <a:t>, </a:t>
            </a:r>
            <a:r>
              <a:rPr lang="fi-FI" sz="1200" b="0" i="0" u="sng" kern="1200" dirty="0">
                <a:solidFill>
                  <a:schemeClr val="tx1"/>
                </a:solidFill>
                <a:effectLst/>
                <a:latin typeface="+mn-lt"/>
                <a:ea typeface="+mn-ea"/>
                <a:cs typeface="+mn-cs"/>
              </a:rPr>
              <a:t>https://commons.wikimedia.org/wiki/File:9730Bolintaguen,_San_Quintin,_Pangasinan_35.jpg</a:t>
            </a:r>
            <a:endParaRPr lang="en-US" b="0" dirty="0">
              <a:cs typeface="Calibri"/>
            </a:endParaRPr>
          </a:p>
        </p:txBody>
      </p:sp>
      <p:sp>
        <p:nvSpPr>
          <p:cNvPr id="4" name="Slide Number Placeholder 3"/>
          <p:cNvSpPr>
            <a:spLocks noGrp="1"/>
          </p:cNvSpPr>
          <p:nvPr>
            <p:ph type="sldNum" sz="quarter" idx="5"/>
          </p:nvPr>
        </p:nvSpPr>
        <p:spPr/>
        <p:txBody>
          <a:bodyPr/>
          <a:lstStyle/>
          <a:p>
            <a:fld id="{4728D87D-F75C-4A1C-B1D4-17454C29C32E}" type="slidenum">
              <a:rPr lang="en-GB" smtClean="0"/>
              <a:pPr/>
              <a:t>42</a:t>
            </a:fld>
            <a:endParaRPr lang="en-GB"/>
          </a:p>
        </p:txBody>
      </p:sp>
    </p:spTree>
    <p:extLst>
      <p:ext uri="{BB962C8B-B14F-4D97-AF65-F5344CB8AC3E}">
        <p14:creationId xmlns:p14="http://schemas.microsoft.com/office/powerpoint/2010/main" val="1776330569"/>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Narration:  </a:t>
            </a:r>
            <a:r>
              <a:rPr lang="en-US" b="0" dirty="0"/>
              <a:t>We'll finish </a:t>
            </a:r>
            <a:r>
              <a:rPr lang="en-US" dirty="0"/>
              <a:t>this module with t</a:t>
            </a:r>
            <a:r>
              <a:rPr lang="en-US" b="0" dirty="0"/>
              <a:t>hree key things to remember.</a:t>
            </a:r>
            <a:endParaRPr lang="en-US" b="1" dirty="0"/>
          </a:p>
          <a:p>
            <a:endParaRPr lang="en-US" sz="1300" b="1" dirty="0"/>
          </a:p>
          <a:p>
            <a:pPr rtl="0" fontAlgn="base"/>
            <a:r>
              <a:rPr lang="en-US" sz="1300" b="1" dirty="0"/>
              <a:t>Image by: </a:t>
            </a:r>
            <a:r>
              <a:rPr lang="en-US" sz="1200" b="0" i="0" dirty="0">
                <a:solidFill>
                  <a:srgbClr val="212124"/>
                </a:solidFill>
                <a:effectLst/>
                <a:latin typeface="Proxima Nova"/>
              </a:rPr>
              <a:t>©</a:t>
            </a:r>
            <a:r>
              <a:rPr lang="en-US" sz="1300" b="0" dirty="0"/>
              <a:t> World Bank</a:t>
            </a:r>
            <a:endParaRPr lang="en-US" sz="1200" b="0" i="0" kern="1200" dirty="0">
              <a:solidFill>
                <a:schemeClr val="tx1"/>
              </a:solidFill>
              <a:effectLst/>
              <a:latin typeface="+mn-lt"/>
              <a:ea typeface="+mn-ea"/>
              <a:cs typeface="+mn-cs"/>
            </a:endParaRPr>
          </a:p>
          <a:p>
            <a:pPr rtl="0" fontAlgn="base"/>
            <a:r>
              <a:rPr lang="en-US" sz="1200" b="0" i="0" kern="1200" dirty="0">
                <a:solidFill>
                  <a:schemeClr val="tx1"/>
                </a:solidFill>
                <a:effectLst/>
                <a:latin typeface="+mn-lt"/>
                <a:ea typeface="+mn-ea"/>
                <a:cs typeface="+mn-cs"/>
              </a:rPr>
              <a:t>​</a:t>
            </a:r>
            <a:endParaRPr lang="en-GB" dirty="0"/>
          </a:p>
        </p:txBody>
      </p:sp>
      <p:sp>
        <p:nvSpPr>
          <p:cNvPr id="4" name="Slide Number Placeholder 3"/>
          <p:cNvSpPr>
            <a:spLocks noGrp="1"/>
          </p:cNvSpPr>
          <p:nvPr>
            <p:ph type="sldNum" sz="quarter" idx="5"/>
          </p:nvPr>
        </p:nvSpPr>
        <p:spPr/>
        <p:txBody>
          <a:bodyPr/>
          <a:lstStyle/>
          <a:p>
            <a:fld id="{4728D87D-F75C-4A1C-B1D4-17454C29C32E}" type="slidenum">
              <a:rPr lang="en-GB" smtClean="0"/>
              <a:pPr/>
              <a:t>43</a:t>
            </a:fld>
            <a:endParaRPr lang="en-GB"/>
          </a:p>
        </p:txBody>
      </p:sp>
      <p:sp>
        <p:nvSpPr>
          <p:cNvPr id="5" name="Date Placeholder 4">
            <a:extLst>
              <a:ext uri="{FF2B5EF4-FFF2-40B4-BE49-F238E27FC236}">
                <a16:creationId xmlns:a16="http://schemas.microsoft.com/office/drawing/2014/main" id="{36B3E536-CD2D-4F47-885C-2518CD1DC418}"/>
              </a:ext>
            </a:extLst>
          </p:cNvPr>
          <p:cNvSpPr>
            <a:spLocks noGrp="1"/>
          </p:cNvSpPr>
          <p:nvPr>
            <p:ph type="dt" idx="1"/>
          </p:nvPr>
        </p:nvSpPr>
        <p:spPr/>
        <p:txBody>
          <a:bodyPr/>
          <a:lstStyle/>
          <a:p>
            <a:fld id="{2FCBC42D-ECB1-4518-81A8-B7273CBCC9D5}" type="datetime1">
              <a:rPr lang="en-GB" smtClean="0"/>
              <a:pPr/>
              <a:t>31/05/2023</a:t>
            </a:fld>
            <a:endParaRPr lang="en-GB"/>
          </a:p>
        </p:txBody>
      </p:sp>
    </p:spTree>
    <p:extLst>
      <p:ext uri="{BB962C8B-B14F-4D97-AF65-F5344CB8AC3E}">
        <p14:creationId xmlns:p14="http://schemas.microsoft.com/office/powerpoint/2010/main" val="3244868621"/>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a:pPr>
            <a:r>
              <a:rPr lang="en-US" b="1" dirty="0"/>
              <a:t>Narration: </a:t>
            </a:r>
            <a:endParaRPr lang="en-US" dirty="0"/>
          </a:p>
          <a:p>
            <a:pPr marL="228600" indent="-228600">
              <a:buAutoNum type="arabicPeriod"/>
              <a:defRPr/>
            </a:pPr>
            <a:r>
              <a:rPr lang="en-US" dirty="0">
                <a:cs typeface="Calibri"/>
              </a:rPr>
              <a:t>Handle fuels, oils, chemicals and materials carefully</a:t>
            </a:r>
            <a:endParaRPr lang="en-US" dirty="0"/>
          </a:p>
          <a:p>
            <a:pPr marL="228600" indent="-228600">
              <a:buAutoNum type="arabicPeriod"/>
              <a:defRPr/>
            </a:pPr>
            <a:r>
              <a:rPr lang="en-US" sz="1200" b="0" kern="1200" dirty="0">
                <a:solidFill>
                  <a:schemeClr val="tx1"/>
                </a:solidFill>
                <a:latin typeface="+mn-lt"/>
                <a:cs typeface="Calibri"/>
              </a:rPr>
              <a:t>Wear extra Personal Protective Equipment (PPE) when using hazardous substances, like cement, concrete and fuels</a:t>
            </a:r>
          </a:p>
          <a:p>
            <a:pPr marL="228600" indent="-228600">
              <a:buFont typeface="+mj-lt"/>
              <a:buAutoNum type="arabicPeriod"/>
              <a:defRPr/>
            </a:pPr>
            <a:r>
              <a:rPr lang="en-US" sz="1200" b="0" kern="1200" dirty="0">
                <a:solidFill>
                  <a:schemeClr val="tx1"/>
                </a:solidFill>
                <a:latin typeface="+mn-lt"/>
                <a:cs typeface="Calibri"/>
              </a:rPr>
              <a:t>Don’t spill or pour liquids onto the ground or into water or drains.</a:t>
            </a:r>
          </a:p>
          <a:p>
            <a:pPr>
              <a:defRPr/>
            </a:pPr>
            <a:r>
              <a:rPr lang="en-US" b="0" i="0" dirty="0">
                <a:solidFill>
                  <a:srgbClr val="000000"/>
                </a:solidFill>
                <a:effectLst/>
                <a:latin typeface="Calibri"/>
                <a:cs typeface="Calibri"/>
              </a:rPr>
              <a:t>Now that you know how to handle fuels, oils, chemicals and materials in the right way, let’s look at how you need to reuse, recycle and dispose of waste</a:t>
            </a:r>
            <a:r>
              <a:rPr lang="en-US" dirty="0">
                <a:solidFill>
                  <a:srgbClr val="000000"/>
                </a:solidFill>
                <a:latin typeface="Calibri"/>
                <a:cs typeface="Calibri"/>
              </a:rPr>
              <a:t> in Module 9</a:t>
            </a:r>
            <a:r>
              <a:rPr lang="en-US" b="0" i="0" dirty="0">
                <a:solidFill>
                  <a:srgbClr val="000000"/>
                </a:solidFill>
                <a:effectLst/>
                <a:latin typeface="Calibri"/>
                <a:cs typeface="Calibri"/>
              </a:rPr>
              <a:t>.</a:t>
            </a:r>
          </a:p>
          <a:p>
            <a:pPr marL="0" marR="0" lvl="0" indent="0" algn="l" defTabSz="914400" rtl="0" eaLnBrk="1" fontAlgn="auto" latinLnBrk="0" hangingPunct="1">
              <a:lnSpc>
                <a:spcPct val="100000"/>
              </a:lnSpc>
              <a:spcBef>
                <a:spcPts val="0"/>
              </a:spcBef>
              <a:spcAft>
                <a:spcPts val="0"/>
              </a:spcAft>
              <a:buClrTx/>
              <a:buSzTx/>
              <a:buFontTx/>
              <a:buNone/>
              <a:tabLst/>
              <a:defRPr/>
            </a:pPr>
            <a:br>
              <a:rPr lang="en-US" sz="1200" kern="1200" dirty="0">
                <a:solidFill>
                  <a:schemeClr val="tx1"/>
                </a:solidFill>
                <a:latin typeface="+mn-lt"/>
                <a:ea typeface="+mn-ea"/>
                <a:cs typeface="+mn-cs"/>
              </a:rPr>
            </a:br>
            <a:r>
              <a:rPr lang="en-US" sz="1200" b="1" dirty="0">
                <a:latin typeface="+mn-lt"/>
              </a:rPr>
              <a:t>Photo by: </a:t>
            </a:r>
            <a:r>
              <a:rPr lang="en-US" b="1" dirty="0"/>
              <a:t>​ </a:t>
            </a:r>
            <a:r>
              <a:rPr lang="en-US" sz="1200" b="0" i="0" dirty="0">
                <a:solidFill>
                  <a:srgbClr val="212124"/>
                </a:solidFill>
                <a:effectLst/>
                <a:latin typeface="Proxima Nova"/>
              </a:rPr>
              <a:t>© </a:t>
            </a:r>
            <a:r>
              <a:rPr lang="en-US" dirty="0"/>
              <a:t>Dominic Chavez / World Bank. </a:t>
            </a:r>
            <a:r>
              <a:rPr lang="en-US" sz="1200" dirty="0"/>
              <a:t>Further permission required for reuse. </a:t>
            </a:r>
          </a:p>
          <a:p>
            <a:pPr>
              <a:defRPr/>
            </a:pPr>
            <a:endParaRPr lang="en-US" dirty="0"/>
          </a:p>
          <a:p>
            <a:endParaRPr lang="en-US" dirty="0">
              <a:highlight>
                <a:srgbClr val="FF00FF"/>
              </a:highlight>
            </a:endParaRPr>
          </a:p>
          <a:p>
            <a:br>
              <a:rPr lang="en-US" dirty="0">
                <a:highlight>
                  <a:srgbClr val="FF00FF"/>
                </a:highlight>
              </a:rPr>
            </a:br>
            <a:endParaRPr lang="en-GB" dirty="0"/>
          </a:p>
        </p:txBody>
      </p:sp>
      <p:sp>
        <p:nvSpPr>
          <p:cNvPr id="4" name="Slide Number Placeholder 3"/>
          <p:cNvSpPr>
            <a:spLocks noGrp="1"/>
          </p:cNvSpPr>
          <p:nvPr>
            <p:ph type="sldNum" sz="quarter" idx="5"/>
          </p:nvPr>
        </p:nvSpPr>
        <p:spPr/>
        <p:txBody>
          <a:bodyPr/>
          <a:lstStyle/>
          <a:p>
            <a:fld id="{4728D87D-F75C-4A1C-B1D4-17454C29C32E}" type="slidenum">
              <a:rPr lang="en-GB" smtClean="0"/>
              <a:pPr/>
              <a:t>44</a:t>
            </a:fld>
            <a:endParaRPr lang="en-GB"/>
          </a:p>
        </p:txBody>
      </p:sp>
    </p:spTree>
    <p:extLst>
      <p:ext uri="{BB962C8B-B14F-4D97-AF65-F5344CB8AC3E}">
        <p14:creationId xmlns:p14="http://schemas.microsoft.com/office/powerpoint/2010/main" val="337266499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Narration:</a:t>
            </a:r>
            <a:r>
              <a:rPr lang="en-US" b="0" dirty="0"/>
              <a:t> - </a:t>
            </a:r>
            <a:r>
              <a:rPr lang="en-US" dirty="0"/>
              <a:t>Oils like lubricating oils, shuttering oil, and tar</a:t>
            </a:r>
            <a:endParaRPr lang="en-US" dirty="0">
              <a:cs typeface="Calibri"/>
            </a:endParaRPr>
          </a:p>
          <a:p>
            <a:endParaRPr lang="en-US" dirty="0">
              <a:cs typeface="Calibri"/>
            </a:endParaRPr>
          </a:p>
          <a:p>
            <a:r>
              <a:rPr lang="en-US" sz="1200" b="1" dirty="0">
                <a:latin typeface="+mn-lt"/>
              </a:rPr>
              <a:t>Photo by: </a:t>
            </a:r>
            <a:r>
              <a:rPr lang="en-US" sz="1200" b="0" i="0" dirty="0">
                <a:solidFill>
                  <a:srgbClr val="212124"/>
                </a:solidFill>
                <a:effectLst/>
                <a:latin typeface="Proxima Nova"/>
              </a:rPr>
              <a:t>© </a:t>
            </a:r>
            <a:r>
              <a:rPr lang="en-US" dirty="0">
                <a:cs typeface="Calibri"/>
              </a:rPr>
              <a:t>Michael Hall / </a:t>
            </a:r>
            <a:r>
              <a:rPr lang="en-US" sz="1200" dirty="0"/>
              <a:t>World Bank</a:t>
            </a:r>
            <a:endParaRPr lang="en-US" b="1" strike="sngStrike" dirty="0">
              <a:cs typeface="Calibri"/>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1" strike="noStrike" dirty="0">
              <a:cs typeface="Calibri"/>
            </a:endParaRPr>
          </a:p>
        </p:txBody>
      </p:sp>
      <p:sp>
        <p:nvSpPr>
          <p:cNvPr id="4" name="Slide Number Placeholder 3"/>
          <p:cNvSpPr>
            <a:spLocks noGrp="1"/>
          </p:cNvSpPr>
          <p:nvPr>
            <p:ph type="sldNum" sz="quarter" idx="5"/>
          </p:nvPr>
        </p:nvSpPr>
        <p:spPr/>
        <p:txBody>
          <a:bodyPr/>
          <a:lstStyle/>
          <a:p>
            <a:fld id="{4728D87D-F75C-4A1C-B1D4-17454C29C32E}" type="slidenum">
              <a:rPr lang="en-GB" smtClean="0"/>
              <a:pPr/>
              <a:t>5</a:t>
            </a:fld>
            <a:endParaRPr lang="en-GB"/>
          </a:p>
        </p:txBody>
      </p:sp>
    </p:spTree>
    <p:extLst>
      <p:ext uri="{BB962C8B-B14F-4D97-AF65-F5344CB8AC3E}">
        <p14:creationId xmlns:p14="http://schemas.microsoft.com/office/powerpoint/2010/main" val="272252770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Narration:  </a:t>
            </a:r>
            <a:r>
              <a:rPr lang="en-US" b="0" dirty="0"/>
              <a:t>-</a:t>
            </a:r>
            <a:r>
              <a:rPr lang="en-US" b="1" dirty="0"/>
              <a:t> </a:t>
            </a:r>
            <a:r>
              <a:rPr lang="en-US" b="0" dirty="0"/>
              <a:t>Chemicals including paints, degreasers,</a:t>
            </a:r>
            <a:r>
              <a:rPr lang="en-US" dirty="0"/>
              <a:t> </a:t>
            </a:r>
            <a:r>
              <a:rPr lang="en-US" b="0" dirty="0"/>
              <a:t>pesticides, detergents, </a:t>
            </a:r>
            <a:r>
              <a:rPr lang="en-US" dirty="0"/>
              <a:t>glue and concrete</a:t>
            </a:r>
            <a:r>
              <a:rPr lang="en-US" b="0" dirty="0"/>
              <a:t> additives.</a:t>
            </a:r>
            <a:endParaRPr lang="en-US" b="0" dirty="0">
              <a:cs typeface="Calibri"/>
            </a:endParaRPr>
          </a:p>
          <a:p>
            <a:r>
              <a:rPr lang="en-US" dirty="0"/>
              <a:t>Fuels, oils and chemicals may be in small containers, tins, gas cannisters, Intermediate Bulk Containers (IBCs), drums or tanks. </a:t>
            </a:r>
            <a:endParaRPr lang="en-US" dirty="0">
              <a:cs typeface="Calibri"/>
            </a:endParaRPr>
          </a:p>
          <a:p>
            <a:endParaRPr lang="en-US" dirty="0">
              <a:cs typeface="Calibri"/>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dirty="0">
                <a:latin typeface="+mn-lt"/>
              </a:rPr>
              <a:t>Photo by: </a:t>
            </a:r>
            <a:r>
              <a:rPr lang="en-US" sz="1200" b="0" i="0" u="none" strike="noStrike" kern="1200" dirty="0">
                <a:solidFill>
                  <a:schemeClr val="tx1"/>
                </a:solidFill>
                <a:effectLst/>
                <a:latin typeface="+mn-lt"/>
                <a:ea typeface="+mn-ea"/>
                <a:cs typeface="+mn-cs"/>
              </a:rPr>
              <a:t>Shutterstock.com</a:t>
            </a:r>
          </a:p>
        </p:txBody>
      </p:sp>
      <p:sp>
        <p:nvSpPr>
          <p:cNvPr id="4" name="Slide Number Placeholder 3"/>
          <p:cNvSpPr>
            <a:spLocks noGrp="1"/>
          </p:cNvSpPr>
          <p:nvPr>
            <p:ph type="sldNum" sz="quarter" idx="5"/>
          </p:nvPr>
        </p:nvSpPr>
        <p:spPr/>
        <p:txBody>
          <a:bodyPr/>
          <a:lstStyle/>
          <a:p>
            <a:fld id="{4728D87D-F75C-4A1C-B1D4-17454C29C32E}" type="slidenum">
              <a:rPr lang="en-GB" smtClean="0"/>
              <a:pPr/>
              <a:t>6</a:t>
            </a:fld>
            <a:endParaRPr lang="en-GB"/>
          </a:p>
        </p:txBody>
      </p:sp>
    </p:spTree>
    <p:extLst>
      <p:ext uri="{BB962C8B-B14F-4D97-AF65-F5344CB8AC3E}">
        <p14:creationId xmlns:p14="http://schemas.microsoft.com/office/powerpoint/2010/main" val="320454432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Narration: </a:t>
            </a:r>
            <a:r>
              <a:rPr lang="en-US" dirty="0"/>
              <a:t> M</a:t>
            </a:r>
            <a:r>
              <a:rPr lang="en-US" b="0" dirty="0"/>
              <a:t>aterials such as stone and</a:t>
            </a:r>
            <a:r>
              <a:rPr lang="en-US" dirty="0"/>
              <a:t> </a:t>
            </a:r>
            <a:r>
              <a:rPr lang="en-US" b="0" dirty="0"/>
              <a:t>sand </a:t>
            </a:r>
            <a:r>
              <a:rPr lang="en-US" dirty="0"/>
              <a:t>will be in stockpiles, bays, silos or hoppers. </a:t>
            </a:r>
          </a:p>
          <a:p>
            <a:r>
              <a:rPr lang="en-US" dirty="0"/>
              <a:t>Others like cement will be in bags or sacks. </a:t>
            </a:r>
            <a:endParaRPr lang="en-US" dirty="0">
              <a:cs typeface="Calibri"/>
            </a:endParaRPr>
          </a:p>
          <a:p>
            <a:endParaRPr lang="en-US" dirty="0">
              <a:cs typeface="Calibri"/>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dirty="0">
                <a:latin typeface="+mn-lt"/>
              </a:rPr>
              <a:t>Photo by: </a:t>
            </a:r>
            <a:r>
              <a:rPr lang="en-US" sz="1200" b="0" i="0" u="none" strike="noStrike" kern="1200" dirty="0">
                <a:solidFill>
                  <a:schemeClr val="tx1"/>
                </a:solidFill>
                <a:effectLst/>
                <a:latin typeface="+mn-lt"/>
                <a:ea typeface="+mn-ea"/>
                <a:cs typeface="+mn-cs"/>
              </a:rPr>
              <a:t>Shutterstock.com</a:t>
            </a:r>
          </a:p>
        </p:txBody>
      </p:sp>
      <p:sp>
        <p:nvSpPr>
          <p:cNvPr id="4" name="Slide Number Placeholder 3"/>
          <p:cNvSpPr>
            <a:spLocks noGrp="1"/>
          </p:cNvSpPr>
          <p:nvPr>
            <p:ph type="sldNum" sz="quarter" idx="5"/>
          </p:nvPr>
        </p:nvSpPr>
        <p:spPr/>
        <p:txBody>
          <a:bodyPr/>
          <a:lstStyle/>
          <a:p>
            <a:fld id="{4728D87D-F75C-4A1C-B1D4-17454C29C32E}" type="slidenum">
              <a:rPr lang="en-GB" smtClean="0"/>
              <a:pPr/>
              <a:t>7</a:t>
            </a:fld>
            <a:endParaRPr lang="en-GB"/>
          </a:p>
        </p:txBody>
      </p:sp>
    </p:spTree>
    <p:extLst>
      <p:ext uri="{BB962C8B-B14F-4D97-AF65-F5344CB8AC3E}">
        <p14:creationId xmlns:p14="http://schemas.microsoft.com/office/powerpoint/2010/main" val="69706114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Narration: </a:t>
            </a:r>
            <a:r>
              <a:rPr lang="en-US" b="0" dirty="0"/>
              <a:t>Most of these substances </a:t>
            </a:r>
            <a:r>
              <a:rPr lang="en-US" dirty="0"/>
              <a:t>can harm your health and the environment if you do not handle them correctly. </a:t>
            </a:r>
          </a:p>
          <a:p>
            <a:r>
              <a:rPr lang="en-US" dirty="0"/>
              <a:t>Some, like fuel, can catch fire or explode.  </a:t>
            </a:r>
          </a:p>
          <a:p>
            <a:r>
              <a:rPr lang="en-US" dirty="0"/>
              <a:t>Others, such as concrete and cement, can burn your skin or cause skin problems. </a:t>
            </a:r>
          </a:p>
          <a:p>
            <a:r>
              <a:rPr lang="en-US" dirty="0"/>
              <a:t>Dust and fumes can irritate your eyes, and if you breathe them in they can make you feel dizzy, give you a headache and lead to breathing diseases. </a:t>
            </a:r>
          </a:p>
          <a:p>
            <a:r>
              <a:rPr lang="en-US" dirty="0"/>
              <a:t>Some substances can cause cancer. </a:t>
            </a:r>
          </a:p>
          <a:p>
            <a:r>
              <a:rPr lang="en-US" b="0" dirty="0"/>
              <a:t>All of this can affect the health of you, anyone working on site, and also the community if they are exposed to these substances.</a:t>
            </a:r>
          </a:p>
          <a:p>
            <a:endParaRPr lang="en-US" sz="1200" b="1" dirty="0">
              <a:latin typeface="+mn-lt"/>
            </a:endParaRPr>
          </a:p>
          <a:p>
            <a:r>
              <a:rPr lang="en-US" sz="1200" b="1" dirty="0">
                <a:latin typeface="+mn-lt"/>
              </a:rPr>
              <a:t>Photos by:</a:t>
            </a:r>
            <a:r>
              <a:rPr lang="en-US" b="0" dirty="0">
                <a:solidFill>
                  <a:schemeClr val="tx1"/>
                </a:solidFill>
              </a:rPr>
              <a:t> Shutterstock.com</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0" dirty="0">
              <a:solidFill>
                <a:schemeClr val="tx1"/>
              </a:solidFill>
            </a:endParaRPr>
          </a:p>
          <a:p>
            <a:endParaRPr lang="en-US" b="1" dirty="0"/>
          </a:p>
        </p:txBody>
      </p:sp>
      <p:sp>
        <p:nvSpPr>
          <p:cNvPr id="4" name="Slide Number Placeholder 3"/>
          <p:cNvSpPr>
            <a:spLocks noGrp="1"/>
          </p:cNvSpPr>
          <p:nvPr>
            <p:ph type="sldNum" sz="quarter" idx="5"/>
          </p:nvPr>
        </p:nvSpPr>
        <p:spPr/>
        <p:txBody>
          <a:bodyPr/>
          <a:lstStyle/>
          <a:p>
            <a:fld id="{4728D87D-F75C-4A1C-B1D4-17454C29C32E}" type="slidenum">
              <a:rPr lang="en-GB" smtClean="0"/>
              <a:pPr/>
              <a:t>8</a:t>
            </a:fld>
            <a:endParaRPr lang="en-GB"/>
          </a:p>
        </p:txBody>
      </p:sp>
    </p:spTree>
    <p:extLst>
      <p:ext uri="{BB962C8B-B14F-4D97-AF65-F5344CB8AC3E}">
        <p14:creationId xmlns:p14="http://schemas.microsoft.com/office/powerpoint/2010/main" val="247575431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dirty="0"/>
              <a:t>Narration:  </a:t>
            </a:r>
            <a:r>
              <a:rPr lang="en-US" sz="1200" b="0" dirty="0"/>
              <a:t>Fuels, oils, chemicals and materials also </a:t>
            </a:r>
            <a:r>
              <a:rPr lang="en-US" sz="1200" dirty="0">
                <a:cs typeface="Calibri"/>
              </a:rPr>
              <a:t>pollute the environment.</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cs typeface="Calibri"/>
              </a:rPr>
              <a:t>Liquids can spill or leak, like this fuel and get into the soil and water.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cs typeface="Calibri"/>
              </a:rPr>
              <a:t>If it contaminates drinking water, it can make people or livestock ill.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cs typeface="Calibri"/>
              </a:rPr>
              <a:t>If pollutants get into rivers or lakes, they can kill plants, animals and fish.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cs typeface="Calibri"/>
              </a:rPr>
              <a:t>Harmful dusts and fumes can pollute the air.</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cs typeface="Calibri"/>
              </a:rPr>
              <a:t>In addition everything needs to be stored and handled to avoid waste.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1" dirty="0">
              <a:cs typeface="Calibri"/>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dirty="0">
                <a:cs typeface="Calibri"/>
              </a:rPr>
              <a:t>Note to trainer: </a:t>
            </a:r>
            <a:r>
              <a:rPr lang="en-GB" sz="1200" dirty="0">
                <a:effectLst/>
                <a:latin typeface="Calibri" panose="020F0502020204030204" pitchFamily="34" charset="0"/>
                <a:ea typeface="Calibri" panose="020F0502020204030204" pitchFamily="34" charset="0"/>
                <a:cs typeface="Times New Roman" panose="02020603050405020304" pitchFamily="18" charset="0"/>
              </a:rPr>
              <a:t>To make the training more interactive, at the beginning of this slide, before the text appears, ask the workers: “</a:t>
            </a:r>
            <a:r>
              <a:rPr lang="en-US" sz="1200" dirty="0">
                <a:effectLst/>
                <a:latin typeface="Calibri" panose="020F0502020204030204" pitchFamily="34" charset="0"/>
                <a:ea typeface="Calibri" panose="020F0502020204030204" pitchFamily="34" charset="0"/>
                <a:cs typeface="Times New Roman" panose="02020603050405020304" pitchFamily="18" charset="0"/>
              </a:rPr>
              <a:t>What’s happened in this photo? And what’s the risk?” The answer is: given in the beginning of the narration.</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1" dirty="0"/>
          </a:p>
          <a:p>
            <a:r>
              <a:rPr lang="en-US" sz="1200" b="1" dirty="0">
                <a:latin typeface="+mn-lt"/>
              </a:rPr>
              <a:t>Photo by: </a:t>
            </a:r>
            <a:r>
              <a:rPr lang="en-US" sz="1200" b="0" i="0" dirty="0">
                <a:solidFill>
                  <a:srgbClr val="212124"/>
                </a:solidFill>
                <a:effectLst/>
                <a:latin typeface="Proxima Nova"/>
              </a:rPr>
              <a:t>© </a:t>
            </a:r>
            <a:r>
              <a:rPr lang="en-US" dirty="0">
                <a:cs typeface="Calibri"/>
              </a:rPr>
              <a:t>Michael Hall / </a:t>
            </a:r>
            <a:r>
              <a:rPr lang="en-US" sz="1200" dirty="0"/>
              <a:t>World Bank</a:t>
            </a:r>
            <a:endParaRPr lang="en-US" b="1" strike="sngStrike" dirty="0">
              <a:cs typeface="Calibri"/>
            </a:endParaRPr>
          </a:p>
          <a:p>
            <a:endParaRPr lang="en-US" sz="1200" dirty="0"/>
          </a:p>
        </p:txBody>
      </p:sp>
      <p:sp>
        <p:nvSpPr>
          <p:cNvPr id="4" name="Slide Number Placeholder 3"/>
          <p:cNvSpPr>
            <a:spLocks noGrp="1"/>
          </p:cNvSpPr>
          <p:nvPr>
            <p:ph type="sldNum" sz="quarter" idx="5"/>
          </p:nvPr>
        </p:nvSpPr>
        <p:spPr/>
        <p:txBody>
          <a:bodyPr/>
          <a:lstStyle/>
          <a:p>
            <a:fld id="{4728D87D-F75C-4A1C-B1D4-17454C29C32E}" type="slidenum">
              <a:rPr lang="en-GB" smtClean="0"/>
              <a:pPr/>
              <a:t>9</a:t>
            </a:fld>
            <a:endParaRPr lang="en-GB"/>
          </a:p>
        </p:txBody>
      </p:sp>
    </p:spTree>
    <p:extLst>
      <p:ext uri="{BB962C8B-B14F-4D97-AF65-F5344CB8AC3E}">
        <p14:creationId xmlns:p14="http://schemas.microsoft.com/office/powerpoint/2010/main" val="571625937"/>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ext Left">
    <p:spTree>
      <p:nvGrpSpPr>
        <p:cNvPr id="1" name=""/>
        <p:cNvGrpSpPr/>
        <p:nvPr/>
      </p:nvGrpSpPr>
      <p:grpSpPr>
        <a:xfrm>
          <a:off x="0" y="0"/>
          <a:ext cx="0" cy="0"/>
          <a:chOff x="0" y="0"/>
          <a:chExt cx="0" cy="0"/>
        </a:xfrm>
      </p:grpSpPr>
      <p:sp>
        <p:nvSpPr>
          <p:cNvPr id="8" name="Rectangle 8"/>
          <p:cNvSpPr/>
          <p:nvPr userDrawn="1"/>
        </p:nvSpPr>
        <p:spPr>
          <a:xfrm rot="10800000" flipV="1">
            <a:off x="-6" y="-20581"/>
            <a:ext cx="7893429" cy="615363"/>
          </a:xfrm>
          <a:custGeom>
            <a:avLst/>
            <a:gdLst>
              <a:gd name="connsiteX0" fmla="*/ 0 w 8362950"/>
              <a:gd name="connsiteY0" fmla="*/ 0 h 589441"/>
              <a:gd name="connsiteX1" fmla="*/ 8362950 w 8362950"/>
              <a:gd name="connsiteY1" fmla="*/ 0 h 589441"/>
              <a:gd name="connsiteX2" fmla="*/ 8362950 w 8362950"/>
              <a:gd name="connsiteY2" fmla="*/ 589441 h 589441"/>
              <a:gd name="connsiteX3" fmla="*/ 0 w 8362950"/>
              <a:gd name="connsiteY3" fmla="*/ 589441 h 589441"/>
              <a:gd name="connsiteX4" fmla="*/ 0 w 8362950"/>
              <a:gd name="connsiteY4" fmla="*/ 0 h 589441"/>
              <a:gd name="connsiteX0" fmla="*/ 0 w 8362950"/>
              <a:gd name="connsiteY0" fmla="*/ 0 h 589441"/>
              <a:gd name="connsiteX1" fmla="*/ 8362950 w 8362950"/>
              <a:gd name="connsiteY1" fmla="*/ 0 h 589441"/>
              <a:gd name="connsiteX2" fmla="*/ 8362950 w 8362950"/>
              <a:gd name="connsiteY2" fmla="*/ 589441 h 589441"/>
              <a:gd name="connsiteX3" fmla="*/ 542925 w 8362950"/>
              <a:gd name="connsiteY3" fmla="*/ 589441 h 589441"/>
              <a:gd name="connsiteX4" fmla="*/ 0 w 8362950"/>
              <a:gd name="connsiteY4" fmla="*/ 0 h 589441"/>
              <a:gd name="connsiteX0" fmla="*/ 0 w 8328477"/>
              <a:gd name="connsiteY0" fmla="*/ 0 h 589441"/>
              <a:gd name="connsiteX1" fmla="*/ 8328477 w 8328477"/>
              <a:gd name="connsiteY1" fmla="*/ 0 h 589441"/>
              <a:gd name="connsiteX2" fmla="*/ 8328477 w 8328477"/>
              <a:gd name="connsiteY2" fmla="*/ 589441 h 589441"/>
              <a:gd name="connsiteX3" fmla="*/ 508452 w 8328477"/>
              <a:gd name="connsiteY3" fmla="*/ 589441 h 589441"/>
              <a:gd name="connsiteX4" fmla="*/ 0 w 8328477"/>
              <a:gd name="connsiteY4" fmla="*/ 0 h 589441"/>
              <a:gd name="connsiteX0" fmla="*/ 0 w 8328477"/>
              <a:gd name="connsiteY0" fmla="*/ 0 h 603127"/>
              <a:gd name="connsiteX1" fmla="*/ 8328477 w 8328477"/>
              <a:gd name="connsiteY1" fmla="*/ 0 h 603127"/>
              <a:gd name="connsiteX2" fmla="*/ 8328477 w 8328477"/>
              <a:gd name="connsiteY2" fmla="*/ 589441 h 603127"/>
              <a:gd name="connsiteX3" fmla="*/ 314981 w 8328477"/>
              <a:gd name="connsiteY3" fmla="*/ 603127 h 603127"/>
              <a:gd name="connsiteX4" fmla="*/ 0 w 8328477"/>
              <a:gd name="connsiteY4" fmla="*/ 0 h 603127"/>
              <a:gd name="connsiteX0" fmla="*/ 0 w 8328477"/>
              <a:gd name="connsiteY0" fmla="*/ 0 h 589441"/>
              <a:gd name="connsiteX1" fmla="*/ 8328477 w 8328477"/>
              <a:gd name="connsiteY1" fmla="*/ 0 h 589441"/>
              <a:gd name="connsiteX2" fmla="*/ 8328477 w 8328477"/>
              <a:gd name="connsiteY2" fmla="*/ 589441 h 589441"/>
              <a:gd name="connsiteX3" fmla="*/ 245884 w 8328477"/>
              <a:gd name="connsiteY3" fmla="*/ 589441 h 589441"/>
              <a:gd name="connsiteX4" fmla="*/ 0 w 8328477"/>
              <a:gd name="connsiteY4" fmla="*/ 0 h 589441"/>
              <a:gd name="connsiteX0" fmla="*/ 2462713 w 8082593"/>
              <a:gd name="connsiteY0" fmla="*/ 218970 h 589441"/>
              <a:gd name="connsiteX1" fmla="*/ 8082593 w 8082593"/>
              <a:gd name="connsiteY1" fmla="*/ 0 h 589441"/>
              <a:gd name="connsiteX2" fmla="*/ 8082593 w 8082593"/>
              <a:gd name="connsiteY2" fmla="*/ 589441 h 589441"/>
              <a:gd name="connsiteX3" fmla="*/ 0 w 8082593"/>
              <a:gd name="connsiteY3" fmla="*/ 589441 h 589441"/>
              <a:gd name="connsiteX4" fmla="*/ 2462713 w 8082593"/>
              <a:gd name="connsiteY4" fmla="*/ 218970 h 589441"/>
              <a:gd name="connsiteX0" fmla="*/ 3291875 w 8082593"/>
              <a:gd name="connsiteY0" fmla="*/ 21897 h 589441"/>
              <a:gd name="connsiteX1" fmla="*/ 8082593 w 8082593"/>
              <a:gd name="connsiteY1" fmla="*/ 0 h 589441"/>
              <a:gd name="connsiteX2" fmla="*/ 8082593 w 8082593"/>
              <a:gd name="connsiteY2" fmla="*/ 589441 h 589441"/>
              <a:gd name="connsiteX3" fmla="*/ 0 w 8082593"/>
              <a:gd name="connsiteY3" fmla="*/ 589441 h 589441"/>
              <a:gd name="connsiteX4" fmla="*/ 3291875 w 8082593"/>
              <a:gd name="connsiteY4" fmla="*/ 21897 h 589441"/>
              <a:gd name="connsiteX0" fmla="*/ 0 w 4790718"/>
              <a:gd name="connsiteY0" fmla="*/ 21897 h 589441"/>
              <a:gd name="connsiteX1" fmla="*/ 4790718 w 4790718"/>
              <a:gd name="connsiteY1" fmla="*/ 0 h 589441"/>
              <a:gd name="connsiteX2" fmla="*/ 4790718 w 4790718"/>
              <a:gd name="connsiteY2" fmla="*/ 589441 h 589441"/>
              <a:gd name="connsiteX3" fmla="*/ 489105 w 4790718"/>
              <a:gd name="connsiteY3" fmla="*/ 589441 h 589441"/>
              <a:gd name="connsiteX4" fmla="*/ 0 w 4790718"/>
              <a:gd name="connsiteY4" fmla="*/ 21897 h 589441"/>
              <a:gd name="connsiteX0" fmla="*/ 0 w 4790718"/>
              <a:gd name="connsiteY0" fmla="*/ 10949 h 589441"/>
              <a:gd name="connsiteX1" fmla="*/ 4790718 w 4790718"/>
              <a:gd name="connsiteY1" fmla="*/ 0 h 589441"/>
              <a:gd name="connsiteX2" fmla="*/ 4790718 w 4790718"/>
              <a:gd name="connsiteY2" fmla="*/ 589441 h 589441"/>
              <a:gd name="connsiteX3" fmla="*/ 489105 w 4790718"/>
              <a:gd name="connsiteY3" fmla="*/ 589441 h 589441"/>
              <a:gd name="connsiteX4" fmla="*/ 0 w 4790718"/>
              <a:gd name="connsiteY4" fmla="*/ 10949 h 589441"/>
              <a:gd name="connsiteX0" fmla="*/ 0 w 5405980"/>
              <a:gd name="connsiteY0" fmla="*/ 23643 h 589441"/>
              <a:gd name="connsiteX1" fmla="*/ 5405980 w 5405980"/>
              <a:gd name="connsiteY1" fmla="*/ 0 h 589441"/>
              <a:gd name="connsiteX2" fmla="*/ 5405980 w 5405980"/>
              <a:gd name="connsiteY2" fmla="*/ 589441 h 589441"/>
              <a:gd name="connsiteX3" fmla="*/ 1104367 w 5405980"/>
              <a:gd name="connsiteY3" fmla="*/ 589441 h 589441"/>
              <a:gd name="connsiteX4" fmla="*/ 0 w 5405980"/>
              <a:gd name="connsiteY4" fmla="*/ 23643 h 589441"/>
              <a:gd name="connsiteX0" fmla="*/ 0 w 5405980"/>
              <a:gd name="connsiteY0" fmla="*/ 23643 h 589441"/>
              <a:gd name="connsiteX1" fmla="*/ 5405980 w 5405980"/>
              <a:gd name="connsiteY1" fmla="*/ 0 h 589441"/>
              <a:gd name="connsiteX2" fmla="*/ 5405980 w 5405980"/>
              <a:gd name="connsiteY2" fmla="*/ 589441 h 589441"/>
              <a:gd name="connsiteX3" fmla="*/ 604466 w 5405980"/>
              <a:gd name="connsiteY3" fmla="*/ 589441 h 589441"/>
              <a:gd name="connsiteX4" fmla="*/ 0 w 5405980"/>
              <a:gd name="connsiteY4" fmla="*/ 23643 h 589441"/>
              <a:gd name="connsiteX0" fmla="*/ 0 w 5367526"/>
              <a:gd name="connsiteY0" fmla="*/ 23643 h 589441"/>
              <a:gd name="connsiteX1" fmla="*/ 5367526 w 5367526"/>
              <a:gd name="connsiteY1" fmla="*/ 0 h 589441"/>
              <a:gd name="connsiteX2" fmla="*/ 5367526 w 5367526"/>
              <a:gd name="connsiteY2" fmla="*/ 589441 h 589441"/>
              <a:gd name="connsiteX3" fmla="*/ 566012 w 5367526"/>
              <a:gd name="connsiteY3" fmla="*/ 589441 h 589441"/>
              <a:gd name="connsiteX4" fmla="*/ 0 w 5367526"/>
              <a:gd name="connsiteY4" fmla="*/ 23643 h 589441"/>
              <a:gd name="connsiteX0" fmla="*/ 0 w 5139866"/>
              <a:gd name="connsiteY0" fmla="*/ 23643 h 589441"/>
              <a:gd name="connsiteX1" fmla="*/ 5139866 w 5139866"/>
              <a:gd name="connsiteY1" fmla="*/ 0 h 589441"/>
              <a:gd name="connsiteX2" fmla="*/ 5139866 w 5139866"/>
              <a:gd name="connsiteY2" fmla="*/ 589441 h 589441"/>
              <a:gd name="connsiteX3" fmla="*/ 338352 w 5139866"/>
              <a:gd name="connsiteY3" fmla="*/ 589441 h 589441"/>
              <a:gd name="connsiteX4" fmla="*/ 0 w 5139866"/>
              <a:gd name="connsiteY4" fmla="*/ 23643 h 5894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39866" h="589441">
                <a:moveTo>
                  <a:pt x="0" y="23643"/>
                </a:moveTo>
                <a:lnTo>
                  <a:pt x="5139866" y="0"/>
                </a:lnTo>
                <a:lnTo>
                  <a:pt x="5139866" y="589441"/>
                </a:lnTo>
                <a:lnTo>
                  <a:pt x="338352" y="589441"/>
                </a:lnTo>
                <a:lnTo>
                  <a:pt x="0" y="23643"/>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TextBox 8"/>
          <p:cNvSpPr txBox="1"/>
          <p:nvPr userDrawn="1"/>
        </p:nvSpPr>
        <p:spPr>
          <a:xfrm>
            <a:off x="230594" y="101108"/>
            <a:ext cx="7904877" cy="369332"/>
          </a:xfrm>
          <a:prstGeom prst="rect">
            <a:avLst/>
          </a:prstGeom>
          <a:noFill/>
        </p:spPr>
        <p:txBody>
          <a:bodyPr wrap="square" rtlCol="0">
            <a:spAutoFit/>
          </a:bodyPr>
          <a:lstStyle/>
          <a:p>
            <a:r>
              <a:rPr lang="en-US" b="1" dirty="0">
                <a:solidFill>
                  <a:schemeClr val="bg1"/>
                </a:solidFill>
                <a:latin typeface="Arial" charset="0"/>
                <a:ea typeface="Arial" charset="0"/>
                <a:cs typeface="Arial" charset="0"/>
              </a:rPr>
              <a:t>MODULE 8</a:t>
            </a:r>
            <a:r>
              <a:rPr lang="en-US" dirty="0">
                <a:solidFill>
                  <a:schemeClr val="bg1"/>
                </a:solidFill>
                <a:latin typeface="Arial" charset="0"/>
                <a:ea typeface="Arial" charset="0"/>
                <a:cs typeface="Arial" charset="0"/>
              </a:rPr>
              <a:t>  •  USING FUELS, OILS, CHEMICALS AND MATERIALS</a:t>
            </a:r>
            <a:endParaRPr lang="en-US" b="1" dirty="0">
              <a:solidFill>
                <a:schemeClr val="bg1"/>
              </a:solidFill>
              <a:latin typeface="Arial" charset="0"/>
              <a:ea typeface="Arial" charset="0"/>
              <a:cs typeface="Arial" charset="0"/>
            </a:endParaRPr>
          </a:p>
        </p:txBody>
      </p:sp>
      <p:sp>
        <p:nvSpPr>
          <p:cNvPr id="10" name="Rectangle 8"/>
          <p:cNvSpPr/>
          <p:nvPr userDrawn="1"/>
        </p:nvSpPr>
        <p:spPr>
          <a:xfrm flipV="1">
            <a:off x="10856171" y="5867951"/>
            <a:ext cx="1335829" cy="1001182"/>
          </a:xfrm>
          <a:custGeom>
            <a:avLst/>
            <a:gdLst>
              <a:gd name="connsiteX0" fmla="*/ 0 w 8362950"/>
              <a:gd name="connsiteY0" fmla="*/ 0 h 589441"/>
              <a:gd name="connsiteX1" fmla="*/ 8362950 w 8362950"/>
              <a:gd name="connsiteY1" fmla="*/ 0 h 589441"/>
              <a:gd name="connsiteX2" fmla="*/ 8362950 w 8362950"/>
              <a:gd name="connsiteY2" fmla="*/ 589441 h 589441"/>
              <a:gd name="connsiteX3" fmla="*/ 0 w 8362950"/>
              <a:gd name="connsiteY3" fmla="*/ 589441 h 589441"/>
              <a:gd name="connsiteX4" fmla="*/ 0 w 8362950"/>
              <a:gd name="connsiteY4" fmla="*/ 0 h 589441"/>
              <a:gd name="connsiteX0" fmla="*/ 0 w 8362950"/>
              <a:gd name="connsiteY0" fmla="*/ 0 h 589441"/>
              <a:gd name="connsiteX1" fmla="*/ 8362950 w 8362950"/>
              <a:gd name="connsiteY1" fmla="*/ 0 h 589441"/>
              <a:gd name="connsiteX2" fmla="*/ 8362950 w 8362950"/>
              <a:gd name="connsiteY2" fmla="*/ 589441 h 589441"/>
              <a:gd name="connsiteX3" fmla="*/ 542925 w 8362950"/>
              <a:gd name="connsiteY3" fmla="*/ 589441 h 589441"/>
              <a:gd name="connsiteX4" fmla="*/ 0 w 8362950"/>
              <a:gd name="connsiteY4" fmla="*/ 0 h 589441"/>
              <a:gd name="connsiteX0" fmla="*/ 0 w 8362950"/>
              <a:gd name="connsiteY0" fmla="*/ 0 h 589441"/>
              <a:gd name="connsiteX1" fmla="*/ 8362950 w 8362950"/>
              <a:gd name="connsiteY1" fmla="*/ 0 h 589441"/>
              <a:gd name="connsiteX2" fmla="*/ 8362950 w 8362950"/>
              <a:gd name="connsiteY2" fmla="*/ 589441 h 589441"/>
              <a:gd name="connsiteX3" fmla="*/ 2598484 w 8362950"/>
              <a:gd name="connsiteY3" fmla="*/ 570337 h 589441"/>
              <a:gd name="connsiteX4" fmla="*/ 0 w 8362950"/>
              <a:gd name="connsiteY4" fmla="*/ 0 h 589441"/>
              <a:gd name="connsiteX0" fmla="*/ 0 w 8362950"/>
              <a:gd name="connsiteY0" fmla="*/ 0 h 589441"/>
              <a:gd name="connsiteX1" fmla="*/ 8362950 w 8362950"/>
              <a:gd name="connsiteY1" fmla="*/ 0 h 589441"/>
              <a:gd name="connsiteX2" fmla="*/ 8362950 w 8362950"/>
              <a:gd name="connsiteY2" fmla="*/ 589441 h 589441"/>
              <a:gd name="connsiteX3" fmla="*/ 3725649 w 8362950"/>
              <a:gd name="connsiteY3" fmla="*/ 588108 h 589441"/>
              <a:gd name="connsiteX4" fmla="*/ 0 w 8362950"/>
              <a:gd name="connsiteY4" fmla="*/ 0 h 589441"/>
              <a:gd name="connsiteX0" fmla="*/ 0 w 8926532"/>
              <a:gd name="connsiteY0" fmla="*/ 0 h 589441"/>
              <a:gd name="connsiteX1" fmla="*/ 8926532 w 8926532"/>
              <a:gd name="connsiteY1" fmla="*/ 0 h 589441"/>
              <a:gd name="connsiteX2" fmla="*/ 8926532 w 8926532"/>
              <a:gd name="connsiteY2" fmla="*/ 589441 h 589441"/>
              <a:gd name="connsiteX3" fmla="*/ 4289231 w 8926532"/>
              <a:gd name="connsiteY3" fmla="*/ 588108 h 589441"/>
              <a:gd name="connsiteX4" fmla="*/ 0 w 8926532"/>
              <a:gd name="connsiteY4" fmla="*/ 0 h 5894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926532" h="589441">
                <a:moveTo>
                  <a:pt x="0" y="0"/>
                </a:moveTo>
                <a:lnTo>
                  <a:pt x="8926532" y="0"/>
                </a:lnTo>
                <a:lnTo>
                  <a:pt x="8926532" y="589441"/>
                </a:lnTo>
                <a:lnTo>
                  <a:pt x="4289231" y="588108"/>
                </a:lnTo>
                <a:lnTo>
                  <a:pt x="0" y="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4" name="Picture 3"/>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11253229" y="5977218"/>
            <a:ext cx="938083" cy="912054"/>
          </a:xfrm>
          <a:prstGeom prst="rect">
            <a:avLst/>
          </a:prstGeom>
        </p:spPr>
      </p:pic>
      <p:sp>
        <p:nvSpPr>
          <p:cNvPr id="11" name="Slide Number Placeholder 1">
            <a:extLst>
              <a:ext uri="{FF2B5EF4-FFF2-40B4-BE49-F238E27FC236}">
                <a16:creationId xmlns:a16="http://schemas.microsoft.com/office/drawing/2014/main" id="{EAC0D620-7CC9-A14B-90F8-B5A781C0A62A}"/>
              </a:ext>
            </a:extLst>
          </p:cNvPr>
          <p:cNvSpPr txBox="1">
            <a:spLocks/>
          </p:cNvSpPr>
          <p:nvPr userDrawn="1"/>
        </p:nvSpPr>
        <p:spPr>
          <a:xfrm>
            <a:off x="10457794" y="6408205"/>
            <a:ext cx="1734206"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fld id="{E8F9186D-BD8E-4EDD-A417-AFA9BA614779}" type="slidenum">
              <a:rPr lang="en-GB" sz="1800" smtClean="0">
                <a:solidFill>
                  <a:schemeClr val="tx1"/>
                </a:solidFill>
                <a:latin typeface="Arial" panose="020B0604020202020204" pitchFamily="34" charset="0"/>
                <a:cs typeface="Arial" panose="020B0604020202020204" pitchFamily="34" charset="0"/>
              </a:rPr>
              <a:pPr algn="l"/>
              <a:t>‹#›</a:t>
            </a:fld>
            <a:endParaRPr lang="en-US" sz="1800" dirty="0">
              <a:solidFill>
                <a:schemeClr val="tx1"/>
              </a:solidFill>
              <a:latin typeface="Arial" panose="020B0604020202020204" pitchFamily="34" charset="0"/>
              <a:cs typeface="Arial" panose="020B0604020202020204" pitchFamily="34" charset="0"/>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15140420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Tree>
    <p:extLst>
      <p:ext uri="{BB962C8B-B14F-4D97-AF65-F5344CB8AC3E}">
        <p14:creationId xmlns:p14="http://schemas.microsoft.com/office/powerpoint/2010/main" val="142053528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ext Right">
    <p:spTree>
      <p:nvGrpSpPr>
        <p:cNvPr id="1" name=""/>
        <p:cNvGrpSpPr/>
        <p:nvPr/>
      </p:nvGrpSpPr>
      <p:grpSpPr>
        <a:xfrm>
          <a:off x="0" y="0"/>
          <a:ext cx="0" cy="0"/>
          <a:chOff x="0" y="0"/>
          <a:chExt cx="0" cy="0"/>
        </a:xfrm>
      </p:grpSpPr>
      <p:sp>
        <p:nvSpPr>
          <p:cNvPr id="7" name="Subtitle 2">
            <a:extLst>
              <a:ext uri="{FF2B5EF4-FFF2-40B4-BE49-F238E27FC236}">
                <a16:creationId xmlns:a16="http://schemas.microsoft.com/office/drawing/2014/main" id="{E157F420-9766-4271-8835-1998405F7D47}"/>
              </a:ext>
            </a:extLst>
          </p:cNvPr>
          <p:cNvSpPr>
            <a:spLocks noGrp="1"/>
          </p:cNvSpPr>
          <p:nvPr>
            <p:ph type="subTitle" idx="1"/>
          </p:nvPr>
        </p:nvSpPr>
        <p:spPr>
          <a:xfrm>
            <a:off x="7038974" y="914400"/>
            <a:ext cx="4576763" cy="5143500"/>
          </a:xfrm>
        </p:spPr>
        <p:txBody>
          <a:bodyPr>
            <a:normAutofit/>
          </a:bodyPr>
          <a:lstStyle>
            <a:lvl1pPr marL="342900" indent="-342900" algn="l">
              <a:buFont typeface="Arial" charset="0"/>
              <a:buChar char="•"/>
              <a:defRPr sz="2800">
                <a:latin typeface="Arial" charset="0"/>
                <a:ea typeface="Arial" charset="0"/>
                <a:cs typeface="Arial"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endParaRPr lang="en-GB" dirty="0"/>
          </a:p>
        </p:txBody>
      </p:sp>
      <p:grpSp>
        <p:nvGrpSpPr>
          <p:cNvPr id="11" name="Group 10"/>
          <p:cNvGrpSpPr/>
          <p:nvPr userDrawn="1"/>
        </p:nvGrpSpPr>
        <p:grpSpPr>
          <a:xfrm>
            <a:off x="-6" y="-20581"/>
            <a:ext cx="12192006" cy="6909853"/>
            <a:chOff x="-6" y="-20581"/>
            <a:chExt cx="12192006" cy="6909853"/>
          </a:xfrm>
        </p:grpSpPr>
        <p:grpSp>
          <p:nvGrpSpPr>
            <p:cNvPr id="13" name="Group 12"/>
            <p:cNvGrpSpPr/>
            <p:nvPr userDrawn="1"/>
          </p:nvGrpSpPr>
          <p:grpSpPr>
            <a:xfrm>
              <a:off x="-6" y="-20581"/>
              <a:ext cx="12192006" cy="6889714"/>
              <a:chOff x="-6" y="-20581"/>
              <a:chExt cx="12192006" cy="6889714"/>
            </a:xfrm>
          </p:grpSpPr>
          <p:sp>
            <p:nvSpPr>
              <p:cNvPr id="15" name="Rectangle 8"/>
              <p:cNvSpPr/>
              <p:nvPr userDrawn="1"/>
            </p:nvSpPr>
            <p:spPr>
              <a:xfrm rot="10800000" flipV="1">
                <a:off x="-6" y="-20581"/>
                <a:ext cx="7893429" cy="615363"/>
              </a:xfrm>
              <a:custGeom>
                <a:avLst/>
                <a:gdLst>
                  <a:gd name="connsiteX0" fmla="*/ 0 w 8362950"/>
                  <a:gd name="connsiteY0" fmla="*/ 0 h 589441"/>
                  <a:gd name="connsiteX1" fmla="*/ 8362950 w 8362950"/>
                  <a:gd name="connsiteY1" fmla="*/ 0 h 589441"/>
                  <a:gd name="connsiteX2" fmla="*/ 8362950 w 8362950"/>
                  <a:gd name="connsiteY2" fmla="*/ 589441 h 589441"/>
                  <a:gd name="connsiteX3" fmla="*/ 0 w 8362950"/>
                  <a:gd name="connsiteY3" fmla="*/ 589441 h 589441"/>
                  <a:gd name="connsiteX4" fmla="*/ 0 w 8362950"/>
                  <a:gd name="connsiteY4" fmla="*/ 0 h 589441"/>
                  <a:gd name="connsiteX0" fmla="*/ 0 w 8362950"/>
                  <a:gd name="connsiteY0" fmla="*/ 0 h 589441"/>
                  <a:gd name="connsiteX1" fmla="*/ 8362950 w 8362950"/>
                  <a:gd name="connsiteY1" fmla="*/ 0 h 589441"/>
                  <a:gd name="connsiteX2" fmla="*/ 8362950 w 8362950"/>
                  <a:gd name="connsiteY2" fmla="*/ 589441 h 589441"/>
                  <a:gd name="connsiteX3" fmla="*/ 542925 w 8362950"/>
                  <a:gd name="connsiteY3" fmla="*/ 589441 h 589441"/>
                  <a:gd name="connsiteX4" fmla="*/ 0 w 8362950"/>
                  <a:gd name="connsiteY4" fmla="*/ 0 h 589441"/>
                  <a:gd name="connsiteX0" fmla="*/ 0 w 8328477"/>
                  <a:gd name="connsiteY0" fmla="*/ 0 h 589441"/>
                  <a:gd name="connsiteX1" fmla="*/ 8328477 w 8328477"/>
                  <a:gd name="connsiteY1" fmla="*/ 0 h 589441"/>
                  <a:gd name="connsiteX2" fmla="*/ 8328477 w 8328477"/>
                  <a:gd name="connsiteY2" fmla="*/ 589441 h 589441"/>
                  <a:gd name="connsiteX3" fmla="*/ 508452 w 8328477"/>
                  <a:gd name="connsiteY3" fmla="*/ 589441 h 589441"/>
                  <a:gd name="connsiteX4" fmla="*/ 0 w 8328477"/>
                  <a:gd name="connsiteY4" fmla="*/ 0 h 589441"/>
                  <a:gd name="connsiteX0" fmla="*/ 0 w 8328477"/>
                  <a:gd name="connsiteY0" fmla="*/ 0 h 603127"/>
                  <a:gd name="connsiteX1" fmla="*/ 8328477 w 8328477"/>
                  <a:gd name="connsiteY1" fmla="*/ 0 h 603127"/>
                  <a:gd name="connsiteX2" fmla="*/ 8328477 w 8328477"/>
                  <a:gd name="connsiteY2" fmla="*/ 589441 h 603127"/>
                  <a:gd name="connsiteX3" fmla="*/ 314981 w 8328477"/>
                  <a:gd name="connsiteY3" fmla="*/ 603127 h 603127"/>
                  <a:gd name="connsiteX4" fmla="*/ 0 w 8328477"/>
                  <a:gd name="connsiteY4" fmla="*/ 0 h 603127"/>
                  <a:gd name="connsiteX0" fmla="*/ 0 w 8328477"/>
                  <a:gd name="connsiteY0" fmla="*/ 0 h 589441"/>
                  <a:gd name="connsiteX1" fmla="*/ 8328477 w 8328477"/>
                  <a:gd name="connsiteY1" fmla="*/ 0 h 589441"/>
                  <a:gd name="connsiteX2" fmla="*/ 8328477 w 8328477"/>
                  <a:gd name="connsiteY2" fmla="*/ 589441 h 589441"/>
                  <a:gd name="connsiteX3" fmla="*/ 245884 w 8328477"/>
                  <a:gd name="connsiteY3" fmla="*/ 589441 h 589441"/>
                  <a:gd name="connsiteX4" fmla="*/ 0 w 8328477"/>
                  <a:gd name="connsiteY4" fmla="*/ 0 h 589441"/>
                  <a:gd name="connsiteX0" fmla="*/ 2462713 w 8082593"/>
                  <a:gd name="connsiteY0" fmla="*/ 218970 h 589441"/>
                  <a:gd name="connsiteX1" fmla="*/ 8082593 w 8082593"/>
                  <a:gd name="connsiteY1" fmla="*/ 0 h 589441"/>
                  <a:gd name="connsiteX2" fmla="*/ 8082593 w 8082593"/>
                  <a:gd name="connsiteY2" fmla="*/ 589441 h 589441"/>
                  <a:gd name="connsiteX3" fmla="*/ 0 w 8082593"/>
                  <a:gd name="connsiteY3" fmla="*/ 589441 h 589441"/>
                  <a:gd name="connsiteX4" fmla="*/ 2462713 w 8082593"/>
                  <a:gd name="connsiteY4" fmla="*/ 218970 h 589441"/>
                  <a:gd name="connsiteX0" fmla="*/ 3291875 w 8082593"/>
                  <a:gd name="connsiteY0" fmla="*/ 21897 h 589441"/>
                  <a:gd name="connsiteX1" fmla="*/ 8082593 w 8082593"/>
                  <a:gd name="connsiteY1" fmla="*/ 0 h 589441"/>
                  <a:gd name="connsiteX2" fmla="*/ 8082593 w 8082593"/>
                  <a:gd name="connsiteY2" fmla="*/ 589441 h 589441"/>
                  <a:gd name="connsiteX3" fmla="*/ 0 w 8082593"/>
                  <a:gd name="connsiteY3" fmla="*/ 589441 h 589441"/>
                  <a:gd name="connsiteX4" fmla="*/ 3291875 w 8082593"/>
                  <a:gd name="connsiteY4" fmla="*/ 21897 h 589441"/>
                  <a:gd name="connsiteX0" fmla="*/ 0 w 4790718"/>
                  <a:gd name="connsiteY0" fmla="*/ 21897 h 589441"/>
                  <a:gd name="connsiteX1" fmla="*/ 4790718 w 4790718"/>
                  <a:gd name="connsiteY1" fmla="*/ 0 h 589441"/>
                  <a:gd name="connsiteX2" fmla="*/ 4790718 w 4790718"/>
                  <a:gd name="connsiteY2" fmla="*/ 589441 h 589441"/>
                  <a:gd name="connsiteX3" fmla="*/ 489105 w 4790718"/>
                  <a:gd name="connsiteY3" fmla="*/ 589441 h 589441"/>
                  <a:gd name="connsiteX4" fmla="*/ 0 w 4790718"/>
                  <a:gd name="connsiteY4" fmla="*/ 21897 h 589441"/>
                  <a:gd name="connsiteX0" fmla="*/ 0 w 4790718"/>
                  <a:gd name="connsiteY0" fmla="*/ 10949 h 589441"/>
                  <a:gd name="connsiteX1" fmla="*/ 4790718 w 4790718"/>
                  <a:gd name="connsiteY1" fmla="*/ 0 h 589441"/>
                  <a:gd name="connsiteX2" fmla="*/ 4790718 w 4790718"/>
                  <a:gd name="connsiteY2" fmla="*/ 589441 h 589441"/>
                  <a:gd name="connsiteX3" fmla="*/ 489105 w 4790718"/>
                  <a:gd name="connsiteY3" fmla="*/ 589441 h 589441"/>
                  <a:gd name="connsiteX4" fmla="*/ 0 w 4790718"/>
                  <a:gd name="connsiteY4" fmla="*/ 10949 h 589441"/>
                  <a:gd name="connsiteX0" fmla="*/ 0 w 5405980"/>
                  <a:gd name="connsiteY0" fmla="*/ 23643 h 589441"/>
                  <a:gd name="connsiteX1" fmla="*/ 5405980 w 5405980"/>
                  <a:gd name="connsiteY1" fmla="*/ 0 h 589441"/>
                  <a:gd name="connsiteX2" fmla="*/ 5405980 w 5405980"/>
                  <a:gd name="connsiteY2" fmla="*/ 589441 h 589441"/>
                  <a:gd name="connsiteX3" fmla="*/ 1104367 w 5405980"/>
                  <a:gd name="connsiteY3" fmla="*/ 589441 h 589441"/>
                  <a:gd name="connsiteX4" fmla="*/ 0 w 5405980"/>
                  <a:gd name="connsiteY4" fmla="*/ 23643 h 589441"/>
                  <a:gd name="connsiteX0" fmla="*/ 0 w 5405980"/>
                  <a:gd name="connsiteY0" fmla="*/ 23643 h 589441"/>
                  <a:gd name="connsiteX1" fmla="*/ 5405980 w 5405980"/>
                  <a:gd name="connsiteY1" fmla="*/ 0 h 589441"/>
                  <a:gd name="connsiteX2" fmla="*/ 5405980 w 5405980"/>
                  <a:gd name="connsiteY2" fmla="*/ 589441 h 589441"/>
                  <a:gd name="connsiteX3" fmla="*/ 604466 w 5405980"/>
                  <a:gd name="connsiteY3" fmla="*/ 589441 h 589441"/>
                  <a:gd name="connsiteX4" fmla="*/ 0 w 5405980"/>
                  <a:gd name="connsiteY4" fmla="*/ 23643 h 589441"/>
                  <a:gd name="connsiteX0" fmla="*/ 0 w 5367526"/>
                  <a:gd name="connsiteY0" fmla="*/ 23643 h 589441"/>
                  <a:gd name="connsiteX1" fmla="*/ 5367526 w 5367526"/>
                  <a:gd name="connsiteY1" fmla="*/ 0 h 589441"/>
                  <a:gd name="connsiteX2" fmla="*/ 5367526 w 5367526"/>
                  <a:gd name="connsiteY2" fmla="*/ 589441 h 589441"/>
                  <a:gd name="connsiteX3" fmla="*/ 566012 w 5367526"/>
                  <a:gd name="connsiteY3" fmla="*/ 589441 h 589441"/>
                  <a:gd name="connsiteX4" fmla="*/ 0 w 5367526"/>
                  <a:gd name="connsiteY4" fmla="*/ 23643 h 589441"/>
                  <a:gd name="connsiteX0" fmla="*/ 0 w 5139866"/>
                  <a:gd name="connsiteY0" fmla="*/ 23643 h 589441"/>
                  <a:gd name="connsiteX1" fmla="*/ 5139866 w 5139866"/>
                  <a:gd name="connsiteY1" fmla="*/ 0 h 589441"/>
                  <a:gd name="connsiteX2" fmla="*/ 5139866 w 5139866"/>
                  <a:gd name="connsiteY2" fmla="*/ 589441 h 589441"/>
                  <a:gd name="connsiteX3" fmla="*/ 338352 w 5139866"/>
                  <a:gd name="connsiteY3" fmla="*/ 589441 h 589441"/>
                  <a:gd name="connsiteX4" fmla="*/ 0 w 5139866"/>
                  <a:gd name="connsiteY4" fmla="*/ 23643 h 5894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39866" h="589441">
                    <a:moveTo>
                      <a:pt x="0" y="23643"/>
                    </a:moveTo>
                    <a:lnTo>
                      <a:pt x="5139866" y="0"/>
                    </a:lnTo>
                    <a:lnTo>
                      <a:pt x="5139866" y="589441"/>
                    </a:lnTo>
                    <a:lnTo>
                      <a:pt x="338352" y="589441"/>
                    </a:lnTo>
                    <a:lnTo>
                      <a:pt x="0" y="23643"/>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TextBox 15"/>
              <p:cNvSpPr txBox="1"/>
              <p:nvPr userDrawn="1"/>
            </p:nvSpPr>
            <p:spPr>
              <a:xfrm>
                <a:off x="230594" y="101108"/>
                <a:ext cx="7904877" cy="369332"/>
              </a:xfrm>
              <a:prstGeom prst="rect">
                <a:avLst/>
              </a:prstGeom>
              <a:noFill/>
            </p:spPr>
            <p:txBody>
              <a:bodyPr wrap="square" rtlCol="0">
                <a:spAutoFit/>
              </a:bodyPr>
              <a:lstStyle/>
              <a:p>
                <a:r>
                  <a:rPr lang="en-US" b="1" dirty="0">
                    <a:solidFill>
                      <a:schemeClr val="bg1"/>
                    </a:solidFill>
                    <a:latin typeface="Arial" charset="0"/>
                    <a:ea typeface="Arial" charset="0"/>
                    <a:cs typeface="Arial" charset="0"/>
                  </a:rPr>
                  <a:t>MODULE 8</a:t>
                </a:r>
                <a:r>
                  <a:rPr lang="en-US" dirty="0">
                    <a:solidFill>
                      <a:schemeClr val="bg1"/>
                    </a:solidFill>
                    <a:latin typeface="Arial" charset="0"/>
                    <a:ea typeface="Arial" charset="0"/>
                    <a:cs typeface="Arial" charset="0"/>
                  </a:rPr>
                  <a:t>  •  USING FUELS, OILS, CHEMICALS AND MATERIALS</a:t>
                </a:r>
                <a:endParaRPr lang="en-US" b="1" dirty="0">
                  <a:solidFill>
                    <a:schemeClr val="bg1"/>
                  </a:solidFill>
                  <a:latin typeface="Arial" charset="0"/>
                  <a:ea typeface="Arial" charset="0"/>
                  <a:cs typeface="Arial" charset="0"/>
                </a:endParaRPr>
              </a:p>
            </p:txBody>
          </p:sp>
          <p:sp>
            <p:nvSpPr>
              <p:cNvPr id="19" name="Rectangle 8"/>
              <p:cNvSpPr/>
              <p:nvPr userDrawn="1"/>
            </p:nvSpPr>
            <p:spPr>
              <a:xfrm flipV="1">
                <a:off x="10856171" y="5867951"/>
                <a:ext cx="1335829" cy="1001182"/>
              </a:xfrm>
              <a:custGeom>
                <a:avLst/>
                <a:gdLst>
                  <a:gd name="connsiteX0" fmla="*/ 0 w 8362950"/>
                  <a:gd name="connsiteY0" fmla="*/ 0 h 589441"/>
                  <a:gd name="connsiteX1" fmla="*/ 8362950 w 8362950"/>
                  <a:gd name="connsiteY1" fmla="*/ 0 h 589441"/>
                  <a:gd name="connsiteX2" fmla="*/ 8362950 w 8362950"/>
                  <a:gd name="connsiteY2" fmla="*/ 589441 h 589441"/>
                  <a:gd name="connsiteX3" fmla="*/ 0 w 8362950"/>
                  <a:gd name="connsiteY3" fmla="*/ 589441 h 589441"/>
                  <a:gd name="connsiteX4" fmla="*/ 0 w 8362950"/>
                  <a:gd name="connsiteY4" fmla="*/ 0 h 589441"/>
                  <a:gd name="connsiteX0" fmla="*/ 0 w 8362950"/>
                  <a:gd name="connsiteY0" fmla="*/ 0 h 589441"/>
                  <a:gd name="connsiteX1" fmla="*/ 8362950 w 8362950"/>
                  <a:gd name="connsiteY1" fmla="*/ 0 h 589441"/>
                  <a:gd name="connsiteX2" fmla="*/ 8362950 w 8362950"/>
                  <a:gd name="connsiteY2" fmla="*/ 589441 h 589441"/>
                  <a:gd name="connsiteX3" fmla="*/ 542925 w 8362950"/>
                  <a:gd name="connsiteY3" fmla="*/ 589441 h 589441"/>
                  <a:gd name="connsiteX4" fmla="*/ 0 w 8362950"/>
                  <a:gd name="connsiteY4" fmla="*/ 0 h 589441"/>
                  <a:gd name="connsiteX0" fmla="*/ 0 w 8362950"/>
                  <a:gd name="connsiteY0" fmla="*/ 0 h 589441"/>
                  <a:gd name="connsiteX1" fmla="*/ 8362950 w 8362950"/>
                  <a:gd name="connsiteY1" fmla="*/ 0 h 589441"/>
                  <a:gd name="connsiteX2" fmla="*/ 8362950 w 8362950"/>
                  <a:gd name="connsiteY2" fmla="*/ 589441 h 589441"/>
                  <a:gd name="connsiteX3" fmla="*/ 2598484 w 8362950"/>
                  <a:gd name="connsiteY3" fmla="*/ 570337 h 589441"/>
                  <a:gd name="connsiteX4" fmla="*/ 0 w 8362950"/>
                  <a:gd name="connsiteY4" fmla="*/ 0 h 589441"/>
                  <a:gd name="connsiteX0" fmla="*/ 0 w 8362950"/>
                  <a:gd name="connsiteY0" fmla="*/ 0 h 589441"/>
                  <a:gd name="connsiteX1" fmla="*/ 8362950 w 8362950"/>
                  <a:gd name="connsiteY1" fmla="*/ 0 h 589441"/>
                  <a:gd name="connsiteX2" fmla="*/ 8362950 w 8362950"/>
                  <a:gd name="connsiteY2" fmla="*/ 589441 h 589441"/>
                  <a:gd name="connsiteX3" fmla="*/ 3725649 w 8362950"/>
                  <a:gd name="connsiteY3" fmla="*/ 588108 h 589441"/>
                  <a:gd name="connsiteX4" fmla="*/ 0 w 8362950"/>
                  <a:gd name="connsiteY4" fmla="*/ 0 h 589441"/>
                  <a:gd name="connsiteX0" fmla="*/ 0 w 8926532"/>
                  <a:gd name="connsiteY0" fmla="*/ 0 h 589441"/>
                  <a:gd name="connsiteX1" fmla="*/ 8926532 w 8926532"/>
                  <a:gd name="connsiteY1" fmla="*/ 0 h 589441"/>
                  <a:gd name="connsiteX2" fmla="*/ 8926532 w 8926532"/>
                  <a:gd name="connsiteY2" fmla="*/ 589441 h 589441"/>
                  <a:gd name="connsiteX3" fmla="*/ 4289231 w 8926532"/>
                  <a:gd name="connsiteY3" fmla="*/ 588108 h 589441"/>
                  <a:gd name="connsiteX4" fmla="*/ 0 w 8926532"/>
                  <a:gd name="connsiteY4" fmla="*/ 0 h 5894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926532" h="589441">
                    <a:moveTo>
                      <a:pt x="0" y="0"/>
                    </a:moveTo>
                    <a:lnTo>
                      <a:pt x="8926532" y="0"/>
                    </a:lnTo>
                    <a:lnTo>
                      <a:pt x="8926532" y="589441"/>
                    </a:lnTo>
                    <a:lnTo>
                      <a:pt x="4289231" y="588108"/>
                    </a:lnTo>
                    <a:lnTo>
                      <a:pt x="0" y="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pic>
          <p:nvPicPr>
            <p:cNvPr id="14" name="Picture 13"/>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11253229" y="5977218"/>
              <a:ext cx="938083" cy="912054"/>
            </a:xfrm>
            <a:prstGeom prst="rect">
              <a:avLst/>
            </a:prstGeom>
          </p:spPr>
        </p:pic>
      </p:gr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ext Top">
    <p:spTree>
      <p:nvGrpSpPr>
        <p:cNvPr id="1" name=""/>
        <p:cNvGrpSpPr/>
        <p:nvPr/>
      </p:nvGrpSpPr>
      <p:grpSpPr>
        <a:xfrm>
          <a:off x="0" y="0"/>
          <a:ext cx="0" cy="0"/>
          <a:chOff x="0" y="0"/>
          <a:chExt cx="0" cy="0"/>
        </a:xfrm>
      </p:grpSpPr>
      <p:sp>
        <p:nvSpPr>
          <p:cNvPr id="7" name="Subtitle 2">
            <a:extLst>
              <a:ext uri="{FF2B5EF4-FFF2-40B4-BE49-F238E27FC236}">
                <a16:creationId xmlns:a16="http://schemas.microsoft.com/office/drawing/2014/main" id="{E157F420-9766-4271-8835-1998405F7D47}"/>
              </a:ext>
            </a:extLst>
          </p:cNvPr>
          <p:cNvSpPr>
            <a:spLocks noGrp="1"/>
          </p:cNvSpPr>
          <p:nvPr>
            <p:ph type="subTitle" idx="1"/>
          </p:nvPr>
        </p:nvSpPr>
        <p:spPr>
          <a:xfrm>
            <a:off x="538161" y="771525"/>
            <a:ext cx="11134726" cy="828675"/>
          </a:xfrm>
        </p:spPr>
        <p:txBody>
          <a:bodyPr>
            <a:normAutofit/>
          </a:bodyPr>
          <a:lstStyle>
            <a:lvl1pPr marL="342900" indent="-342900" algn="l">
              <a:buFont typeface="Arial" charset="0"/>
              <a:buChar char="•"/>
              <a:defRPr sz="2800">
                <a:latin typeface="Arial" charset="0"/>
                <a:ea typeface="Arial" charset="0"/>
                <a:cs typeface="Arial"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endParaRPr lang="en-GB" dirty="0"/>
          </a:p>
        </p:txBody>
      </p:sp>
      <p:grpSp>
        <p:nvGrpSpPr>
          <p:cNvPr id="11" name="Group 10"/>
          <p:cNvGrpSpPr/>
          <p:nvPr userDrawn="1"/>
        </p:nvGrpSpPr>
        <p:grpSpPr>
          <a:xfrm>
            <a:off x="-6" y="-20581"/>
            <a:ext cx="12192006" cy="6909853"/>
            <a:chOff x="-6" y="-20581"/>
            <a:chExt cx="12192006" cy="6909853"/>
          </a:xfrm>
        </p:grpSpPr>
        <p:grpSp>
          <p:nvGrpSpPr>
            <p:cNvPr id="13" name="Group 12"/>
            <p:cNvGrpSpPr/>
            <p:nvPr userDrawn="1"/>
          </p:nvGrpSpPr>
          <p:grpSpPr>
            <a:xfrm>
              <a:off x="-6" y="-20581"/>
              <a:ext cx="12192006" cy="6889714"/>
              <a:chOff x="-6" y="-20581"/>
              <a:chExt cx="12192006" cy="6889714"/>
            </a:xfrm>
          </p:grpSpPr>
          <p:sp>
            <p:nvSpPr>
              <p:cNvPr id="15" name="Rectangle 8"/>
              <p:cNvSpPr/>
              <p:nvPr userDrawn="1"/>
            </p:nvSpPr>
            <p:spPr>
              <a:xfrm rot="10800000" flipV="1">
                <a:off x="-6" y="-20581"/>
                <a:ext cx="7893429" cy="615363"/>
              </a:xfrm>
              <a:custGeom>
                <a:avLst/>
                <a:gdLst>
                  <a:gd name="connsiteX0" fmla="*/ 0 w 8362950"/>
                  <a:gd name="connsiteY0" fmla="*/ 0 h 589441"/>
                  <a:gd name="connsiteX1" fmla="*/ 8362950 w 8362950"/>
                  <a:gd name="connsiteY1" fmla="*/ 0 h 589441"/>
                  <a:gd name="connsiteX2" fmla="*/ 8362950 w 8362950"/>
                  <a:gd name="connsiteY2" fmla="*/ 589441 h 589441"/>
                  <a:gd name="connsiteX3" fmla="*/ 0 w 8362950"/>
                  <a:gd name="connsiteY3" fmla="*/ 589441 h 589441"/>
                  <a:gd name="connsiteX4" fmla="*/ 0 w 8362950"/>
                  <a:gd name="connsiteY4" fmla="*/ 0 h 589441"/>
                  <a:gd name="connsiteX0" fmla="*/ 0 w 8362950"/>
                  <a:gd name="connsiteY0" fmla="*/ 0 h 589441"/>
                  <a:gd name="connsiteX1" fmla="*/ 8362950 w 8362950"/>
                  <a:gd name="connsiteY1" fmla="*/ 0 h 589441"/>
                  <a:gd name="connsiteX2" fmla="*/ 8362950 w 8362950"/>
                  <a:gd name="connsiteY2" fmla="*/ 589441 h 589441"/>
                  <a:gd name="connsiteX3" fmla="*/ 542925 w 8362950"/>
                  <a:gd name="connsiteY3" fmla="*/ 589441 h 589441"/>
                  <a:gd name="connsiteX4" fmla="*/ 0 w 8362950"/>
                  <a:gd name="connsiteY4" fmla="*/ 0 h 589441"/>
                  <a:gd name="connsiteX0" fmla="*/ 0 w 8328477"/>
                  <a:gd name="connsiteY0" fmla="*/ 0 h 589441"/>
                  <a:gd name="connsiteX1" fmla="*/ 8328477 w 8328477"/>
                  <a:gd name="connsiteY1" fmla="*/ 0 h 589441"/>
                  <a:gd name="connsiteX2" fmla="*/ 8328477 w 8328477"/>
                  <a:gd name="connsiteY2" fmla="*/ 589441 h 589441"/>
                  <a:gd name="connsiteX3" fmla="*/ 508452 w 8328477"/>
                  <a:gd name="connsiteY3" fmla="*/ 589441 h 589441"/>
                  <a:gd name="connsiteX4" fmla="*/ 0 w 8328477"/>
                  <a:gd name="connsiteY4" fmla="*/ 0 h 589441"/>
                  <a:gd name="connsiteX0" fmla="*/ 0 w 8328477"/>
                  <a:gd name="connsiteY0" fmla="*/ 0 h 603127"/>
                  <a:gd name="connsiteX1" fmla="*/ 8328477 w 8328477"/>
                  <a:gd name="connsiteY1" fmla="*/ 0 h 603127"/>
                  <a:gd name="connsiteX2" fmla="*/ 8328477 w 8328477"/>
                  <a:gd name="connsiteY2" fmla="*/ 589441 h 603127"/>
                  <a:gd name="connsiteX3" fmla="*/ 314981 w 8328477"/>
                  <a:gd name="connsiteY3" fmla="*/ 603127 h 603127"/>
                  <a:gd name="connsiteX4" fmla="*/ 0 w 8328477"/>
                  <a:gd name="connsiteY4" fmla="*/ 0 h 603127"/>
                  <a:gd name="connsiteX0" fmla="*/ 0 w 8328477"/>
                  <a:gd name="connsiteY0" fmla="*/ 0 h 589441"/>
                  <a:gd name="connsiteX1" fmla="*/ 8328477 w 8328477"/>
                  <a:gd name="connsiteY1" fmla="*/ 0 h 589441"/>
                  <a:gd name="connsiteX2" fmla="*/ 8328477 w 8328477"/>
                  <a:gd name="connsiteY2" fmla="*/ 589441 h 589441"/>
                  <a:gd name="connsiteX3" fmla="*/ 245884 w 8328477"/>
                  <a:gd name="connsiteY3" fmla="*/ 589441 h 589441"/>
                  <a:gd name="connsiteX4" fmla="*/ 0 w 8328477"/>
                  <a:gd name="connsiteY4" fmla="*/ 0 h 589441"/>
                  <a:gd name="connsiteX0" fmla="*/ 2462713 w 8082593"/>
                  <a:gd name="connsiteY0" fmla="*/ 218970 h 589441"/>
                  <a:gd name="connsiteX1" fmla="*/ 8082593 w 8082593"/>
                  <a:gd name="connsiteY1" fmla="*/ 0 h 589441"/>
                  <a:gd name="connsiteX2" fmla="*/ 8082593 w 8082593"/>
                  <a:gd name="connsiteY2" fmla="*/ 589441 h 589441"/>
                  <a:gd name="connsiteX3" fmla="*/ 0 w 8082593"/>
                  <a:gd name="connsiteY3" fmla="*/ 589441 h 589441"/>
                  <a:gd name="connsiteX4" fmla="*/ 2462713 w 8082593"/>
                  <a:gd name="connsiteY4" fmla="*/ 218970 h 589441"/>
                  <a:gd name="connsiteX0" fmla="*/ 3291875 w 8082593"/>
                  <a:gd name="connsiteY0" fmla="*/ 21897 h 589441"/>
                  <a:gd name="connsiteX1" fmla="*/ 8082593 w 8082593"/>
                  <a:gd name="connsiteY1" fmla="*/ 0 h 589441"/>
                  <a:gd name="connsiteX2" fmla="*/ 8082593 w 8082593"/>
                  <a:gd name="connsiteY2" fmla="*/ 589441 h 589441"/>
                  <a:gd name="connsiteX3" fmla="*/ 0 w 8082593"/>
                  <a:gd name="connsiteY3" fmla="*/ 589441 h 589441"/>
                  <a:gd name="connsiteX4" fmla="*/ 3291875 w 8082593"/>
                  <a:gd name="connsiteY4" fmla="*/ 21897 h 589441"/>
                  <a:gd name="connsiteX0" fmla="*/ 0 w 4790718"/>
                  <a:gd name="connsiteY0" fmla="*/ 21897 h 589441"/>
                  <a:gd name="connsiteX1" fmla="*/ 4790718 w 4790718"/>
                  <a:gd name="connsiteY1" fmla="*/ 0 h 589441"/>
                  <a:gd name="connsiteX2" fmla="*/ 4790718 w 4790718"/>
                  <a:gd name="connsiteY2" fmla="*/ 589441 h 589441"/>
                  <a:gd name="connsiteX3" fmla="*/ 489105 w 4790718"/>
                  <a:gd name="connsiteY3" fmla="*/ 589441 h 589441"/>
                  <a:gd name="connsiteX4" fmla="*/ 0 w 4790718"/>
                  <a:gd name="connsiteY4" fmla="*/ 21897 h 589441"/>
                  <a:gd name="connsiteX0" fmla="*/ 0 w 4790718"/>
                  <a:gd name="connsiteY0" fmla="*/ 10949 h 589441"/>
                  <a:gd name="connsiteX1" fmla="*/ 4790718 w 4790718"/>
                  <a:gd name="connsiteY1" fmla="*/ 0 h 589441"/>
                  <a:gd name="connsiteX2" fmla="*/ 4790718 w 4790718"/>
                  <a:gd name="connsiteY2" fmla="*/ 589441 h 589441"/>
                  <a:gd name="connsiteX3" fmla="*/ 489105 w 4790718"/>
                  <a:gd name="connsiteY3" fmla="*/ 589441 h 589441"/>
                  <a:gd name="connsiteX4" fmla="*/ 0 w 4790718"/>
                  <a:gd name="connsiteY4" fmla="*/ 10949 h 589441"/>
                  <a:gd name="connsiteX0" fmla="*/ 0 w 5405980"/>
                  <a:gd name="connsiteY0" fmla="*/ 23643 h 589441"/>
                  <a:gd name="connsiteX1" fmla="*/ 5405980 w 5405980"/>
                  <a:gd name="connsiteY1" fmla="*/ 0 h 589441"/>
                  <a:gd name="connsiteX2" fmla="*/ 5405980 w 5405980"/>
                  <a:gd name="connsiteY2" fmla="*/ 589441 h 589441"/>
                  <a:gd name="connsiteX3" fmla="*/ 1104367 w 5405980"/>
                  <a:gd name="connsiteY3" fmla="*/ 589441 h 589441"/>
                  <a:gd name="connsiteX4" fmla="*/ 0 w 5405980"/>
                  <a:gd name="connsiteY4" fmla="*/ 23643 h 589441"/>
                  <a:gd name="connsiteX0" fmla="*/ 0 w 5405980"/>
                  <a:gd name="connsiteY0" fmla="*/ 23643 h 589441"/>
                  <a:gd name="connsiteX1" fmla="*/ 5405980 w 5405980"/>
                  <a:gd name="connsiteY1" fmla="*/ 0 h 589441"/>
                  <a:gd name="connsiteX2" fmla="*/ 5405980 w 5405980"/>
                  <a:gd name="connsiteY2" fmla="*/ 589441 h 589441"/>
                  <a:gd name="connsiteX3" fmla="*/ 604466 w 5405980"/>
                  <a:gd name="connsiteY3" fmla="*/ 589441 h 589441"/>
                  <a:gd name="connsiteX4" fmla="*/ 0 w 5405980"/>
                  <a:gd name="connsiteY4" fmla="*/ 23643 h 589441"/>
                  <a:gd name="connsiteX0" fmla="*/ 0 w 5367526"/>
                  <a:gd name="connsiteY0" fmla="*/ 23643 h 589441"/>
                  <a:gd name="connsiteX1" fmla="*/ 5367526 w 5367526"/>
                  <a:gd name="connsiteY1" fmla="*/ 0 h 589441"/>
                  <a:gd name="connsiteX2" fmla="*/ 5367526 w 5367526"/>
                  <a:gd name="connsiteY2" fmla="*/ 589441 h 589441"/>
                  <a:gd name="connsiteX3" fmla="*/ 566012 w 5367526"/>
                  <a:gd name="connsiteY3" fmla="*/ 589441 h 589441"/>
                  <a:gd name="connsiteX4" fmla="*/ 0 w 5367526"/>
                  <a:gd name="connsiteY4" fmla="*/ 23643 h 589441"/>
                  <a:gd name="connsiteX0" fmla="*/ 0 w 5139866"/>
                  <a:gd name="connsiteY0" fmla="*/ 23643 h 589441"/>
                  <a:gd name="connsiteX1" fmla="*/ 5139866 w 5139866"/>
                  <a:gd name="connsiteY1" fmla="*/ 0 h 589441"/>
                  <a:gd name="connsiteX2" fmla="*/ 5139866 w 5139866"/>
                  <a:gd name="connsiteY2" fmla="*/ 589441 h 589441"/>
                  <a:gd name="connsiteX3" fmla="*/ 338352 w 5139866"/>
                  <a:gd name="connsiteY3" fmla="*/ 589441 h 589441"/>
                  <a:gd name="connsiteX4" fmla="*/ 0 w 5139866"/>
                  <a:gd name="connsiteY4" fmla="*/ 23643 h 5894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39866" h="589441">
                    <a:moveTo>
                      <a:pt x="0" y="23643"/>
                    </a:moveTo>
                    <a:lnTo>
                      <a:pt x="5139866" y="0"/>
                    </a:lnTo>
                    <a:lnTo>
                      <a:pt x="5139866" y="589441"/>
                    </a:lnTo>
                    <a:lnTo>
                      <a:pt x="338352" y="589441"/>
                    </a:lnTo>
                    <a:lnTo>
                      <a:pt x="0" y="23643"/>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TextBox 15"/>
              <p:cNvSpPr txBox="1"/>
              <p:nvPr userDrawn="1"/>
            </p:nvSpPr>
            <p:spPr>
              <a:xfrm>
                <a:off x="230594" y="101108"/>
                <a:ext cx="7904877" cy="369332"/>
              </a:xfrm>
              <a:prstGeom prst="rect">
                <a:avLst/>
              </a:prstGeom>
              <a:noFill/>
            </p:spPr>
            <p:txBody>
              <a:bodyPr wrap="square" rtlCol="0">
                <a:spAutoFit/>
              </a:bodyPr>
              <a:lstStyle/>
              <a:p>
                <a:r>
                  <a:rPr lang="en-US" b="1" dirty="0">
                    <a:solidFill>
                      <a:schemeClr val="bg1"/>
                    </a:solidFill>
                    <a:latin typeface="Arial" charset="0"/>
                    <a:ea typeface="Arial" charset="0"/>
                    <a:cs typeface="Arial" charset="0"/>
                  </a:rPr>
                  <a:t>MODULE 8</a:t>
                </a:r>
                <a:r>
                  <a:rPr lang="en-US" dirty="0">
                    <a:solidFill>
                      <a:schemeClr val="bg1"/>
                    </a:solidFill>
                    <a:latin typeface="Arial" charset="0"/>
                    <a:ea typeface="Arial" charset="0"/>
                    <a:cs typeface="Arial" charset="0"/>
                  </a:rPr>
                  <a:t>  •  USING FUELS, OILS, CHEMICALS AND MATERIALS</a:t>
                </a:r>
                <a:endParaRPr lang="en-US" b="1" dirty="0">
                  <a:solidFill>
                    <a:schemeClr val="bg1"/>
                  </a:solidFill>
                  <a:latin typeface="Arial" charset="0"/>
                  <a:ea typeface="Arial" charset="0"/>
                  <a:cs typeface="Arial" charset="0"/>
                </a:endParaRPr>
              </a:p>
            </p:txBody>
          </p:sp>
          <p:sp>
            <p:nvSpPr>
              <p:cNvPr id="19" name="Rectangle 8"/>
              <p:cNvSpPr/>
              <p:nvPr userDrawn="1"/>
            </p:nvSpPr>
            <p:spPr>
              <a:xfrm flipV="1">
                <a:off x="10856171" y="5867951"/>
                <a:ext cx="1335829" cy="1001182"/>
              </a:xfrm>
              <a:custGeom>
                <a:avLst/>
                <a:gdLst>
                  <a:gd name="connsiteX0" fmla="*/ 0 w 8362950"/>
                  <a:gd name="connsiteY0" fmla="*/ 0 h 589441"/>
                  <a:gd name="connsiteX1" fmla="*/ 8362950 w 8362950"/>
                  <a:gd name="connsiteY1" fmla="*/ 0 h 589441"/>
                  <a:gd name="connsiteX2" fmla="*/ 8362950 w 8362950"/>
                  <a:gd name="connsiteY2" fmla="*/ 589441 h 589441"/>
                  <a:gd name="connsiteX3" fmla="*/ 0 w 8362950"/>
                  <a:gd name="connsiteY3" fmla="*/ 589441 h 589441"/>
                  <a:gd name="connsiteX4" fmla="*/ 0 w 8362950"/>
                  <a:gd name="connsiteY4" fmla="*/ 0 h 589441"/>
                  <a:gd name="connsiteX0" fmla="*/ 0 w 8362950"/>
                  <a:gd name="connsiteY0" fmla="*/ 0 h 589441"/>
                  <a:gd name="connsiteX1" fmla="*/ 8362950 w 8362950"/>
                  <a:gd name="connsiteY1" fmla="*/ 0 h 589441"/>
                  <a:gd name="connsiteX2" fmla="*/ 8362950 w 8362950"/>
                  <a:gd name="connsiteY2" fmla="*/ 589441 h 589441"/>
                  <a:gd name="connsiteX3" fmla="*/ 542925 w 8362950"/>
                  <a:gd name="connsiteY3" fmla="*/ 589441 h 589441"/>
                  <a:gd name="connsiteX4" fmla="*/ 0 w 8362950"/>
                  <a:gd name="connsiteY4" fmla="*/ 0 h 589441"/>
                  <a:gd name="connsiteX0" fmla="*/ 0 w 8362950"/>
                  <a:gd name="connsiteY0" fmla="*/ 0 h 589441"/>
                  <a:gd name="connsiteX1" fmla="*/ 8362950 w 8362950"/>
                  <a:gd name="connsiteY1" fmla="*/ 0 h 589441"/>
                  <a:gd name="connsiteX2" fmla="*/ 8362950 w 8362950"/>
                  <a:gd name="connsiteY2" fmla="*/ 589441 h 589441"/>
                  <a:gd name="connsiteX3" fmla="*/ 2598484 w 8362950"/>
                  <a:gd name="connsiteY3" fmla="*/ 570337 h 589441"/>
                  <a:gd name="connsiteX4" fmla="*/ 0 w 8362950"/>
                  <a:gd name="connsiteY4" fmla="*/ 0 h 589441"/>
                  <a:gd name="connsiteX0" fmla="*/ 0 w 8362950"/>
                  <a:gd name="connsiteY0" fmla="*/ 0 h 589441"/>
                  <a:gd name="connsiteX1" fmla="*/ 8362950 w 8362950"/>
                  <a:gd name="connsiteY1" fmla="*/ 0 h 589441"/>
                  <a:gd name="connsiteX2" fmla="*/ 8362950 w 8362950"/>
                  <a:gd name="connsiteY2" fmla="*/ 589441 h 589441"/>
                  <a:gd name="connsiteX3" fmla="*/ 3725649 w 8362950"/>
                  <a:gd name="connsiteY3" fmla="*/ 588108 h 589441"/>
                  <a:gd name="connsiteX4" fmla="*/ 0 w 8362950"/>
                  <a:gd name="connsiteY4" fmla="*/ 0 h 589441"/>
                  <a:gd name="connsiteX0" fmla="*/ 0 w 8926532"/>
                  <a:gd name="connsiteY0" fmla="*/ 0 h 589441"/>
                  <a:gd name="connsiteX1" fmla="*/ 8926532 w 8926532"/>
                  <a:gd name="connsiteY1" fmla="*/ 0 h 589441"/>
                  <a:gd name="connsiteX2" fmla="*/ 8926532 w 8926532"/>
                  <a:gd name="connsiteY2" fmla="*/ 589441 h 589441"/>
                  <a:gd name="connsiteX3" fmla="*/ 4289231 w 8926532"/>
                  <a:gd name="connsiteY3" fmla="*/ 588108 h 589441"/>
                  <a:gd name="connsiteX4" fmla="*/ 0 w 8926532"/>
                  <a:gd name="connsiteY4" fmla="*/ 0 h 5894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926532" h="589441">
                    <a:moveTo>
                      <a:pt x="0" y="0"/>
                    </a:moveTo>
                    <a:lnTo>
                      <a:pt x="8926532" y="0"/>
                    </a:lnTo>
                    <a:lnTo>
                      <a:pt x="8926532" y="589441"/>
                    </a:lnTo>
                    <a:lnTo>
                      <a:pt x="4289231" y="588108"/>
                    </a:lnTo>
                    <a:lnTo>
                      <a:pt x="0" y="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pic>
          <p:nvPicPr>
            <p:cNvPr id="14" name="Picture 13"/>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11253229" y="5977218"/>
              <a:ext cx="938083" cy="912054"/>
            </a:xfrm>
            <a:prstGeom prst="rect">
              <a:avLst/>
            </a:prstGeom>
          </p:spPr>
        </p:pic>
      </p:gr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ext Bottom">
    <p:spTree>
      <p:nvGrpSpPr>
        <p:cNvPr id="1" name=""/>
        <p:cNvGrpSpPr/>
        <p:nvPr/>
      </p:nvGrpSpPr>
      <p:grpSpPr>
        <a:xfrm>
          <a:off x="0" y="0"/>
          <a:ext cx="0" cy="0"/>
          <a:chOff x="0" y="0"/>
          <a:chExt cx="0" cy="0"/>
        </a:xfrm>
      </p:grpSpPr>
      <p:sp>
        <p:nvSpPr>
          <p:cNvPr id="9" name="Subtitle 2">
            <a:extLst>
              <a:ext uri="{FF2B5EF4-FFF2-40B4-BE49-F238E27FC236}">
                <a16:creationId xmlns:a16="http://schemas.microsoft.com/office/drawing/2014/main" id="{E157F420-9766-4271-8835-1998405F7D47}"/>
              </a:ext>
            </a:extLst>
          </p:cNvPr>
          <p:cNvSpPr>
            <a:spLocks noGrp="1"/>
          </p:cNvSpPr>
          <p:nvPr>
            <p:ph type="subTitle" idx="1"/>
          </p:nvPr>
        </p:nvSpPr>
        <p:spPr>
          <a:xfrm>
            <a:off x="538161" y="5272087"/>
            <a:ext cx="11134726" cy="828675"/>
          </a:xfrm>
        </p:spPr>
        <p:txBody>
          <a:bodyPr>
            <a:normAutofit/>
          </a:bodyPr>
          <a:lstStyle>
            <a:lvl1pPr marL="342900" indent="-342900" algn="l">
              <a:buFont typeface="Arial" charset="0"/>
              <a:buChar char="•"/>
              <a:defRPr sz="2800">
                <a:latin typeface="Arial" charset="0"/>
                <a:ea typeface="Arial" charset="0"/>
                <a:cs typeface="Arial"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endParaRPr lang="en-GB" dirty="0"/>
          </a:p>
        </p:txBody>
      </p:sp>
      <p:grpSp>
        <p:nvGrpSpPr>
          <p:cNvPr id="13" name="Group 12"/>
          <p:cNvGrpSpPr/>
          <p:nvPr userDrawn="1"/>
        </p:nvGrpSpPr>
        <p:grpSpPr>
          <a:xfrm>
            <a:off x="-6" y="-20581"/>
            <a:ext cx="12192006" cy="6909853"/>
            <a:chOff x="-6" y="-20581"/>
            <a:chExt cx="12192006" cy="6909853"/>
          </a:xfrm>
        </p:grpSpPr>
        <p:grpSp>
          <p:nvGrpSpPr>
            <p:cNvPr id="14" name="Group 13"/>
            <p:cNvGrpSpPr/>
            <p:nvPr userDrawn="1"/>
          </p:nvGrpSpPr>
          <p:grpSpPr>
            <a:xfrm>
              <a:off x="-6" y="-20581"/>
              <a:ext cx="12192006" cy="6889714"/>
              <a:chOff x="-6" y="-20581"/>
              <a:chExt cx="12192006" cy="6889714"/>
            </a:xfrm>
          </p:grpSpPr>
          <p:sp>
            <p:nvSpPr>
              <p:cNvPr id="16" name="Rectangle 8"/>
              <p:cNvSpPr/>
              <p:nvPr userDrawn="1"/>
            </p:nvSpPr>
            <p:spPr>
              <a:xfrm rot="10800000" flipV="1">
                <a:off x="-6" y="-20581"/>
                <a:ext cx="7893429" cy="615363"/>
              </a:xfrm>
              <a:custGeom>
                <a:avLst/>
                <a:gdLst>
                  <a:gd name="connsiteX0" fmla="*/ 0 w 8362950"/>
                  <a:gd name="connsiteY0" fmla="*/ 0 h 589441"/>
                  <a:gd name="connsiteX1" fmla="*/ 8362950 w 8362950"/>
                  <a:gd name="connsiteY1" fmla="*/ 0 h 589441"/>
                  <a:gd name="connsiteX2" fmla="*/ 8362950 w 8362950"/>
                  <a:gd name="connsiteY2" fmla="*/ 589441 h 589441"/>
                  <a:gd name="connsiteX3" fmla="*/ 0 w 8362950"/>
                  <a:gd name="connsiteY3" fmla="*/ 589441 h 589441"/>
                  <a:gd name="connsiteX4" fmla="*/ 0 w 8362950"/>
                  <a:gd name="connsiteY4" fmla="*/ 0 h 589441"/>
                  <a:gd name="connsiteX0" fmla="*/ 0 w 8362950"/>
                  <a:gd name="connsiteY0" fmla="*/ 0 h 589441"/>
                  <a:gd name="connsiteX1" fmla="*/ 8362950 w 8362950"/>
                  <a:gd name="connsiteY1" fmla="*/ 0 h 589441"/>
                  <a:gd name="connsiteX2" fmla="*/ 8362950 w 8362950"/>
                  <a:gd name="connsiteY2" fmla="*/ 589441 h 589441"/>
                  <a:gd name="connsiteX3" fmla="*/ 542925 w 8362950"/>
                  <a:gd name="connsiteY3" fmla="*/ 589441 h 589441"/>
                  <a:gd name="connsiteX4" fmla="*/ 0 w 8362950"/>
                  <a:gd name="connsiteY4" fmla="*/ 0 h 589441"/>
                  <a:gd name="connsiteX0" fmla="*/ 0 w 8328477"/>
                  <a:gd name="connsiteY0" fmla="*/ 0 h 589441"/>
                  <a:gd name="connsiteX1" fmla="*/ 8328477 w 8328477"/>
                  <a:gd name="connsiteY1" fmla="*/ 0 h 589441"/>
                  <a:gd name="connsiteX2" fmla="*/ 8328477 w 8328477"/>
                  <a:gd name="connsiteY2" fmla="*/ 589441 h 589441"/>
                  <a:gd name="connsiteX3" fmla="*/ 508452 w 8328477"/>
                  <a:gd name="connsiteY3" fmla="*/ 589441 h 589441"/>
                  <a:gd name="connsiteX4" fmla="*/ 0 w 8328477"/>
                  <a:gd name="connsiteY4" fmla="*/ 0 h 589441"/>
                  <a:gd name="connsiteX0" fmla="*/ 0 w 8328477"/>
                  <a:gd name="connsiteY0" fmla="*/ 0 h 603127"/>
                  <a:gd name="connsiteX1" fmla="*/ 8328477 w 8328477"/>
                  <a:gd name="connsiteY1" fmla="*/ 0 h 603127"/>
                  <a:gd name="connsiteX2" fmla="*/ 8328477 w 8328477"/>
                  <a:gd name="connsiteY2" fmla="*/ 589441 h 603127"/>
                  <a:gd name="connsiteX3" fmla="*/ 314981 w 8328477"/>
                  <a:gd name="connsiteY3" fmla="*/ 603127 h 603127"/>
                  <a:gd name="connsiteX4" fmla="*/ 0 w 8328477"/>
                  <a:gd name="connsiteY4" fmla="*/ 0 h 603127"/>
                  <a:gd name="connsiteX0" fmla="*/ 0 w 8328477"/>
                  <a:gd name="connsiteY0" fmla="*/ 0 h 589441"/>
                  <a:gd name="connsiteX1" fmla="*/ 8328477 w 8328477"/>
                  <a:gd name="connsiteY1" fmla="*/ 0 h 589441"/>
                  <a:gd name="connsiteX2" fmla="*/ 8328477 w 8328477"/>
                  <a:gd name="connsiteY2" fmla="*/ 589441 h 589441"/>
                  <a:gd name="connsiteX3" fmla="*/ 245884 w 8328477"/>
                  <a:gd name="connsiteY3" fmla="*/ 589441 h 589441"/>
                  <a:gd name="connsiteX4" fmla="*/ 0 w 8328477"/>
                  <a:gd name="connsiteY4" fmla="*/ 0 h 589441"/>
                  <a:gd name="connsiteX0" fmla="*/ 2462713 w 8082593"/>
                  <a:gd name="connsiteY0" fmla="*/ 218970 h 589441"/>
                  <a:gd name="connsiteX1" fmla="*/ 8082593 w 8082593"/>
                  <a:gd name="connsiteY1" fmla="*/ 0 h 589441"/>
                  <a:gd name="connsiteX2" fmla="*/ 8082593 w 8082593"/>
                  <a:gd name="connsiteY2" fmla="*/ 589441 h 589441"/>
                  <a:gd name="connsiteX3" fmla="*/ 0 w 8082593"/>
                  <a:gd name="connsiteY3" fmla="*/ 589441 h 589441"/>
                  <a:gd name="connsiteX4" fmla="*/ 2462713 w 8082593"/>
                  <a:gd name="connsiteY4" fmla="*/ 218970 h 589441"/>
                  <a:gd name="connsiteX0" fmla="*/ 3291875 w 8082593"/>
                  <a:gd name="connsiteY0" fmla="*/ 21897 h 589441"/>
                  <a:gd name="connsiteX1" fmla="*/ 8082593 w 8082593"/>
                  <a:gd name="connsiteY1" fmla="*/ 0 h 589441"/>
                  <a:gd name="connsiteX2" fmla="*/ 8082593 w 8082593"/>
                  <a:gd name="connsiteY2" fmla="*/ 589441 h 589441"/>
                  <a:gd name="connsiteX3" fmla="*/ 0 w 8082593"/>
                  <a:gd name="connsiteY3" fmla="*/ 589441 h 589441"/>
                  <a:gd name="connsiteX4" fmla="*/ 3291875 w 8082593"/>
                  <a:gd name="connsiteY4" fmla="*/ 21897 h 589441"/>
                  <a:gd name="connsiteX0" fmla="*/ 0 w 4790718"/>
                  <a:gd name="connsiteY0" fmla="*/ 21897 h 589441"/>
                  <a:gd name="connsiteX1" fmla="*/ 4790718 w 4790718"/>
                  <a:gd name="connsiteY1" fmla="*/ 0 h 589441"/>
                  <a:gd name="connsiteX2" fmla="*/ 4790718 w 4790718"/>
                  <a:gd name="connsiteY2" fmla="*/ 589441 h 589441"/>
                  <a:gd name="connsiteX3" fmla="*/ 489105 w 4790718"/>
                  <a:gd name="connsiteY3" fmla="*/ 589441 h 589441"/>
                  <a:gd name="connsiteX4" fmla="*/ 0 w 4790718"/>
                  <a:gd name="connsiteY4" fmla="*/ 21897 h 589441"/>
                  <a:gd name="connsiteX0" fmla="*/ 0 w 4790718"/>
                  <a:gd name="connsiteY0" fmla="*/ 10949 h 589441"/>
                  <a:gd name="connsiteX1" fmla="*/ 4790718 w 4790718"/>
                  <a:gd name="connsiteY1" fmla="*/ 0 h 589441"/>
                  <a:gd name="connsiteX2" fmla="*/ 4790718 w 4790718"/>
                  <a:gd name="connsiteY2" fmla="*/ 589441 h 589441"/>
                  <a:gd name="connsiteX3" fmla="*/ 489105 w 4790718"/>
                  <a:gd name="connsiteY3" fmla="*/ 589441 h 589441"/>
                  <a:gd name="connsiteX4" fmla="*/ 0 w 4790718"/>
                  <a:gd name="connsiteY4" fmla="*/ 10949 h 589441"/>
                  <a:gd name="connsiteX0" fmla="*/ 0 w 5405980"/>
                  <a:gd name="connsiteY0" fmla="*/ 23643 h 589441"/>
                  <a:gd name="connsiteX1" fmla="*/ 5405980 w 5405980"/>
                  <a:gd name="connsiteY1" fmla="*/ 0 h 589441"/>
                  <a:gd name="connsiteX2" fmla="*/ 5405980 w 5405980"/>
                  <a:gd name="connsiteY2" fmla="*/ 589441 h 589441"/>
                  <a:gd name="connsiteX3" fmla="*/ 1104367 w 5405980"/>
                  <a:gd name="connsiteY3" fmla="*/ 589441 h 589441"/>
                  <a:gd name="connsiteX4" fmla="*/ 0 w 5405980"/>
                  <a:gd name="connsiteY4" fmla="*/ 23643 h 589441"/>
                  <a:gd name="connsiteX0" fmla="*/ 0 w 5405980"/>
                  <a:gd name="connsiteY0" fmla="*/ 23643 h 589441"/>
                  <a:gd name="connsiteX1" fmla="*/ 5405980 w 5405980"/>
                  <a:gd name="connsiteY1" fmla="*/ 0 h 589441"/>
                  <a:gd name="connsiteX2" fmla="*/ 5405980 w 5405980"/>
                  <a:gd name="connsiteY2" fmla="*/ 589441 h 589441"/>
                  <a:gd name="connsiteX3" fmla="*/ 604466 w 5405980"/>
                  <a:gd name="connsiteY3" fmla="*/ 589441 h 589441"/>
                  <a:gd name="connsiteX4" fmla="*/ 0 w 5405980"/>
                  <a:gd name="connsiteY4" fmla="*/ 23643 h 589441"/>
                  <a:gd name="connsiteX0" fmla="*/ 0 w 5367526"/>
                  <a:gd name="connsiteY0" fmla="*/ 23643 h 589441"/>
                  <a:gd name="connsiteX1" fmla="*/ 5367526 w 5367526"/>
                  <a:gd name="connsiteY1" fmla="*/ 0 h 589441"/>
                  <a:gd name="connsiteX2" fmla="*/ 5367526 w 5367526"/>
                  <a:gd name="connsiteY2" fmla="*/ 589441 h 589441"/>
                  <a:gd name="connsiteX3" fmla="*/ 566012 w 5367526"/>
                  <a:gd name="connsiteY3" fmla="*/ 589441 h 589441"/>
                  <a:gd name="connsiteX4" fmla="*/ 0 w 5367526"/>
                  <a:gd name="connsiteY4" fmla="*/ 23643 h 589441"/>
                  <a:gd name="connsiteX0" fmla="*/ 0 w 5139866"/>
                  <a:gd name="connsiteY0" fmla="*/ 23643 h 589441"/>
                  <a:gd name="connsiteX1" fmla="*/ 5139866 w 5139866"/>
                  <a:gd name="connsiteY1" fmla="*/ 0 h 589441"/>
                  <a:gd name="connsiteX2" fmla="*/ 5139866 w 5139866"/>
                  <a:gd name="connsiteY2" fmla="*/ 589441 h 589441"/>
                  <a:gd name="connsiteX3" fmla="*/ 338352 w 5139866"/>
                  <a:gd name="connsiteY3" fmla="*/ 589441 h 589441"/>
                  <a:gd name="connsiteX4" fmla="*/ 0 w 5139866"/>
                  <a:gd name="connsiteY4" fmla="*/ 23643 h 5894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39866" h="589441">
                    <a:moveTo>
                      <a:pt x="0" y="23643"/>
                    </a:moveTo>
                    <a:lnTo>
                      <a:pt x="5139866" y="0"/>
                    </a:lnTo>
                    <a:lnTo>
                      <a:pt x="5139866" y="589441"/>
                    </a:lnTo>
                    <a:lnTo>
                      <a:pt x="338352" y="589441"/>
                    </a:lnTo>
                    <a:lnTo>
                      <a:pt x="0" y="23643"/>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TextBox 19"/>
              <p:cNvSpPr txBox="1"/>
              <p:nvPr userDrawn="1"/>
            </p:nvSpPr>
            <p:spPr>
              <a:xfrm>
                <a:off x="230594" y="101108"/>
                <a:ext cx="7904877" cy="369332"/>
              </a:xfrm>
              <a:prstGeom prst="rect">
                <a:avLst/>
              </a:prstGeom>
              <a:noFill/>
            </p:spPr>
            <p:txBody>
              <a:bodyPr wrap="square" rtlCol="0">
                <a:spAutoFit/>
              </a:bodyPr>
              <a:lstStyle/>
              <a:p>
                <a:r>
                  <a:rPr lang="en-US" b="1" dirty="0">
                    <a:solidFill>
                      <a:schemeClr val="bg1"/>
                    </a:solidFill>
                    <a:latin typeface="Arial" charset="0"/>
                    <a:ea typeface="Arial" charset="0"/>
                    <a:cs typeface="Arial" charset="0"/>
                  </a:rPr>
                  <a:t>MODULE 8</a:t>
                </a:r>
                <a:r>
                  <a:rPr lang="en-US" dirty="0">
                    <a:solidFill>
                      <a:schemeClr val="bg1"/>
                    </a:solidFill>
                    <a:latin typeface="Arial" charset="0"/>
                    <a:ea typeface="Arial" charset="0"/>
                    <a:cs typeface="Arial" charset="0"/>
                  </a:rPr>
                  <a:t>  •  USING FUELS, OILS, CHEMICALS AND MATERIALS</a:t>
                </a:r>
                <a:endParaRPr lang="en-US" b="1" dirty="0">
                  <a:solidFill>
                    <a:schemeClr val="bg1"/>
                  </a:solidFill>
                  <a:latin typeface="Arial" charset="0"/>
                  <a:ea typeface="Arial" charset="0"/>
                  <a:cs typeface="Arial" charset="0"/>
                </a:endParaRPr>
              </a:p>
            </p:txBody>
          </p:sp>
          <p:sp>
            <p:nvSpPr>
              <p:cNvPr id="21" name="Rectangle 8"/>
              <p:cNvSpPr/>
              <p:nvPr userDrawn="1"/>
            </p:nvSpPr>
            <p:spPr>
              <a:xfrm flipV="1">
                <a:off x="10856171" y="5867951"/>
                <a:ext cx="1335829" cy="1001182"/>
              </a:xfrm>
              <a:custGeom>
                <a:avLst/>
                <a:gdLst>
                  <a:gd name="connsiteX0" fmla="*/ 0 w 8362950"/>
                  <a:gd name="connsiteY0" fmla="*/ 0 h 589441"/>
                  <a:gd name="connsiteX1" fmla="*/ 8362950 w 8362950"/>
                  <a:gd name="connsiteY1" fmla="*/ 0 h 589441"/>
                  <a:gd name="connsiteX2" fmla="*/ 8362950 w 8362950"/>
                  <a:gd name="connsiteY2" fmla="*/ 589441 h 589441"/>
                  <a:gd name="connsiteX3" fmla="*/ 0 w 8362950"/>
                  <a:gd name="connsiteY3" fmla="*/ 589441 h 589441"/>
                  <a:gd name="connsiteX4" fmla="*/ 0 w 8362950"/>
                  <a:gd name="connsiteY4" fmla="*/ 0 h 589441"/>
                  <a:gd name="connsiteX0" fmla="*/ 0 w 8362950"/>
                  <a:gd name="connsiteY0" fmla="*/ 0 h 589441"/>
                  <a:gd name="connsiteX1" fmla="*/ 8362950 w 8362950"/>
                  <a:gd name="connsiteY1" fmla="*/ 0 h 589441"/>
                  <a:gd name="connsiteX2" fmla="*/ 8362950 w 8362950"/>
                  <a:gd name="connsiteY2" fmla="*/ 589441 h 589441"/>
                  <a:gd name="connsiteX3" fmla="*/ 542925 w 8362950"/>
                  <a:gd name="connsiteY3" fmla="*/ 589441 h 589441"/>
                  <a:gd name="connsiteX4" fmla="*/ 0 w 8362950"/>
                  <a:gd name="connsiteY4" fmla="*/ 0 h 589441"/>
                  <a:gd name="connsiteX0" fmla="*/ 0 w 8362950"/>
                  <a:gd name="connsiteY0" fmla="*/ 0 h 589441"/>
                  <a:gd name="connsiteX1" fmla="*/ 8362950 w 8362950"/>
                  <a:gd name="connsiteY1" fmla="*/ 0 h 589441"/>
                  <a:gd name="connsiteX2" fmla="*/ 8362950 w 8362950"/>
                  <a:gd name="connsiteY2" fmla="*/ 589441 h 589441"/>
                  <a:gd name="connsiteX3" fmla="*/ 2598484 w 8362950"/>
                  <a:gd name="connsiteY3" fmla="*/ 570337 h 589441"/>
                  <a:gd name="connsiteX4" fmla="*/ 0 w 8362950"/>
                  <a:gd name="connsiteY4" fmla="*/ 0 h 589441"/>
                  <a:gd name="connsiteX0" fmla="*/ 0 w 8362950"/>
                  <a:gd name="connsiteY0" fmla="*/ 0 h 589441"/>
                  <a:gd name="connsiteX1" fmla="*/ 8362950 w 8362950"/>
                  <a:gd name="connsiteY1" fmla="*/ 0 h 589441"/>
                  <a:gd name="connsiteX2" fmla="*/ 8362950 w 8362950"/>
                  <a:gd name="connsiteY2" fmla="*/ 589441 h 589441"/>
                  <a:gd name="connsiteX3" fmla="*/ 3725649 w 8362950"/>
                  <a:gd name="connsiteY3" fmla="*/ 588108 h 589441"/>
                  <a:gd name="connsiteX4" fmla="*/ 0 w 8362950"/>
                  <a:gd name="connsiteY4" fmla="*/ 0 h 589441"/>
                  <a:gd name="connsiteX0" fmla="*/ 0 w 8926532"/>
                  <a:gd name="connsiteY0" fmla="*/ 0 h 589441"/>
                  <a:gd name="connsiteX1" fmla="*/ 8926532 w 8926532"/>
                  <a:gd name="connsiteY1" fmla="*/ 0 h 589441"/>
                  <a:gd name="connsiteX2" fmla="*/ 8926532 w 8926532"/>
                  <a:gd name="connsiteY2" fmla="*/ 589441 h 589441"/>
                  <a:gd name="connsiteX3" fmla="*/ 4289231 w 8926532"/>
                  <a:gd name="connsiteY3" fmla="*/ 588108 h 589441"/>
                  <a:gd name="connsiteX4" fmla="*/ 0 w 8926532"/>
                  <a:gd name="connsiteY4" fmla="*/ 0 h 5894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926532" h="589441">
                    <a:moveTo>
                      <a:pt x="0" y="0"/>
                    </a:moveTo>
                    <a:lnTo>
                      <a:pt x="8926532" y="0"/>
                    </a:lnTo>
                    <a:lnTo>
                      <a:pt x="8926532" y="589441"/>
                    </a:lnTo>
                    <a:lnTo>
                      <a:pt x="4289231" y="588108"/>
                    </a:lnTo>
                    <a:lnTo>
                      <a:pt x="0" y="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pic>
          <p:nvPicPr>
            <p:cNvPr id="15" name="Picture 14"/>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11253229" y="5977218"/>
              <a:ext cx="938083" cy="912054"/>
            </a:xfrm>
            <a:prstGeom prst="rect">
              <a:avLst/>
            </a:prstGeom>
          </p:spPr>
        </p:pic>
      </p:gr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Number List">
    <p:spTree>
      <p:nvGrpSpPr>
        <p:cNvPr id="1" name=""/>
        <p:cNvGrpSpPr/>
        <p:nvPr/>
      </p:nvGrpSpPr>
      <p:grpSpPr>
        <a:xfrm>
          <a:off x="0" y="0"/>
          <a:ext cx="0" cy="0"/>
          <a:chOff x="0" y="0"/>
          <a:chExt cx="0" cy="0"/>
        </a:xfrm>
      </p:grpSpPr>
      <p:sp>
        <p:nvSpPr>
          <p:cNvPr id="5" name="Subtitle 2">
            <a:extLst>
              <a:ext uri="{FF2B5EF4-FFF2-40B4-BE49-F238E27FC236}">
                <a16:creationId xmlns:a16="http://schemas.microsoft.com/office/drawing/2014/main" id="{E157F420-9766-4271-8835-1998405F7D47}"/>
              </a:ext>
            </a:extLst>
          </p:cNvPr>
          <p:cNvSpPr>
            <a:spLocks noGrp="1"/>
          </p:cNvSpPr>
          <p:nvPr>
            <p:ph type="subTitle" idx="1"/>
          </p:nvPr>
        </p:nvSpPr>
        <p:spPr>
          <a:xfrm>
            <a:off x="666749" y="914400"/>
            <a:ext cx="4576763" cy="5143500"/>
          </a:xfrm>
        </p:spPr>
        <p:txBody>
          <a:bodyPr>
            <a:normAutofit/>
          </a:bodyPr>
          <a:lstStyle>
            <a:lvl1pPr marL="514350" indent="-514350" algn="l">
              <a:buFont typeface="+mj-lt"/>
              <a:buAutoNum type="arabicPeriod"/>
              <a:defRPr sz="2800">
                <a:latin typeface="Arial" charset="0"/>
                <a:ea typeface="Arial" charset="0"/>
                <a:cs typeface="Arial"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endParaRPr lang="en-GB" dirty="0"/>
          </a:p>
        </p:txBody>
      </p:sp>
      <p:grpSp>
        <p:nvGrpSpPr>
          <p:cNvPr id="10" name="Group 9"/>
          <p:cNvGrpSpPr/>
          <p:nvPr userDrawn="1"/>
        </p:nvGrpSpPr>
        <p:grpSpPr>
          <a:xfrm>
            <a:off x="-6" y="-20581"/>
            <a:ext cx="12192006" cy="6909853"/>
            <a:chOff x="-6" y="-20581"/>
            <a:chExt cx="12192006" cy="6909853"/>
          </a:xfrm>
        </p:grpSpPr>
        <p:grpSp>
          <p:nvGrpSpPr>
            <p:cNvPr id="11" name="Group 10"/>
            <p:cNvGrpSpPr/>
            <p:nvPr userDrawn="1"/>
          </p:nvGrpSpPr>
          <p:grpSpPr>
            <a:xfrm>
              <a:off x="-6" y="-20581"/>
              <a:ext cx="12192006" cy="6889714"/>
              <a:chOff x="-6" y="-20581"/>
              <a:chExt cx="12192006" cy="6889714"/>
            </a:xfrm>
          </p:grpSpPr>
          <p:sp>
            <p:nvSpPr>
              <p:cNvPr id="13" name="Rectangle 8"/>
              <p:cNvSpPr/>
              <p:nvPr userDrawn="1"/>
            </p:nvSpPr>
            <p:spPr>
              <a:xfrm rot="10800000" flipV="1">
                <a:off x="-6" y="-20581"/>
                <a:ext cx="7893429" cy="615363"/>
              </a:xfrm>
              <a:custGeom>
                <a:avLst/>
                <a:gdLst>
                  <a:gd name="connsiteX0" fmla="*/ 0 w 8362950"/>
                  <a:gd name="connsiteY0" fmla="*/ 0 h 589441"/>
                  <a:gd name="connsiteX1" fmla="*/ 8362950 w 8362950"/>
                  <a:gd name="connsiteY1" fmla="*/ 0 h 589441"/>
                  <a:gd name="connsiteX2" fmla="*/ 8362950 w 8362950"/>
                  <a:gd name="connsiteY2" fmla="*/ 589441 h 589441"/>
                  <a:gd name="connsiteX3" fmla="*/ 0 w 8362950"/>
                  <a:gd name="connsiteY3" fmla="*/ 589441 h 589441"/>
                  <a:gd name="connsiteX4" fmla="*/ 0 w 8362950"/>
                  <a:gd name="connsiteY4" fmla="*/ 0 h 589441"/>
                  <a:gd name="connsiteX0" fmla="*/ 0 w 8362950"/>
                  <a:gd name="connsiteY0" fmla="*/ 0 h 589441"/>
                  <a:gd name="connsiteX1" fmla="*/ 8362950 w 8362950"/>
                  <a:gd name="connsiteY1" fmla="*/ 0 h 589441"/>
                  <a:gd name="connsiteX2" fmla="*/ 8362950 w 8362950"/>
                  <a:gd name="connsiteY2" fmla="*/ 589441 h 589441"/>
                  <a:gd name="connsiteX3" fmla="*/ 542925 w 8362950"/>
                  <a:gd name="connsiteY3" fmla="*/ 589441 h 589441"/>
                  <a:gd name="connsiteX4" fmla="*/ 0 w 8362950"/>
                  <a:gd name="connsiteY4" fmla="*/ 0 h 589441"/>
                  <a:gd name="connsiteX0" fmla="*/ 0 w 8328477"/>
                  <a:gd name="connsiteY0" fmla="*/ 0 h 589441"/>
                  <a:gd name="connsiteX1" fmla="*/ 8328477 w 8328477"/>
                  <a:gd name="connsiteY1" fmla="*/ 0 h 589441"/>
                  <a:gd name="connsiteX2" fmla="*/ 8328477 w 8328477"/>
                  <a:gd name="connsiteY2" fmla="*/ 589441 h 589441"/>
                  <a:gd name="connsiteX3" fmla="*/ 508452 w 8328477"/>
                  <a:gd name="connsiteY3" fmla="*/ 589441 h 589441"/>
                  <a:gd name="connsiteX4" fmla="*/ 0 w 8328477"/>
                  <a:gd name="connsiteY4" fmla="*/ 0 h 589441"/>
                  <a:gd name="connsiteX0" fmla="*/ 0 w 8328477"/>
                  <a:gd name="connsiteY0" fmla="*/ 0 h 603127"/>
                  <a:gd name="connsiteX1" fmla="*/ 8328477 w 8328477"/>
                  <a:gd name="connsiteY1" fmla="*/ 0 h 603127"/>
                  <a:gd name="connsiteX2" fmla="*/ 8328477 w 8328477"/>
                  <a:gd name="connsiteY2" fmla="*/ 589441 h 603127"/>
                  <a:gd name="connsiteX3" fmla="*/ 314981 w 8328477"/>
                  <a:gd name="connsiteY3" fmla="*/ 603127 h 603127"/>
                  <a:gd name="connsiteX4" fmla="*/ 0 w 8328477"/>
                  <a:gd name="connsiteY4" fmla="*/ 0 h 603127"/>
                  <a:gd name="connsiteX0" fmla="*/ 0 w 8328477"/>
                  <a:gd name="connsiteY0" fmla="*/ 0 h 589441"/>
                  <a:gd name="connsiteX1" fmla="*/ 8328477 w 8328477"/>
                  <a:gd name="connsiteY1" fmla="*/ 0 h 589441"/>
                  <a:gd name="connsiteX2" fmla="*/ 8328477 w 8328477"/>
                  <a:gd name="connsiteY2" fmla="*/ 589441 h 589441"/>
                  <a:gd name="connsiteX3" fmla="*/ 245884 w 8328477"/>
                  <a:gd name="connsiteY3" fmla="*/ 589441 h 589441"/>
                  <a:gd name="connsiteX4" fmla="*/ 0 w 8328477"/>
                  <a:gd name="connsiteY4" fmla="*/ 0 h 589441"/>
                  <a:gd name="connsiteX0" fmla="*/ 2462713 w 8082593"/>
                  <a:gd name="connsiteY0" fmla="*/ 218970 h 589441"/>
                  <a:gd name="connsiteX1" fmla="*/ 8082593 w 8082593"/>
                  <a:gd name="connsiteY1" fmla="*/ 0 h 589441"/>
                  <a:gd name="connsiteX2" fmla="*/ 8082593 w 8082593"/>
                  <a:gd name="connsiteY2" fmla="*/ 589441 h 589441"/>
                  <a:gd name="connsiteX3" fmla="*/ 0 w 8082593"/>
                  <a:gd name="connsiteY3" fmla="*/ 589441 h 589441"/>
                  <a:gd name="connsiteX4" fmla="*/ 2462713 w 8082593"/>
                  <a:gd name="connsiteY4" fmla="*/ 218970 h 589441"/>
                  <a:gd name="connsiteX0" fmla="*/ 3291875 w 8082593"/>
                  <a:gd name="connsiteY0" fmla="*/ 21897 h 589441"/>
                  <a:gd name="connsiteX1" fmla="*/ 8082593 w 8082593"/>
                  <a:gd name="connsiteY1" fmla="*/ 0 h 589441"/>
                  <a:gd name="connsiteX2" fmla="*/ 8082593 w 8082593"/>
                  <a:gd name="connsiteY2" fmla="*/ 589441 h 589441"/>
                  <a:gd name="connsiteX3" fmla="*/ 0 w 8082593"/>
                  <a:gd name="connsiteY3" fmla="*/ 589441 h 589441"/>
                  <a:gd name="connsiteX4" fmla="*/ 3291875 w 8082593"/>
                  <a:gd name="connsiteY4" fmla="*/ 21897 h 589441"/>
                  <a:gd name="connsiteX0" fmla="*/ 0 w 4790718"/>
                  <a:gd name="connsiteY0" fmla="*/ 21897 h 589441"/>
                  <a:gd name="connsiteX1" fmla="*/ 4790718 w 4790718"/>
                  <a:gd name="connsiteY1" fmla="*/ 0 h 589441"/>
                  <a:gd name="connsiteX2" fmla="*/ 4790718 w 4790718"/>
                  <a:gd name="connsiteY2" fmla="*/ 589441 h 589441"/>
                  <a:gd name="connsiteX3" fmla="*/ 489105 w 4790718"/>
                  <a:gd name="connsiteY3" fmla="*/ 589441 h 589441"/>
                  <a:gd name="connsiteX4" fmla="*/ 0 w 4790718"/>
                  <a:gd name="connsiteY4" fmla="*/ 21897 h 589441"/>
                  <a:gd name="connsiteX0" fmla="*/ 0 w 4790718"/>
                  <a:gd name="connsiteY0" fmla="*/ 10949 h 589441"/>
                  <a:gd name="connsiteX1" fmla="*/ 4790718 w 4790718"/>
                  <a:gd name="connsiteY1" fmla="*/ 0 h 589441"/>
                  <a:gd name="connsiteX2" fmla="*/ 4790718 w 4790718"/>
                  <a:gd name="connsiteY2" fmla="*/ 589441 h 589441"/>
                  <a:gd name="connsiteX3" fmla="*/ 489105 w 4790718"/>
                  <a:gd name="connsiteY3" fmla="*/ 589441 h 589441"/>
                  <a:gd name="connsiteX4" fmla="*/ 0 w 4790718"/>
                  <a:gd name="connsiteY4" fmla="*/ 10949 h 589441"/>
                  <a:gd name="connsiteX0" fmla="*/ 0 w 5405980"/>
                  <a:gd name="connsiteY0" fmla="*/ 23643 h 589441"/>
                  <a:gd name="connsiteX1" fmla="*/ 5405980 w 5405980"/>
                  <a:gd name="connsiteY1" fmla="*/ 0 h 589441"/>
                  <a:gd name="connsiteX2" fmla="*/ 5405980 w 5405980"/>
                  <a:gd name="connsiteY2" fmla="*/ 589441 h 589441"/>
                  <a:gd name="connsiteX3" fmla="*/ 1104367 w 5405980"/>
                  <a:gd name="connsiteY3" fmla="*/ 589441 h 589441"/>
                  <a:gd name="connsiteX4" fmla="*/ 0 w 5405980"/>
                  <a:gd name="connsiteY4" fmla="*/ 23643 h 589441"/>
                  <a:gd name="connsiteX0" fmla="*/ 0 w 5405980"/>
                  <a:gd name="connsiteY0" fmla="*/ 23643 h 589441"/>
                  <a:gd name="connsiteX1" fmla="*/ 5405980 w 5405980"/>
                  <a:gd name="connsiteY1" fmla="*/ 0 h 589441"/>
                  <a:gd name="connsiteX2" fmla="*/ 5405980 w 5405980"/>
                  <a:gd name="connsiteY2" fmla="*/ 589441 h 589441"/>
                  <a:gd name="connsiteX3" fmla="*/ 604466 w 5405980"/>
                  <a:gd name="connsiteY3" fmla="*/ 589441 h 589441"/>
                  <a:gd name="connsiteX4" fmla="*/ 0 w 5405980"/>
                  <a:gd name="connsiteY4" fmla="*/ 23643 h 589441"/>
                  <a:gd name="connsiteX0" fmla="*/ 0 w 5367526"/>
                  <a:gd name="connsiteY0" fmla="*/ 23643 h 589441"/>
                  <a:gd name="connsiteX1" fmla="*/ 5367526 w 5367526"/>
                  <a:gd name="connsiteY1" fmla="*/ 0 h 589441"/>
                  <a:gd name="connsiteX2" fmla="*/ 5367526 w 5367526"/>
                  <a:gd name="connsiteY2" fmla="*/ 589441 h 589441"/>
                  <a:gd name="connsiteX3" fmla="*/ 566012 w 5367526"/>
                  <a:gd name="connsiteY3" fmla="*/ 589441 h 589441"/>
                  <a:gd name="connsiteX4" fmla="*/ 0 w 5367526"/>
                  <a:gd name="connsiteY4" fmla="*/ 23643 h 589441"/>
                  <a:gd name="connsiteX0" fmla="*/ 0 w 5139866"/>
                  <a:gd name="connsiteY0" fmla="*/ 23643 h 589441"/>
                  <a:gd name="connsiteX1" fmla="*/ 5139866 w 5139866"/>
                  <a:gd name="connsiteY1" fmla="*/ 0 h 589441"/>
                  <a:gd name="connsiteX2" fmla="*/ 5139866 w 5139866"/>
                  <a:gd name="connsiteY2" fmla="*/ 589441 h 589441"/>
                  <a:gd name="connsiteX3" fmla="*/ 338352 w 5139866"/>
                  <a:gd name="connsiteY3" fmla="*/ 589441 h 589441"/>
                  <a:gd name="connsiteX4" fmla="*/ 0 w 5139866"/>
                  <a:gd name="connsiteY4" fmla="*/ 23643 h 5894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39866" h="589441">
                    <a:moveTo>
                      <a:pt x="0" y="23643"/>
                    </a:moveTo>
                    <a:lnTo>
                      <a:pt x="5139866" y="0"/>
                    </a:lnTo>
                    <a:lnTo>
                      <a:pt x="5139866" y="589441"/>
                    </a:lnTo>
                    <a:lnTo>
                      <a:pt x="338352" y="589441"/>
                    </a:lnTo>
                    <a:lnTo>
                      <a:pt x="0" y="23643"/>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TextBox 13"/>
              <p:cNvSpPr txBox="1"/>
              <p:nvPr userDrawn="1"/>
            </p:nvSpPr>
            <p:spPr>
              <a:xfrm>
                <a:off x="230594" y="101108"/>
                <a:ext cx="7904877" cy="369332"/>
              </a:xfrm>
              <a:prstGeom prst="rect">
                <a:avLst/>
              </a:prstGeom>
              <a:noFill/>
            </p:spPr>
            <p:txBody>
              <a:bodyPr wrap="square" rtlCol="0">
                <a:spAutoFit/>
              </a:bodyPr>
              <a:lstStyle/>
              <a:p>
                <a:r>
                  <a:rPr lang="en-US" b="1" dirty="0">
                    <a:solidFill>
                      <a:schemeClr val="bg1"/>
                    </a:solidFill>
                    <a:latin typeface="Arial" charset="0"/>
                    <a:ea typeface="Arial" charset="0"/>
                    <a:cs typeface="Arial" charset="0"/>
                  </a:rPr>
                  <a:t>MODULE 8</a:t>
                </a:r>
                <a:r>
                  <a:rPr lang="en-US" dirty="0">
                    <a:solidFill>
                      <a:schemeClr val="bg1"/>
                    </a:solidFill>
                    <a:latin typeface="Arial" charset="0"/>
                    <a:ea typeface="Arial" charset="0"/>
                    <a:cs typeface="Arial" charset="0"/>
                  </a:rPr>
                  <a:t>  •  USING FUELS, OILS, CHEMICALS AND MATERIALS</a:t>
                </a:r>
                <a:endParaRPr lang="en-US" b="1" dirty="0">
                  <a:solidFill>
                    <a:schemeClr val="bg1"/>
                  </a:solidFill>
                  <a:latin typeface="Arial" charset="0"/>
                  <a:ea typeface="Arial" charset="0"/>
                  <a:cs typeface="Arial" charset="0"/>
                </a:endParaRPr>
              </a:p>
            </p:txBody>
          </p:sp>
          <p:sp>
            <p:nvSpPr>
              <p:cNvPr id="19" name="Rectangle 8"/>
              <p:cNvSpPr/>
              <p:nvPr userDrawn="1"/>
            </p:nvSpPr>
            <p:spPr>
              <a:xfrm flipV="1">
                <a:off x="10856171" y="5867951"/>
                <a:ext cx="1335829" cy="1001182"/>
              </a:xfrm>
              <a:custGeom>
                <a:avLst/>
                <a:gdLst>
                  <a:gd name="connsiteX0" fmla="*/ 0 w 8362950"/>
                  <a:gd name="connsiteY0" fmla="*/ 0 h 589441"/>
                  <a:gd name="connsiteX1" fmla="*/ 8362950 w 8362950"/>
                  <a:gd name="connsiteY1" fmla="*/ 0 h 589441"/>
                  <a:gd name="connsiteX2" fmla="*/ 8362950 w 8362950"/>
                  <a:gd name="connsiteY2" fmla="*/ 589441 h 589441"/>
                  <a:gd name="connsiteX3" fmla="*/ 0 w 8362950"/>
                  <a:gd name="connsiteY3" fmla="*/ 589441 h 589441"/>
                  <a:gd name="connsiteX4" fmla="*/ 0 w 8362950"/>
                  <a:gd name="connsiteY4" fmla="*/ 0 h 589441"/>
                  <a:gd name="connsiteX0" fmla="*/ 0 w 8362950"/>
                  <a:gd name="connsiteY0" fmla="*/ 0 h 589441"/>
                  <a:gd name="connsiteX1" fmla="*/ 8362950 w 8362950"/>
                  <a:gd name="connsiteY1" fmla="*/ 0 h 589441"/>
                  <a:gd name="connsiteX2" fmla="*/ 8362950 w 8362950"/>
                  <a:gd name="connsiteY2" fmla="*/ 589441 h 589441"/>
                  <a:gd name="connsiteX3" fmla="*/ 542925 w 8362950"/>
                  <a:gd name="connsiteY3" fmla="*/ 589441 h 589441"/>
                  <a:gd name="connsiteX4" fmla="*/ 0 w 8362950"/>
                  <a:gd name="connsiteY4" fmla="*/ 0 h 589441"/>
                  <a:gd name="connsiteX0" fmla="*/ 0 w 8362950"/>
                  <a:gd name="connsiteY0" fmla="*/ 0 h 589441"/>
                  <a:gd name="connsiteX1" fmla="*/ 8362950 w 8362950"/>
                  <a:gd name="connsiteY1" fmla="*/ 0 h 589441"/>
                  <a:gd name="connsiteX2" fmla="*/ 8362950 w 8362950"/>
                  <a:gd name="connsiteY2" fmla="*/ 589441 h 589441"/>
                  <a:gd name="connsiteX3" fmla="*/ 2598484 w 8362950"/>
                  <a:gd name="connsiteY3" fmla="*/ 570337 h 589441"/>
                  <a:gd name="connsiteX4" fmla="*/ 0 w 8362950"/>
                  <a:gd name="connsiteY4" fmla="*/ 0 h 589441"/>
                  <a:gd name="connsiteX0" fmla="*/ 0 w 8362950"/>
                  <a:gd name="connsiteY0" fmla="*/ 0 h 589441"/>
                  <a:gd name="connsiteX1" fmla="*/ 8362950 w 8362950"/>
                  <a:gd name="connsiteY1" fmla="*/ 0 h 589441"/>
                  <a:gd name="connsiteX2" fmla="*/ 8362950 w 8362950"/>
                  <a:gd name="connsiteY2" fmla="*/ 589441 h 589441"/>
                  <a:gd name="connsiteX3" fmla="*/ 3725649 w 8362950"/>
                  <a:gd name="connsiteY3" fmla="*/ 588108 h 589441"/>
                  <a:gd name="connsiteX4" fmla="*/ 0 w 8362950"/>
                  <a:gd name="connsiteY4" fmla="*/ 0 h 589441"/>
                  <a:gd name="connsiteX0" fmla="*/ 0 w 8926532"/>
                  <a:gd name="connsiteY0" fmla="*/ 0 h 589441"/>
                  <a:gd name="connsiteX1" fmla="*/ 8926532 w 8926532"/>
                  <a:gd name="connsiteY1" fmla="*/ 0 h 589441"/>
                  <a:gd name="connsiteX2" fmla="*/ 8926532 w 8926532"/>
                  <a:gd name="connsiteY2" fmla="*/ 589441 h 589441"/>
                  <a:gd name="connsiteX3" fmla="*/ 4289231 w 8926532"/>
                  <a:gd name="connsiteY3" fmla="*/ 588108 h 589441"/>
                  <a:gd name="connsiteX4" fmla="*/ 0 w 8926532"/>
                  <a:gd name="connsiteY4" fmla="*/ 0 h 5894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926532" h="589441">
                    <a:moveTo>
                      <a:pt x="0" y="0"/>
                    </a:moveTo>
                    <a:lnTo>
                      <a:pt x="8926532" y="0"/>
                    </a:lnTo>
                    <a:lnTo>
                      <a:pt x="8926532" y="589441"/>
                    </a:lnTo>
                    <a:lnTo>
                      <a:pt x="4289231" y="588108"/>
                    </a:lnTo>
                    <a:lnTo>
                      <a:pt x="0" y="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pic>
          <p:nvPicPr>
            <p:cNvPr id="12" name="Picture 11"/>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11253229" y="5977218"/>
              <a:ext cx="938083" cy="912054"/>
            </a:xfrm>
            <a:prstGeom prst="rect">
              <a:avLst/>
            </a:prstGeom>
          </p:spPr>
        </p:pic>
      </p:gr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SectionTitle">
    <p:spTree>
      <p:nvGrpSpPr>
        <p:cNvPr id="1" name=""/>
        <p:cNvGrpSpPr/>
        <p:nvPr/>
      </p:nvGrpSpPr>
      <p:grpSpPr>
        <a:xfrm>
          <a:off x="0" y="0"/>
          <a:ext cx="0" cy="0"/>
          <a:chOff x="0" y="0"/>
          <a:chExt cx="0" cy="0"/>
        </a:xfrm>
      </p:grpSpPr>
      <p:sp>
        <p:nvSpPr>
          <p:cNvPr id="10" name="Rectangle 9"/>
          <p:cNvSpPr/>
          <p:nvPr userDrawn="1"/>
        </p:nvSpPr>
        <p:spPr>
          <a:xfrm>
            <a:off x="0" y="0"/>
            <a:ext cx="12192000" cy="6858000"/>
          </a:xfrm>
          <a:prstGeom prst="rect">
            <a:avLst/>
          </a:prstGeom>
          <a:solidFill>
            <a:schemeClr val="accent2">
              <a:alpha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userDrawn="1"/>
        </p:nvSpPr>
        <p:spPr>
          <a:xfrm>
            <a:off x="0" y="1485900"/>
            <a:ext cx="12192000" cy="3886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Subtitle 2">
            <a:extLst>
              <a:ext uri="{FF2B5EF4-FFF2-40B4-BE49-F238E27FC236}">
                <a16:creationId xmlns:a16="http://schemas.microsoft.com/office/drawing/2014/main" id="{E157F420-9766-4271-8835-1998405F7D47}"/>
              </a:ext>
            </a:extLst>
          </p:cNvPr>
          <p:cNvSpPr>
            <a:spLocks noGrp="1"/>
          </p:cNvSpPr>
          <p:nvPr>
            <p:ph type="subTitle" idx="1"/>
          </p:nvPr>
        </p:nvSpPr>
        <p:spPr>
          <a:xfrm>
            <a:off x="493129" y="1956340"/>
            <a:ext cx="5977119" cy="2858728"/>
          </a:xfrm>
        </p:spPr>
        <p:txBody>
          <a:bodyPr>
            <a:normAutofit/>
          </a:bodyPr>
          <a:lstStyle>
            <a:lvl1pPr marL="0" indent="0" algn="l">
              <a:buFont typeface="+mj-lt"/>
              <a:buNone/>
              <a:defRPr sz="4800">
                <a:solidFill>
                  <a:schemeClr val="bg1"/>
                </a:solidFill>
                <a:latin typeface="Arial" charset="0"/>
                <a:ea typeface="Arial" charset="0"/>
                <a:cs typeface="Arial"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endParaRPr lang="en-GB" dirty="0"/>
          </a:p>
        </p:txBody>
      </p:sp>
      <p:grpSp>
        <p:nvGrpSpPr>
          <p:cNvPr id="12" name="Group 11"/>
          <p:cNvGrpSpPr/>
          <p:nvPr userDrawn="1"/>
        </p:nvGrpSpPr>
        <p:grpSpPr>
          <a:xfrm>
            <a:off x="-6" y="-20581"/>
            <a:ext cx="12192006" cy="6909853"/>
            <a:chOff x="-6" y="-20581"/>
            <a:chExt cx="12192006" cy="6909853"/>
          </a:xfrm>
        </p:grpSpPr>
        <p:grpSp>
          <p:nvGrpSpPr>
            <p:cNvPr id="13" name="Group 12"/>
            <p:cNvGrpSpPr/>
            <p:nvPr userDrawn="1"/>
          </p:nvGrpSpPr>
          <p:grpSpPr>
            <a:xfrm>
              <a:off x="-6" y="-20581"/>
              <a:ext cx="12192006" cy="6889714"/>
              <a:chOff x="-6" y="-20581"/>
              <a:chExt cx="12192006" cy="6889714"/>
            </a:xfrm>
          </p:grpSpPr>
          <p:sp>
            <p:nvSpPr>
              <p:cNvPr id="15" name="Rectangle 8"/>
              <p:cNvSpPr/>
              <p:nvPr userDrawn="1"/>
            </p:nvSpPr>
            <p:spPr>
              <a:xfrm rot="10800000" flipV="1">
                <a:off x="-6" y="-20581"/>
                <a:ext cx="7893429" cy="615363"/>
              </a:xfrm>
              <a:custGeom>
                <a:avLst/>
                <a:gdLst>
                  <a:gd name="connsiteX0" fmla="*/ 0 w 8362950"/>
                  <a:gd name="connsiteY0" fmla="*/ 0 h 589441"/>
                  <a:gd name="connsiteX1" fmla="*/ 8362950 w 8362950"/>
                  <a:gd name="connsiteY1" fmla="*/ 0 h 589441"/>
                  <a:gd name="connsiteX2" fmla="*/ 8362950 w 8362950"/>
                  <a:gd name="connsiteY2" fmla="*/ 589441 h 589441"/>
                  <a:gd name="connsiteX3" fmla="*/ 0 w 8362950"/>
                  <a:gd name="connsiteY3" fmla="*/ 589441 h 589441"/>
                  <a:gd name="connsiteX4" fmla="*/ 0 w 8362950"/>
                  <a:gd name="connsiteY4" fmla="*/ 0 h 589441"/>
                  <a:gd name="connsiteX0" fmla="*/ 0 w 8362950"/>
                  <a:gd name="connsiteY0" fmla="*/ 0 h 589441"/>
                  <a:gd name="connsiteX1" fmla="*/ 8362950 w 8362950"/>
                  <a:gd name="connsiteY1" fmla="*/ 0 h 589441"/>
                  <a:gd name="connsiteX2" fmla="*/ 8362950 w 8362950"/>
                  <a:gd name="connsiteY2" fmla="*/ 589441 h 589441"/>
                  <a:gd name="connsiteX3" fmla="*/ 542925 w 8362950"/>
                  <a:gd name="connsiteY3" fmla="*/ 589441 h 589441"/>
                  <a:gd name="connsiteX4" fmla="*/ 0 w 8362950"/>
                  <a:gd name="connsiteY4" fmla="*/ 0 h 589441"/>
                  <a:gd name="connsiteX0" fmla="*/ 0 w 8328477"/>
                  <a:gd name="connsiteY0" fmla="*/ 0 h 589441"/>
                  <a:gd name="connsiteX1" fmla="*/ 8328477 w 8328477"/>
                  <a:gd name="connsiteY1" fmla="*/ 0 h 589441"/>
                  <a:gd name="connsiteX2" fmla="*/ 8328477 w 8328477"/>
                  <a:gd name="connsiteY2" fmla="*/ 589441 h 589441"/>
                  <a:gd name="connsiteX3" fmla="*/ 508452 w 8328477"/>
                  <a:gd name="connsiteY3" fmla="*/ 589441 h 589441"/>
                  <a:gd name="connsiteX4" fmla="*/ 0 w 8328477"/>
                  <a:gd name="connsiteY4" fmla="*/ 0 h 589441"/>
                  <a:gd name="connsiteX0" fmla="*/ 0 w 8328477"/>
                  <a:gd name="connsiteY0" fmla="*/ 0 h 603127"/>
                  <a:gd name="connsiteX1" fmla="*/ 8328477 w 8328477"/>
                  <a:gd name="connsiteY1" fmla="*/ 0 h 603127"/>
                  <a:gd name="connsiteX2" fmla="*/ 8328477 w 8328477"/>
                  <a:gd name="connsiteY2" fmla="*/ 589441 h 603127"/>
                  <a:gd name="connsiteX3" fmla="*/ 314981 w 8328477"/>
                  <a:gd name="connsiteY3" fmla="*/ 603127 h 603127"/>
                  <a:gd name="connsiteX4" fmla="*/ 0 w 8328477"/>
                  <a:gd name="connsiteY4" fmla="*/ 0 h 603127"/>
                  <a:gd name="connsiteX0" fmla="*/ 0 w 8328477"/>
                  <a:gd name="connsiteY0" fmla="*/ 0 h 589441"/>
                  <a:gd name="connsiteX1" fmla="*/ 8328477 w 8328477"/>
                  <a:gd name="connsiteY1" fmla="*/ 0 h 589441"/>
                  <a:gd name="connsiteX2" fmla="*/ 8328477 w 8328477"/>
                  <a:gd name="connsiteY2" fmla="*/ 589441 h 589441"/>
                  <a:gd name="connsiteX3" fmla="*/ 245884 w 8328477"/>
                  <a:gd name="connsiteY3" fmla="*/ 589441 h 589441"/>
                  <a:gd name="connsiteX4" fmla="*/ 0 w 8328477"/>
                  <a:gd name="connsiteY4" fmla="*/ 0 h 589441"/>
                  <a:gd name="connsiteX0" fmla="*/ 2462713 w 8082593"/>
                  <a:gd name="connsiteY0" fmla="*/ 218970 h 589441"/>
                  <a:gd name="connsiteX1" fmla="*/ 8082593 w 8082593"/>
                  <a:gd name="connsiteY1" fmla="*/ 0 h 589441"/>
                  <a:gd name="connsiteX2" fmla="*/ 8082593 w 8082593"/>
                  <a:gd name="connsiteY2" fmla="*/ 589441 h 589441"/>
                  <a:gd name="connsiteX3" fmla="*/ 0 w 8082593"/>
                  <a:gd name="connsiteY3" fmla="*/ 589441 h 589441"/>
                  <a:gd name="connsiteX4" fmla="*/ 2462713 w 8082593"/>
                  <a:gd name="connsiteY4" fmla="*/ 218970 h 589441"/>
                  <a:gd name="connsiteX0" fmla="*/ 3291875 w 8082593"/>
                  <a:gd name="connsiteY0" fmla="*/ 21897 h 589441"/>
                  <a:gd name="connsiteX1" fmla="*/ 8082593 w 8082593"/>
                  <a:gd name="connsiteY1" fmla="*/ 0 h 589441"/>
                  <a:gd name="connsiteX2" fmla="*/ 8082593 w 8082593"/>
                  <a:gd name="connsiteY2" fmla="*/ 589441 h 589441"/>
                  <a:gd name="connsiteX3" fmla="*/ 0 w 8082593"/>
                  <a:gd name="connsiteY3" fmla="*/ 589441 h 589441"/>
                  <a:gd name="connsiteX4" fmla="*/ 3291875 w 8082593"/>
                  <a:gd name="connsiteY4" fmla="*/ 21897 h 589441"/>
                  <a:gd name="connsiteX0" fmla="*/ 0 w 4790718"/>
                  <a:gd name="connsiteY0" fmla="*/ 21897 h 589441"/>
                  <a:gd name="connsiteX1" fmla="*/ 4790718 w 4790718"/>
                  <a:gd name="connsiteY1" fmla="*/ 0 h 589441"/>
                  <a:gd name="connsiteX2" fmla="*/ 4790718 w 4790718"/>
                  <a:gd name="connsiteY2" fmla="*/ 589441 h 589441"/>
                  <a:gd name="connsiteX3" fmla="*/ 489105 w 4790718"/>
                  <a:gd name="connsiteY3" fmla="*/ 589441 h 589441"/>
                  <a:gd name="connsiteX4" fmla="*/ 0 w 4790718"/>
                  <a:gd name="connsiteY4" fmla="*/ 21897 h 589441"/>
                  <a:gd name="connsiteX0" fmla="*/ 0 w 4790718"/>
                  <a:gd name="connsiteY0" fmla="*/ 10949 h 589441"/>
                  <a:gd name="connsiteX1" fmla="*/ 4790718 w 4790718"/>
                  <a:gd name="connsiteY1" fmla="*/ 0 h 589441"/>
                  <a:gd name="connsiteX2" fmla="*/ 4790718 w 4790718"/>
                  <a:gd name="connsiteY2" fmla="*/ 589441 h 589441"/>
                  <a:gd name="connsiteX3" fmla="*/ 489105 w 4790718"/>
                  <a:gd name="connsiteY3" fmla="*/ 589441 h 589441"/>
                  <a:gd name="connsiteX4" fmla="*/ 0 w 4790718"/>
                  <a:gd name="connsiteY4" fmla="*/ 10949 h 589441"/>
                  <a:gd name="connsiteX0" fmla="*/ 0 w 5405980"/>
                  <a:gd name="connsiteY0" fmla="*/ 23643 h 589441"/>
                  <a:gd name="connsiteX1" fmla="*/ 5405980 w 5405980"/>
                  <a:gd name="connsiteY1" fmla="*/ 0 h 589441"/>
                  <a:gd name="connsiteX2" fmla="*/ 5405980 w 5405980"/>
                  <a:gd name="connsiteY2" fmla="*/ 589441 h 589441"/>
                  <a:gd name="connsiteX3" fmla="*/ 1104367 w 5405980"/>
                  <a:gd name="connsiteY3" fmla="*/ 589441 h 589441"/>
                  <a:gd name="connsiteX4" fmla="*/ 0 w 5405980"/>
                  <a:gd name="connsiteY4" fmla="*/ 23643 h 589441"/>
                  <a:gd name="connsiteX0" fmla="*/ 0 w 5405980"/>
                  <a:gd name="connsiteY0" fmla="*/ 23643 h 589441"/>
                  <a:gd name="connsiteX1" fmla="*/ 5405980 w 5405980"/>
                  <a:gd name="connsiteY1" fmla="*/ 0 h 589441"/>
                  <a:gd name="connsiteX2" fmla="*/ 5405980 w 5405980"/>
                  <a:gd name="connsiteY2" fmla="*/ 589441 h 589441"/>
                  <a:gd name="connsiteX3" fmla="*/ 604466 w 5405980"/>
                  <a:gd name="connsiteY3" fmla="*/ 589441 h 589441"/>
                  <a:gd name="connsiteX4" fmla="*/ 0 w 5405980"/>
                  <a:gd name="connsiteY4" fmla="*/ 23643 h 589441"/>
                  <a:gd name="connsiteX0" fmla="*/ 0 w 5367526"/>
                  <a:gd name="connsiteY0" fmla="*/ 23643 h 589441"/>
                  <a:gd name="connsiteX1" fmla="*/ 5367526 w 5367526"/>
                  <a:gd name="connsiteY1" fmla="*/ 0 h 589441"/>
                  <a:gd name="connsiteX2" fmla="*/ 5367526 w 5367526"/>
                  <a:gd name="connsiteY2" fmla="*/ 589441 h 589441"/>
                  <a:gd name="connsiteX3" fmla="*/ 566012 w 5367526"/>
                  <a:gd name="connsiteY3" fmla="*/ 589441 h 589441"/>
                  <a:gd name="connsiteX4" fmla="*/ 0 w 5367526"/>
                  <a:gd name="connsiteY4" fmla="*/ 23643 h 589441"/>
                  <a:gd name="connsiteX0" fmla="*/ 0 w 5139866"/>
                  <a:gd name="connsiteY0" fmla="*/ 23643 h 589441"/>
                  <a:gd name="connsiteX1" fmla="*/ 5139866 w 5139866"/>
                  <a:gd name="connsiteY1" fmla="*/ 0 h 589441"/>
                  <a:gd name="connsiteX2" fmla="*/ 5139866 w 5139866"/>
                  <a:gd name="connsiteY2" fmla="*/ 589441 h 589441"/>
                  <a:gd name="connsiteX3" fmla="*/ 338352 w 5139866"/>
                  <a:gd name="connsiteY3" fmla="*/ 589441 h 589441"/>
                  <a:gd name="connsiteX4" fmla="*/ 0 w 5139866"/>
                  <a:gd name="connsiteY4" fmla="*/ 23643 h 5894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39866" h="589441">
                    <a:moveTo>
                      <a:pt x="0" y="23643"/>
                    </a:moveTo>
                    <a:lnTo>
                      <a:pt x="5139866" y="0"/>
                    </a:lnTo>
                    <a:lnTo>
                      <a:pt x="5139866" y="589441"/>
                    </a:lnTo>
                    <a:lnTo>
                      <a:pt x="338352" y="589441"/>
                    </a:lnTo>
                    <a:lnTo>
                      <a:pt x="0" y="23643"/>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TextBox 15"/>
              <p:cNvSpPr txBox="1"/>
              <p:nvPr userDrawn="1"/>
            </p:nvSpPr>
            <p:spPr>
              <a:xfrm>
                <a:off x="230594" y="101108"/>
                <a:ext cx="7904877" cy="369332"/>
              </a:xfrm>
              <a:prstGeom prst="rect">
                <a:avLst/>
              </a:prstGeom>
              <a:noFill/>
            </p:spPr>
            <p:txBody>
              <a:bodyPr wrap="square" rtlCol="0">
                <a:spAutoFit/>
              </a:bodyPr>
              <a:lstStyle/>
              <a:p>
                <a:r>
                  <a:rPr lang="en-US" b="1" dirty="0">
                    <a:solidFill>
                      <a:schemeClr val="bg1"/>
                    </a:solidFill>
                    <a:latin typeface="Arial" charset="0"/>
                    <a:ea typeface="Arial" charset="0"/>
                    <a:cs typeface="Arial" charset="0"/>
                  </a:rPr>
                  <a:t>MODULE 8</a:t>
                </a:r>
                <a:r>
                  <a:rPr lang="en-US" dirty="0">
                    <a:solidFill>
                      <a:schemeClr val="bg1"/>
                    </a:solidFill>
                    <a:latin typeface="Arial" charset="0"/>
                    <a:ea typeface="Arial" charset="0"/>
                    <a:cs typeface="Arial" charset="0"/>
                  </a:rPr>
                  <a:t>  •  USING FUELS, OILS, CHEMICALS AND MATERIALS</a:t>
                </a:r>
                <a:endParaRPr lang="en-US" b="1" dirty="0">
                  <a:solidFill>
                    <a:schemeClr val="bg1"/>
                  </a:solidFill>
                  <a:latin typeface="Arial" charset="0"/>
                  <a:ea typeface="Arial" charset="0"/>
                  <a:cs typeface="Arial" charset="0"/>
                </a:endParaRPr>
              </a:p>
            </p:txBody>
          </p:sp>
          <p:sp>
            <p:nvSpPr>
              <p:cNvPr id="17" name="Rectangle 8"/>
              <p:cNvSpPr/>
              <p:nvPr userDrawn="1"/>
            </p:nvSpPr>
            <p:spPr>
              <a:xfrm flipV="1">
                <a:off x="10856171" y="5867951"/>
                <a:ext cx="1335829" cy="1001182"/>
              </a:xfrm>
              <a:custGeom>
                <a:avLst/>
                <a:gdLst>
                  <a:gd name="connsiteX0" fmla="*/ 0 w 8362950"/>
                  <a:gd name="connsiteY0" fmla="*/ 0 h 589441"/>
                  <a:gd name="connsiteX1" fmla="*/ 8362950 w 8362950"/>
                  <a:gd name="connsiteY1" fmla="*/ 0 h 589441"/>
                  <a:gd name="connsiteX2" fmla="*/ 8362950 w 8362950"/>
                  <a:gd name="connsiteY2" fmla="*/ 589441 h 589441"/>
                  <a:gd name="connsiteX3" fmla="*/ 0 w 8362950"/>
                  <a:gd name="connsiteY3" fmla="*/ 589441 h 589441"/>
                  <a:gd name="connsiteX4" fmla="*/ 0 w 8362950"/>
                  <a:gd name="connsiteY4" fmla="*/ 0 h 589441"/>
                  <a:gd name="connsiteX0" fmla="*/ 0 w 8362950"/>
                  <a:gd name="connsiteY0" fmla="*/ 0 h 589441"/>
                  <a:gd name="connsiteX1" fmla="*/ 8362950 w 8362950"/>
                  <a:gd name="connsiteY1" fmla="*/ 0 h 589441"/>
                  <a:gd name="connsiteX2" fmla="*/ 8362950 w 8362950"/>
                  <a:gd name="connsiteY2" fmla="*/ 589441 h 589441"/>
                  <a:gd name="connsiteX3" fmla="*/ 542925 w 8362950"/>
                  <a:gd name="connsiteY3" fmla="*/ 589441 h 589441"/>
                  <a:gd name="connsiteX4" fmla="*/ 0 w 8362950"/>
                  <a:gd name="connsiteY4" fmla="*/ 0 h 589441"/>
                  <a:gd name="connsiteX0" fmla="*/ 0 w 8362950"/>
                  <a:gd name="connsiteY0" fmla="*/ 0 h 589441"/>
                  <a:gd name="connsiteX1" fmla="*/ 8362950 w 8362950"/>
                  <a:gd name="connsiteY1" fmla="*/ 0 h 589441"/>
                  <a:gd name="connsiteX2" fmla="*/ 8362950 w 8362950"/>
                  <a:gd name="connsiteY2" fmla="*/ 589441 h 589441"/>
                  <a:gd name="connsiteX3" fmla="*/ 2598484 w 8362950"/>
                  <a:gd name="connsiteY3" fmla="*/ 570337 h 589441"/>
                  <a:gd name="connsiteX4" fmla="*/ 0 w 8362950"/>
                  <a:gd name="connsiteY4" fmla="*/ 0 h 589441"/>
                  <a:gd name="connsiteX0" fmla="*/ 0 w 8362950"/>
                  <a:gd name="connsiteY0" fmla="*/ 0 h 589441"/>
                  <a:gd name="connsiteX1" fmla="*/ 8362950 w 8362950"/>
                  <a:gd name="connsiteY1" fmla="*/ 0 h 589441"/>
                  <a:gd name="connsiteX2" fmla="*/ 8362950 w 8362950"/>
                  <a:gd name="connsiteY2" fmla="*/ 589441 h 589441"/>
                  <a:gd name="connsiteX3" fmla="*/ 3725649 w 8362950"/>
                  <a:gd name="connsiteY3" fmla="*/ 588108 h 589441"/>
                  <a:gd name="connsiteX4" fmla="*/ 0 w 8362950"/>
                  <a:gd name="connsiteY4" fmla="*/ 0 h 589441"/>
                  <a:gd name="connsiteX0" fmla="*/ 0 w 8926532"/>
                  <a:gd name="connsiteY0" fmla="*/ 0 h 589441"/>
                  <a:gd name="connsiteX1" fmla="*/ 8926532 w 8926532"/>
                  <a:gd name="connsiteY1" fmla="*/ 0 h 589441"/>
                  <a:gd name="connsiteX2" fmla="*/ 8926532 w 8926532"/>
                  <a:gd name="connsiteY2" fmla="*/ 589441 h 589441"/>
                  <a:gd name="connsiteX3" fmla="*/ 4289231 w 8926532"/>
                  <a:gd name="connsiteY3" fmla="*/ 588108 h 589441"/>
                  <a:gd name="connsiteX4" fmla="*/ 0 w 8926532"/>
                  <a:gd name="connsiteY4" fmla="*/ 0 h 5894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926532" h="589441">
                    <a:moveTo>
                      <a:pt x="0" y="0"/>
                    </a:moveTo>
                    <a:lnTo>
                      <a:pt x="8926532" y="0"/>
                    </a:lnTo>
                    <a:lnTo>
                      <a:pt x="8926532" y="589441"/>
                    </a:lnTo>
                    <a:lnTo>
                      <a:pt x="4289231" y="588108"/>
                    </a:lnTo>
                    <a:lnTo>
                      <a:pt x="0" y="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pic>
          <p:nvPicPr>
            <p:cNvPr id="14" name="Picture 13"/>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11253229" y="5977218"/>
              <a:ext cx="938083" cy="912054"/>
            </a:xfrm>
            <a:prstGeom prst="rect">
              <a:avLst/>
            </a:prstGeom>
          </p:spPr>
        </p:pic>
      </p:gr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WrapUp">
    <p:spTree>
      <p:nvGrpSpPr>
        <p:cNvPr id="1" name=""/>
        <p:cNvGrpSpPr/>
        <p:nvPr/>
      </p:nvGrpSpPr>
      <p:grpSpPr>
        <a:xfrm>
          <a:off x="0" y="0"/>
          <a:ext cx="0" cy="0"/>
          <a:chOff x="0" y="0"/>
          <a:chExt cx="0" cy="0"/>
        </a:xfrm>
      </p:grpSpPr>
      <p:sp>
        <p:nvSpPr>
          <p:cNvPr id="6" name="Rectangle 5"/>
          <p:cNvSpPr/>
          <p:nvPr userDrawn="1"/>
        </p:nvSpPr>
        <p:spPr>
          <a:xfrm>
            <a:off x="0" y="0"/>
            <a:ext cx="12192000" cy="6858000"/>
          </a:xfrm>
          <a:prstGeom prst="rect">
            <a:avLst/>
          </a:prstGeom>
          <a:solidFill>
            <a:schemeClr val="accent2">
              <a:alpha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userDrawn="1"/>
        </p:nvSpPr>
        <p:spPr>
          <a:xfrm>
            <a:off x="0" y="1485900"/>
            <a:ext cx="12192000" cy="3886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userDrawn="1"/>
        </p:nvSpPr>
        <p:spPr>
          <a:xfrm>
            <a:off x="374596" y="2402352"/>
            <a:ext cx="6164317" cy="1938992"/>
          </a:xfrm>
          <a:prstGeom prst="rect">
            <a:avLst/>
          </a:prstGeom>
          <a:noFill/>
        </p:spPr>
        <p:txBody>
          <a:bodyPr wrap="square" rtlCol="0">
            <a:spAutoFit/>
          </a:bodyPr>
          <a:lstStyle/>
          <a:p>
            <a:r>
              <a:rPr lang="en-US" sz="6000" dirty="0">
                <a:solidFill>
                  <a:schemeClr val="bg1"/>
                </a:solidFill>
                <a:latin typeface="Arial" charset="0"/>
                <a:ea typeface="Arial" charset="0"/>
                <a:cs typeface="Arial" charset="0"/>
              </a:rPr>
              <a:t>Key things</a:t>
            </a:r>
            <a:br>
              <a:rPr lang="en-US" sz="6000" dirty="0">
                <a:solidFill>
                  <a:schemeClr val="bg1"/>
                </a:solidFill>
                <a:latin typeface="Arial" charset="0"/>
                <a:ea typeface="Arial" charset="0"/>
                <a:cs typeface="Arial" charset="0"/>
              </a:rPr>
            </a:br>
            <a:r>
              <a:rPr lang="en-US" sz="6000" dirty="0">
                <a:solidFill>
                  <a:schemeClr val="bg1"/>
                </a:solidFill>
                <a:latin typeface="Arial" charset="0"/>
                <a:ea typeface="Arial" charset="0"/>
                <a:cs typeface="Arial" charset="0"/>
              </a:rPr>
              <a:t>to remember</a:t>
            </a:r>
          </a:p>
        </p:txBody>
      </p:sp>
      <p:sp>
        <p:nvSpPr>
          <p:cNvPr id="9" name="Rectangle 8"/>
          <p:cNvSpPr/>
          <p:nvPr userDrawn="1"/>
        </p:nvSpPr>
        <p:spPr>
          <a:xfrm>
            <a:off x="6913509" y="659681"/>
            <a:ext cx="4783462" cy="5538638"/>
          </a:xfrm>
          <a:prstGeom prst="rect">
            <a:avLst/>
          </a:prstGeom>
          <a:solidFill>
            <a:schemeClr val="bg1"/>
          </a:solidFill>
          <a:ln>
            <a:noFill/>
          </a:ln>
          <a:effectLst>
            <a:outerShdw blurRad="508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6899221" y="-262059"/>
            <a:ext cx="5182699" cy="6690267"/>
          </a:xfrm>
          <a:prstGeom prst="rect">
            <a:avLst/>
          </a:prstGeom>
        </p:spPr>
      </p:pic>
      <p:grpSp>
        <p:nvGrpSpPr>
          <p:cNvPr id="16" name="Group 15"/>
          <p:cNvGrpSpPr/>
          <p:nvPr userDrawn="1"/>
        </p:nvGrpSpPr>
        <p:grpSpPr>
          <a:xfrm>
            <a:off x="-6" y="-20581"/>
            <a:ext cx="12192006" cy="6909853"/>
            <a:chOff x="-6" y="-20581"/>
            <a:chExt cx="12192006" cy="6909853"/>
          </a:xfrm>
        </p:grpSpPr>
        <p:grpSp>
          <p:nvGrpSpPr>
            <p:cNvPr id="17" name="Group 16"/>
            <p:cNvGrpSpPr/>
            <p:nvPr userDrawn="1"/>
          </p:nvGrpSpPr>
          <p:grpSpPr>
            <a:xfrm>
              <a:off x="-6" y="-20581"/>
              <a:ext cx="12192006" cy="6889714"/>
              <a:chOff x="-6" y="-20581"/>
              <a:chExt cx="12192006" cy="6889714"/>
            </a:xfrm>
          </p:grpSpPr>
          <p:sp>
            <p:nvSpPr>
              <p:cNvPr id="19" name="Rectangle 8"/>
              <p:cNvSpPr/>
              <p:nvPr userDrawn="1"/>
            </p:nvSpPr>
            <p:spPr>
              <a:xfrm rot="10800000" flipV="1">
                <a:off x="-6" y="-20581"/>
                <a:ext cx="7893429" cy="615363"/>
              </a:xfrm>
              <a:custGeom>
                <a:avLst/>
                <a:gdLst>
                  <a:gd name="connsiteX0" fmla="*/ 0 w 8362950"/>
                  <a:gd name="connsiteY0" fmla="*/ 0 h 589441"/>
                  <a:gd name="connsiteX1" fmla="*/ 8362950 w 8362950"/>
                  <a:gd name="connsiteY1" fmla="*/ 0 h 589441"/>
                  <a:gd name="connsiteX2" fmla="*/ 8362950 w 8362950"/>
                  <a:gd name="connsiteY2" fmla="*/ 589441 h 589441"/>
                  <a:gd name="connsiteX3" fmla="*/ 0 w 8362950"/>
                  <a:gd name="connsiteY3" fmla="*/ 589441 h 589441"/>
                  <a:gd name="connsiteX4" fmla="*/ 0 w 8362950"/>
                  <a:gd name="connsiteY4" fmla="*/ 0 h 589441"/>
                  <a:gd name="connsiteX0" fmla="*/ 0 w 8362950"/>
                  <a:gd name="connsiteY0" fmla="*/ 0 h 589441"/>
                  <a:gd name="connsiteX1" fmla="*/ 8362950 w 8362950"/>
                  <a:gd name="connsiteY1" fmla="*/ 0 h 589441"/>
                  <a:gd name="connsiteX2" fmla="*/ 8362950 w 8362950"/>
                  <a:gd name="connsiteY2" fmla="*/ 589441 h 589441"/>
                  <a:gd name="connsiteX3" fmla="*/ 542925 w 8362950"/>
                  <a:gd name="connsiteY3" fmla="*/ 589441 h 589441"/>
                  <a:gd name="connsiteX4" fmla="*/ 0 w 8362950"/>
                  <a:gd name="connsiteY4" fmla="*/ 0 h 589441"/>
                  <a:gd name="connsiteX0" fmla="*/ 0 w 8328477"/>
                  <a:gd name="connsiteY0" fmla="*/ 0 h 589441"/>
                  <a:gd name="connsiteX1" fmla="*/ 8328477 w 8328477"/>
                  <a:gd name="connsiteY1" fmla="*/ 0 h 589441"/>
                  <a:gd name="connsiteX2" fmla="*/ 8328477 w 8328477"/>
                  <a:gd name="connsiteY2" fmla="*/ 589441 h 589441"/>
                  <a:gd name="connsiteX3" fmla="*/ 508452 w 8328477"/>
                  <a:gd name="connsiteY3" fmla="*/ 589441 h 589441"/>
                  <a:gd name="connsiteX4" fmla="*/ 0 w 8328477"/>
                  <a:gd name="connsiteY4" fmla="*/ 0 h 589441"/>
                  <a:gd name="connsiteX0" fmla="*/ 0 w 8328477"/>
                  <a:gd name="connsiteY0" fmla="*/ 0 h 603127"/>
                  <a:gd name="connsiteX1" fmla="*/ 8328477 w 8328477"/>
                  <a:gd name="connsiteY1" fmla="*/ 0 h 603127"/>
                  <a:gd name="connsiteX2" fmla="*/ 8328477 w 8328477"/>
                  <a:gd name="connsiteY2" fmla="*/ 589441 h 603127"/>
                  <a:gd name="connsiteX3" fmla="*/ 314981 w 8328477"/>
                  <a:gd name="connsiteY3" fmla="*/ 603127 h 603127"/>
                  <a:gd name="connsiteX4" fmla="*/ 0 w 8328477"/>
                  <a:gd name="connsiteY4" fmla="*/ 0 h 603127"/>
                  <a:gd name="connsiteX0" fmla="*/ 0 w 8328477"/>
                  <a:gd name="connsiteY0" fmla="*/ 0 h 589441"/>
                  <a:gd name="connsiteX1" fmla="*/ 8328477 w 8328477"/>
                  <a:gd name="connsiteY1" fmla="*/ 0 h 589441"/>
                  <a:gd name="connsiteX2" fmla="*/ 8328477 w 8328477"/>
                  <a:gd name="connsiteY2" fmla="*/ 589441 h 589441"/>
                  <a:gd name="connsiteX3" fmla="*/ 245884 w 8328477"/>
                  <a:gd name="connsiteY3" fmla="*/ 589441 h 589441"/>
                  <a:gd name="connsiteX4" fmla="*/ 0 w 8328477"/>
                  <a:gd name="connsiteY4" fmla="*/ 0 h 589441"/>
                  <a:gd name="connsiteX0" fmla="*/ 2462713 w 8082593"/>
                  <a:gd name="connsiteY0" fmla="*/ 218970 h 589441"/>
                  <a:gd name="connsiteX1" fmla="*/ 8082593 w 8082593"/>
                  <a:gd name="connsiteY1" fmla="*/ 0 h 589441"/>
                  <a:gd name="connsiteX2" fmla="*/ 8082593 w 8082593"/>
                  <a:gd name="connsiteY2" fmla="*/ 589441 h 589441"/>
                  <a:gd name="connsiteX3" fmla="*/ 0 w 8082593"/>
                  <a:gd name="connsiteY3" fmla="*/ 589441 h 589441"/>
                  <a:gd name="connsiteX4" fmla="*/ 2462713 w 8082593"/>
                  <a:gd name="connsiteY4" fmla="*/ 218970 h 589441"/>
                  <a:gd name="connsiteX0" fmla="*/ 3291875 w 8082593"/>
                  <a:gd name="connsiteY0" fmla="*/ 21897 h 589441"/>
                  <a:gd name="connsiteX1" fmla="*/ 8082593 w 8082593"/>
                  <a:gd name="connsiteY1" fmla="*/ 0 h 589441"/>
                  <a:gd name="connsiteX2" fmla="*/ 8082593 w 8082593"/>
                  <a:gd name="connsiteY2" fmla="*/ 589441 h 589441"/>
                  <a:gd name="connsiteX3" fmla="*/ 0 w 8082593"/>
                  <a:gd name="connsiteY3" fmla="*/ 589441 h 589441"/>
                  <a:gd name="connsiteX4" fmla="*/ 3291875 w 8082593"/>
                  <a:gd name="connsiteY4" fmla="*/ 21897 h 589441"/>
                  <a:gd name="connsiteX0" fmla="*/ 0 w 4790718"/>
                  <a:gd name="connsiteY0" fmla="*/ 21897 h 589441"/>
                  <a:gd name="connsiteX1" fmla="*/ 4790718 w 4790718"/>
                  <a:gd name="connsiteY1" fmla="*/ 0 h 589441"/>
                  <a:gd name="connsiteX2" fmla="*/ 4790718 w 4790718"/>
                  <a:gd name="connsiteY2" fmla="*/ 589441 h 589441"/>
                  <a:gd name="connsiteX3" fmla="*/ 489105 w 4790718"/>
                  <a:gd name="connsiteY3" fmla="*/ 589441 h 589441"/>
                  <a:gd name="connsiteX4" fmla="*/ 0 w 4790718"/>
                  <a:gd name="connsiteY4" fmla="*/ 21897 h 589441"/>
                  <a:gd name="connsiteX0" fmla="*/ 0 w 4790718"/>
                  <a:gd name="connsiteY0" fmla="*/ 10949 h 589441"/>
                  <a:gd name="connsiteX1" fmla="*/ 4790718 w 4790718"/>
                  <a:gd name="connsiteY1" fmla="*/ 0 h 589441"/>
                  <a:gd name="connsiteX2" fmla="*/ 4790718 w 4790718"/>
                  <a:gd name="connsiteY2" fmla="*/ 589441 h 589441"/>
                  <a:gd name="connsiteX3" fmla="*/ 489105 w 4790718"/>
                  <a:gd name="connsiteY3" fmla="*/ 589441 h 589441"/>
                  <a:gd name="connsiteX4" fmla="*/ 0 w 4790718"/>
                  <a:gd name="connsiteY4" fmla="*/ 10949 h 589441"/>
                  <a:gd name="connsiteX0" fmla="*/ 0 w 5405980"/>
                  <a:gd name="connsiteY0" fmla="*/ 23643 h 589441"/>
                  <a:gd name="connsiteX1" fmla="*/ 5405980 w 5405980"/>
                  <a:gd name="connsiteY1" fmla="*/ 0 h 589441"/>
                  <a:gd name="connsiteX2" fmla="*/ 5405980 w 5405980"/>
                  <a:gd name="connsiteY2" fmla="*/ 589441 h 589441"/>
                  <a:gd name="connsiteX3" fmla="*/ 1104367 w 5405980"/>
                  <a:gd name="connsiteY3" fmla="*/ 589441 h 589441"/>
                  <a:gd name="connsiteX4" fmla="*/ 0 w 5405980"/>
                  <a:gd name="connsiteY4" fmla="*/ 23643 h 589441"/>
                  <a:gd name="connsiteX0" fmla="*/ 0 w 5405980"/>
                  <a:gd name="connsiteY0" fmla="*/ 23643 h 589441"/>
                  <a:gd name="connsiteX1" fmla="*/ 5405980 w 5405980"/>
                  <a:gd name="connsiteY1" fmla="*/ 0 h 589441"/>
                  <a:gd name="connsiteX2" fmla="*/ 5405980 w 5405980"/>
                  <a:gd name="connsiteY2" fmla="*/ 589441 h 589441"/>
                  <a:gd name="connsiteX3" fmla="*/ 604466 w 5405980"/>
                  <a:gd name="connsiteY3" fmla="*/ 589441 h 589441"/>
                  <a:gd name="connsiteX4" fmla="*/ 0 w 5405980"/>
                  <a:gd name="connsiteY4" fmla="*/ 23643 h 589441"/>
                  <a:gd name="connsiteX0" fmla="*/ 0 w 5367526"/>
                  <a:gd name="connsiteY0" fmla="*/ 23643 h 589441"/>
                  <a:gd name="connsiteX1" fmla="*/ 5367526 w 5367526"/>
                  <a:gd name="connsiteY1" fmla="*/ 0 h 589441"/>
                  <a:gd name="connsiteX2" fmla="*/ 5367526 w 5367526"/>
                  <a:gd name="connsiteY2" fmla="*/ 589441 h 589441"/>
                  <a:gd name="connsiteX3" fmla="*/ 566012 w 5367526"/>
                  <a:gd name="connsiteY3" fmla="*/ 589441 h 589441"/>
                  <a:gd name="connsiteX4" fmla="*/ 0 w 5367526"/>
                  <a:gd name="connsiteY4" fmla="*/ 23643 h 589441"/>
                  <a:gd name="connsiteX0" fmla="*/ 0 w 5139866"/>
                  <a:gd name="connsiteY0" fmla="*/ 23643 h 589441"/>
                  <a:gd name="connsiteX1" fmla="*/ 5139866 w 5139866"/>
                  <a:gd name="connsiteY1" fmla="*/ 0 h 589441"/>
                  <a:gd name="connsiteX2" fmla="*/ 5139866 w 5139866"/>
                  <a:gd name="connsiteY2" fmla="*/ 589441 h 589441"/>
                  <a:gd name="connsiteX3" fmla="*/ 338352 w 5139866"/>
                  <a:gd name="connsiteY3" fmla="*/ 589441 h 589441"/>
                  <a:gd name="connsiteX4" fmla="*/ 0 w 5139866"/>
                  <a:gd name="connsiteY4" fmla="*/ 23643 h 5894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39866" h="589441">
                    <a:moveTo>
                      <a:pt x="0" y="23643"/>
                    </a:moveTo>
                    <a:lnTo>
                      <a:pt x="5139866" y="0"/>
                    </a:lnTo>
                    <a:lnTo>
                      <a:pt x="5139866" y="589441"/>
                    </a:lnTo>
                    <a:lnTo>
                      <a:pt x="338352" y="589441"/>
                    </a:lnTo>
                    <a:lnTo>
                      <a:pt x="0" y="23643"/>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TextBox 19"/>
              <p:cNvSpPr txBox="1"/>
              <p:nvPr userDrawn="1"/>
            </p:nvSpPr>
            <p:spPr>
              <a:xfrm>
                <a:off x="230594" y="101108"/>
                <a:ext cx="7904877" cy="369332"/>
              </a:xfrm>
              <a:prstGeom prst="rect">
                <a:avLst/>
              </a:prstGeom>
              <a:noFill/>
            </p:spPr>
            <p:txBody>
              <a:bodyPr wrap="square" rtlCol="0">
                <a:spAutoFit/>
              </a:bodyPr>
              <a:lstStyle/>
              <a:p>
                <a:r>
                  <a:rPr lang="en-US" b="1" dirty="0">
                    <a:solidFill>
                      <a:schemeClr val="bg1"/>
                    </a:solidFill>
                    <a:latin typeface="Arial" charset="0"/>
                    <a:ea typeface="Arial" charset="0"/>
                    <a:cs typeface="Arial" charset="0"/>
                  </a:rPr>
                  <a:t>MODULE 8</a:t>
                </a:r>
                <a:r>
                  <a:rPr lang="en-US" dirty="0">
                    <a:solidFill>
                      <a:schemeClr val="bg1"/>
                    </a:solidFill>
                    <a:latin typeface="Arial" charset="0"/>
                    <a:ea typeface="Arial" charset="0"/>
                    <a:cs typeface="Arial" charset="0"/>
                  </a:rPr>
                  <a:t>  •  USING FUELS, OILS, CHEMICALS AND MATERIALS</a:t>
                </a:r>
                <a:endParaRPr lang="en-US" b="1" dirty="0">
                  <a:solidFill>
                    <a:schemeClr val="bg1"/>
                  </a:solidFill>
                  <a:latin typeface="Arial" charset="0"/>
                  <a:ea typeface="Arial" charset="0"/>
                  <a:cs typeface="Arial" charset="0"/>
                </a:endParaRPr>
              </a:p>
            </p:txBody>
          </p:sp>
          <p:sp>
            <p:nvSpPr>
              <p:cNvPr id="23" name="Rectangle 8"/>
              <p:cNvSpPr/>
              <p:nvPr userDrawn="1"/>
            </p:nvSpPr>
            <p:spPr>
              <a:xfrm flipV="1">
                <a:off x="10856171" y="5867951"/>
                <a:ext cx="1335829" cy="1001182"/>
              </a:xfrm>
              <a:custGeom>
                <a:avLst/>
                <a:gdLst>
                  <a:gd name="connsiteX0" fmla="*/ 0 w 8362950"/>
                  <a:gd name="connsiteY0" fmla="*/ 0 h 589441"/>
                  <a:gd name="connsiteX1" fmla="*/ 8362950 w 8362950"/>
                  <a:gd name="connsiteY1" fmla="*/ 0 h 589441"/>
                  <a:gd name="connsiteX2" fmla="*/ 8362950 w 8362950"/>
                  <a:gd name="connsiteY2" fmla="*/ 589441 h 589441"/>
                  <a:gd name="connsiteX3" fmla="*/ 0 w 8362950"/>
                  <a:gd name="connsiteY3" fmla="*/ 589441 h 589441"/>
                  <a:gd name="connsiteX4" fmla="*/ 0 w 8362950"/>
                  <a:gd name="connsiteY4" fmla="*/ 0 h 589441"/>
                  <a:gd name="connsiteX0" fmla="*/ 0 w 8362950"/>
                  <a:gd name="connsiteY0" fmla="*/ 0 h 589441"/>
                  <a:gd name="connsiteX1" fmla="*/ 8362950 w 8362950"/>
                  <a:gd name="connsiteY1" fmla="*/ 0 h 589441"/>
                  <a:gd name="connsiteX2" fmla="*/ 8362950 w 8362950"/>
                  <a:gd name="connsiteY2" fmla="*/ 589441 h 589441"/>
                  <a:gd name="connsiteX3" fmla="*/ 542925 w 8362950"/>
                  <a:gd name="connsiteY3" fmla="*/ 589441 h 589441"/>
                  <a:gd name="connsiteX4" fmla="*/ 0 w 8362950"/>
                  <a:gd name="connsiteY4" fmla="*/ 0 h 589441"/>
                  <a:gd name="connsiteX0" fmla="*/ 0 w 8362950"/>
                  <a:gd name="connsiteY0" fmla="*/ 0 h 589441"/>
                  <a:gd name="connsiteX1" fmla="*/ 8362950 w 8362950"/>
                  <a:gd name="connsiteY1" fmla="*/ 0 h 589441"/>
                  <a:gd name="connsiteX2" fmla="*/ 8362950 w 8362950"/>
                  <a:gd name="connsiteY2" fmla="*/ 589441 h 589441"/>
                  <a:gd name="connsiteX3" fmla="*/ 2598484 w 8362950"/>
                  <a:gd name="connsiteY3" fmla="*/ 570337 h 589441"/>
                  <a:gd name="connsiteX4" fmla="*/ 0 w 8362950"/>
                  <a:gd name="connsiteY4" fmla="*/ 0 h 589441"/>
                  <a:gd name="connsiteX0" fmla="*/ 0 w 8362950"/>
                  <a:gd name="connsiteY0" fmla="*/ 0 h 589441"/>
                  <a:gd name="connsiteX1" fmla="*/ 8362950 w 8362950"/>
                  <a:gd name="connsiteY1" fmla="*/ 0 h 589441"/>
                  <a:gd name="connsiteX2" fmla="*/ 8362950 w 8362950"/>
                  <a:gd name="connsiteY2" fmla="*/ 589441 h 589441"/>
                  <a:gd name="connsiteX3" fmla="*/ 3725649 w 8362950"/>
                  <a:gd name="connsiteY3" fmla="*/ 588108 h 589441"/>
                  <a:gd name="connsiteX4" fmla="*/ 0 w 8362950"/>
                  <a:gd name="connsiteY4" fmla="*/ 0 h 589441"/>
                  <a:gd name="connsiteX0" fmla="*/ 0 w 8926532"/>
                  <a:gd name="connsiteY0" fmla="*/ 0 h 589441"/>
                  <a:gd name="connsiteX1" fmla="*/ 8926532 w 8926532"/>
                  <a:gd name="connsiteY1" fmla="*/ 0 h 589441"/>
                  <a:gd name="connsiteX2" fmla="*/ 8926532 w 8926532"/>
                  <a:gd name="connsiteY2" fmla="*/ 589441 h 589441"/>
                  <a:gd name="connsiteX3" fmla="*/ 4289231 w 8926532"/>
                  <a:gd name="connsiteY3" fmla="*/ 588108 h 589441"/>
                  <a:gd name="connsiteX4" fmla="*/ 0 w 8926532"/>
                  <a:gd name="connsiteY4" fmla="*/ 0 h 5894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926532" h="589441">
                    <a:moveTo>
                      <a:pt x="0" y="0"/>
                    </a:moveTo>
                    <a:lnTo>
                      <a:pt x="8926532" y="0"/>
                    </a:lnTo>
                    <a:lnTo>
                      <a:pt x="8926532" y="589441"/>
                    </a:lnTo>
                    <a:lnTo>
                      <a:pt x="4289231" y="588108"/>
                    </a:lnTo>
                    <a:lnTo>
                      <a:pt x="0" y="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pic>
          <p:nvPicPr>
            <p:cNvPr id="18" name="Picture 17"/>
            <p:cNvPicPr>
              <a:picLocks noChangeAspect="1"/>
            </p:cNvPicPr>
            <p:nvPr userDrawn="1"/>
          </p:nvPicPr>
          <p:blipFill>
            <a:blip r:embed="rId3" cstate="email">
              <a:extLst>
                <a:ext uri="{28A0092B-C50C-407E-A947-70E740481C1C}">
                  <a14:useLocalDpi xmlns:a14="http://schemas.microsoft.com/office/drawing/2010/main" val="0"/>
                </a:ext>
              </a:extLst>
            </a:blip>
            <a:stretch>
              <a:fillRect/>
            </a:stretch>
          </p:blipFill>
          <p:spPr>
            <a:xfrm>
              <a:off x="11253229" y="5977218"/>
              <a:ext cx="938083" cy="912054"/>
            </a:xfrm>
            <a:prstGeom prst="rect">
              <a:avLst/>
            </a:prstGeom>
          </p:spPr>
        </p:pic>
      </p:gr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Tree>
    <p:extLst>
      <p:ext uri="{BB962C8B-B14F-4D97-AF65-F5344CB8AC3E}">
        <p14:creationId xmlns:p14="http://schemas.microsoft.com/office/powerpoint/2010/main" val="230725910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251312936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9A904551-A16C-4859-B163-B69F50EC2FC3}"/>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A2F081EC-51CF-4CC9-BEBF-1E9EA397A6CC}"/>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D0A244DE-3772-43A4-B2F7-44785E69EB19}"/>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3BDA88D-8C0E-47A1-A015-F3F53A43B658}" type="datetime1">
              <a:rPr lang="en-GB" smtClean="0"/>
              <a:pPr/>
              <a:t>31/05/2023</a:t>
            </a:fld>
            <a:endParaRPr lang="en-GB"/>
          </a:p>
        </p:txBody>
      </p:sp>
      <p:sp>
        <p:nvSpPr>
          <p:cNvPr id="5" name="Footer Placeholder 4">
            <a:extLst>
              <a:ext uri="{FF2B5EF4-FFF2-40B4-BE49-F238E27FC236}">
                <a16:creationId xmlns:a16="http://schemas.microsoft.com/office/drawing/2014/main" id="{64275A60-25D9-49AE-9384-8B8027C5CF5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351EC0E2-88E8-43D1-890C-B1EB1B022E6C}"/>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8F9186D-BD8E-4EDD-A417-AFA9BA614779}" type="slidenum">
              <a:rPr lang="en-GB" smtClean="0"/>
              <a:pPr/>
              <a:t>‹#›</a:t>
            </a:fld>
            <a:endParaRPr lang="en-GB"/>
          </a:p>
        </p:txBody>
      </p:sp>
    </p:spTree>
    <p:extLst>
      <p:ext uri="{BB962C8B-B14F-4D97-AF65-F5344CB8AC3E}">
        <p14:creationId xmlns:p14="http://schemas.microsoft.com/office/powerpoint/2010/main" val="1341600667"/>
      </p:ext>
    </p:extLst>
  </p:cSld>
  <p:clrMap bg1="lt1" tx1="dk1" bg2="lt2" tx2="dk2" accent1="accent1" accent2="accent2" accent3="accent3" accent4="accent4" accent5="accent5" accent6="accent6" hlink="hlink" folHlink="folHlink"/>
  <p:sldLayoutIdLst>
    <p:sldLayoutId id="2147483658" r:id="rId1"/>
    <p:sldLayoutId id="2147483659" r:id="rId2"/>
    <p:sldLayoutId id="2147483660" r:id="rId3"/>
    <p:sldLayoutId id="2147483661" r:id="rId4"/>
    <p:sldLayoutId id="2147483662" r:id="rId5"/>
    <p:sldLayoutId id="2147483663" r:id="rId6"/>
    <p:sldLayoutId id="2147483664" r:id="rId7"/>
    <p:sldLayoutId id="2147483651" r:id="rId8"/>
    <p:sldLayoutId id="2147483649" r:id="rId9"/>
    <p:sldLayoutId id="2147483655" r:id="rId10"/>
    <p:sldLayoutId id="2147483657"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9.xml"/></Relationships>
</file>

<file path=ppt/slides/_rels/slide10.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16.gif"/><Relationship Id="rId2" Type="http://schemas.openxmlformats.org/officeDocument/2006/relationships/notesSlide" Target="../notesSlides/notesSlide12.xml"/><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1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18.gif"/><Relationship Id="rId2" Type="http://schemas.openxmlformats.org/officeDocument/2006/relationships/notesSlide" Target="../notesSlides/notesSlide14.xml"/><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15.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8" Type="http://schemas.openxmlformats.org/officeDocument/2006/relationships/image" Target="../media/image25.png"/><Relationship Id="rId3" Type="http://schemas.openxmlformats.org/officeDocument/2006/relationships/image" Target="../media/image21.png"/><Relationship Id="rId7" Type="http://schemas.openxmlformats.org/officeDocument/2006/relationships/image" Target="../media/image24.png"/><Relationship Id="rId2" Type="http://schemas.openxmlformats.org/officeDocument/2006/relationships/notesSlide" Target="../notesSlides/notesSlide17.xml"/><Relationship Id="rId1" Type="http://schemas.openxmlformats.org/officeDocument/2006/relationships/slideLayout" Target="../slideLayouts/slideLayout1.xml"/><Relationship Id="rId6" Type="http://schemas.openxmlformats.org/officeDocument/2006/relationships/image" Target="../media/image23.png"/><Relationship Id="rId5" Type="http://schemas.openxmlformats.org/officeDocument/2006/relationships/image" Target="../media/image22.png"/><Relationship Id="rId10" Type="http://schemas.openxmlformats.org/officeDocument/2006/relationships/image" Target="../media/image27.png"/><Relationship Id="rId4" Type="http://schemas.openxmlformats.org/officeDocument/2006/relationships/image" Target="../media/image1.png"/><Relationship Id="rId9" Type="http://schemas.openxmlformats.org/officeDocument/2006/relationships/image" Target="../media/image26.png"/></Relationships>
</file>

<file path=ppt/slides/_rels/slide18.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18.xml"/><Relationship Id="rId1" Type="http://schemas.openxmlformats.org/officeDocument/2006/relationships/slideLayout" Target="../slideLayouts/slideLayout1.xml"/><Relationship Id="rId4" Type="http://schemas.openxmlformats.org/officeDocument/2006/relationships/image" Target="../media/image29.png"/></Relationships>
</file>

<file path=ppt/slides/_rels/slide19.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19.xml"/><Relationship Id="rId1" Type="http://schemas.openxmlformats.org/officeDocument/2006/relationships/slideLayout" Target="../slideLayouts/slideLayout1.xml"/><Relationship Id="rId4" Type="http://schemas.openxmlformats.org/officeDocument/2006/relationships/image" Target="../media/image31.png"/></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notesSlide" Target="../notesSlides/notesSlide21.xml"/><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notesSlide" Target="../notesSlides/notesSlide22.xml"/><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notesSlide" Target="../notesSlides/notesSlide23.xml"/><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4.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notesSlide" Target="../notesSlides/notesSlide24.xml"/><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notesSlide" Target="../notesSlides/notesSlide25.xml"/><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6.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26.xml"/><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notesSlide" Target="../notesSlides/notesSlide27.xml"/><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8.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notesSlide" Target="../notesSlides/notesSlide28.xml"/><Relationship Id="rId1" Type="http://schemas.openxmlformats.org/officeDocument/2006/relationships/slideLayout" Target="../slideLayouts/slideLayout1.xml"/><Relationship Id="rId4" Type="http://schemas.openxmlformats.org/officeDocument/2006/relationships/image" Target="../media/image41.png"/></Relationships>
</file>

<file path=ppt/slides/_rels/slide29.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notesSlide" Target="../notesSlides/notesSlide29.xml"/><Relationship Id="rId1" Type="http://schemas.openxmlformats.org/officeDocument/2006/relationships/slideLayout" Target="../slideLayouts/slideLayout1.xml"/><Relationship Id="rId4" Type="http://schemas.openxmlformats.org/officeDocument/2006/relationships/image" Target="../media/image43.png"/></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3.xml"/><Relationship Id="rId1" Type="http://schemas.openxmlformats.org/officeDocument/2006/relationships/slideLayout" Target="../slideLayouts/slideLayout6.xml"/><Relationship Id="rId4" Type="http://schemas.openxmlformats.org/officeDocument/2006/relationships/image" Target="../media/image1.png"/></Relationships>
</file>

<file path=ppt/slides/_rels/slide30.xml.rels><?xml version="1.0" encoding="UTF-8" standalone="yes"?>
<Relationships xmlns="http://schemas.openxmlformats.org/package/2006/relationships"><Relationship Id="rId3" Type="http://schemas.openxmlformats.org/officeDocument/2006/relationships/image" Target="../media/image44.jpeg"/><Relationship Id="rId2" Type="http://schemas.openxmlformats.org/officeDocument/2006/relationships/notesSlide" Target="../notesSlides/notesSlide30.xml"/><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3" Type="http://schemas.openxmlformats.org/officeDocument/2006/relationships/image" Target="../media/image45.jpeg"/><Relationship Id="rId2" Type="http://schemas.openxmlformats.org/officeDocument/2006/relationships/notesSlide" Target="../notesSlides/notesSlide31.xml"/><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32.xml.rels><?xml version="1.0" encoding="UTF-8" standalone="yes"?>
<Relationships xmlns="http://schemas.openxmlformats.org/package/2006/relationships"><Relationship Id="rId3" Type="http://schemas.openxmlformats.org/officeDocument/2006/relationships/image" Target="../media/image46.jpeg"/><Relationship Id="rId2" Type="http://schemas.openxmlformats.org/officeDocument/2006/relationships/notesSlide" Target="../notesSlides/notesSlide32.xml"/><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3" Type="http://schemas.openxmlformats.org/officeDocument/2006/relationships/image" Target="../media/image47.jpeg"/><Relationship Id="rId2" Type="http://schemas.openxmlformats.org/officeDocument/2006/relationships/notesSlide" Target="../notesSlides/notesSlide33.xml"/><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image" Target="../media/image48.png"/></Relationships>
</file>

<file path=ppt/slides/_rels/slide34.xml.rels><?xml version="1.0" encoding="UTF-8" standalone="yes"?>
<Relationships xmlns="http://schemas.openxmlformats.org/package/2006/relationships"><Relationship Id="rId3" Type="http://schemas.openxmlformats.org/officeDocument/2006/relationships/image" Target="../media/image49.jpeg"/><Relationship Id="rId2" Type="http://schemas.openxmlformats.org/officeDocument/2006/relationships/notesSlide" Target="../notesSlides/notesSlide34.xml"/><Relationship Id="rId1" Type="http://schemas.openxmlformats.org/officeDocument/2006/relationships/slideLayout" Target="../slideLayouts/slideLayout1.xml"/><Relationship Id="rId5" Type="http://schemas.openxmlformats.org/officeDocument/2006/relationships/image" Target="../media/image51.png"/><Relationship Id="rId4" Type="http://schemas.openxmlformats.org/officeDocument/2006/relationships/image" Target="../media/image50.png"/></Relationships>
</file>

<file path=ppt/slides/_rels/slide35.xml.rels><?xml version="1.0" encoding="UTF-8" standalone="yes"?>
<Relationships xmlns="http://schemas.openxmlformats.org/package/2006/relationships"><Relationship Id="rId3" Type="http://schemas.openxmlformats.org/officeDocument/2006/relationships/image" Target="../media/image52.jpeg"/><Relationship Id="rId2" Type="http://schemas.openxmlformats.org/officeDocument/2006/relationships/notesSlide" Target="../notesSlides/notesSlide35.xml"/><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3" Type="http://schemas.openxmlformats.org/officeDocument/2006/relationships/image" Target="../media/image53.jpeg"/><Relationship Id="rId2" Type="http://schemas.openxmlformats.org/officeDocument/2006/relationships/notesSlide" Target="../notesSlides/notesSlide36.xml"/><Relationship Id="rId1" Type="http://schemas.openxmlformats.org/officeDocument/2006/relationships/slideLayout" Target="../slideLayouts/slideLayout1.xml"/><Relationship Id="rId4" Type="http://schemas.openxmlformats.org/officeDocument/2006/relationships/image" Target="../media/image54.png"/></Relationships>
</file>

<file path=ppt/slides/_rels/slide37.xml.rels><?xml version="1.0" encoding="UTF-8" standalone="yes"?>
<Relationships xmlns="http://schemas.openxmlformats.org/package/2006/relationships"><Relationship Id="rId3" Type="http://schemas.openxmlformats.org/officeDocument/2006/relationships/image" Target="../media/image55.jpeg"/><Relationship Id="rId2" Type="http://schemas.openxmlformats.org/officeDocument/2006/relationships/notesSlide" Target="../notesSlides/notesSlide37.xml"/><Relationship Id="rId1" Type="http://schemas.openxmlformats.org/officeDocument/2006/relationships/slideLayout" Target="../slideLayouts/slideLayout1.xml"/><Relationship Id="rId5" Type="http://schemas.openxmlformats.org/officeDocument/2006/relationships/image" Target="../media/image56.png"/><Relationship Id="rId4" Type="http://schemas.openxmlformats.org/officeDocument/2006/relationships/image" Target="../media/image1.png"/></Relationships>
</file>

<file path=ppt/slides/_rels/slide38.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notesSlide" Target="../notesSlides/notesSlide38.xml"/><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3" Type="http://schemas.openxmlformats.org/officeDocument/2006/relationships/image" Target="../media/image58.jpeg"/><Relationship Id="rId2" Type="http://schemas.openxmlformats.org/officeDocument/2006/relationships/notesSlide" Target="../notesSlides/notesSlide39.xml"/><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3" Type="http://schemas.openxmlformats.org/officeDocument/2006/relationships/image" Target="../media/image59.png"/><Relationship Id="rId2" Type="http://schemas.openxmlformats.org/officeDocument/2006/relationships/notesSlide" Target="../notesSlides/notesSlide40.xml"/><Relationship Id="rId1" Type="http://schemas.openxmlformats.org/officeDocument/2006/relationships/slideLayout" Target="../slideLayouts/slideLayout1.xml"/><Relationship Id="rId4" Type="http://schemas.openxmlformats.org/officeDocument/2006/relationships/image" Target="../media/image60.png"/></Relationships>
</file>

<file path=ppt/slides/_rels/slide41.xml.rels><?xml version="1.0" encoding="UTF-8" standalone="yes"?>
<Relationships xmlns="http://schemas.openxmlformats.org/package/2006/relationships"><Relationship Id="rId3" Type="http://schemas.openxmlformats.org/officeDocument/2006/relationships/image" Target="../media/image61.jpeg"/><Relationship Id="rId2" Type="http://schemas.openxmlformats.org/officeDocument/2006/relationships/notesSlide" Target="../notesSlides/notesSlide41.xml"/><Relationship Id="rId1" Type="http://schemas.openxmlformats.org/officeDocument/2006/relationships/slideLayout" Target="../slideLayouts/slideLayout5.xml"/></Relationships>
</file>

<file path=ppt/slides/_rels/slide42.xml.rels><?xml version="1.0" encoding="UTF-8" standalone="yes"?>
<Relationships xmlns="http://schemas.openxmlformats.org/package/2006/relationships"><Relationship Id="rId3" Type="http://schemas.openxmlformats.org/officeDocument/2006/relationships/image" Target="../media/image62.jpeg"/><Relationship Id="rId2" Type="http://schemas.openxmlformats.org/officeDocument/2006/relationships/notesSlide" Target="../notesSlides/notesSlide42.xml"/><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3" Type="http://schemas.openxmlformats.org/officeDocument/2006/relationships/image" Target="../media/image63.jpeg"/><Relationship Id="rId2" Type="http://schemas.openxmlformats.org/officeDocument/2006/relationships/notesSlide" Target="../notesSlides/notesSlide44.xml"/><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6.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7.xml"/><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8.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8.xml"/><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image" Target="../media/image11.jpeg"/></Relationships>
</file>

<file path=ppt/slides/_rels/slide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9.xml"/><Relationship Id="rId1" Type="http://schemas.openxmlformats.org/officeDocument/2006/relationships/slideLayout" Target="../slideLayouts/slideLayout1.xml"/><Relationship Id="rId5" Type="http://schemas.openxmlformats.org/officeDocument/2006/relationships/image" Target="../media/image13.png"/><Relationship Id="rId4" Type="http://schemas.openxmlformats.org/officeDocument/2006/relationships/image" Target="../media/image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12598" y="0"/>
            <a:ext cx="12192000" cy="6858000"/>
          </a:xfrm>
          <a:prstGeom prst="rect">
            <a:avLst/>
          </a:prstGeom>
          <a:solidFill>
            <a:schemeClr val="accent2">
              <a:alpha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0" y="1671637"/>
            <a:ext cx="12192000" cy="4162004"/>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8194878" y="1042710"/>
            <a:ext cx="3591799" cy="4772580"/>
          </a:xfrm>
          <a:prstGeom prst="rect">
            <a:avLst/>
          </a:prstGeom>
          <a:solidFill>
            <a:schemeClr val="bg1"/>
          </a:solidFill>
          <a:ln>
            <a:noFill/>
          </a:ln>
          <a:effectLst>
            <a:outerShdw blurRad="508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369011" y="2050483"/>
            <a:ext cx="6164317" cy="523220"/>
          </a:xfrm>
          <a:prstGeom prst="rect">
            <a:avLst/>
          </a:prstGeom>
          <a:noFill/>
        </p:spPr>
        <p:txBody>
          <a:bodyPr wrap="square" rtlCol="0">
            <a:spAutoFit/>
          </a:bodyPr>
          <a:lstStyle/>
          <a:p>
            <a:r>
              <a:rPr lang="en-US" sz="2800" b="1" dirty="0">
                <a:solidFill>
                  <a:schemeClr val="bg1"/>
                </a:solidFill>
                <a:latin typeface="Arial" charset="0"/>
                <a:ea typeface="Arial" charset="0"/>
                <a:cs typeface="Arial" charset="0"/>
              </a:rPr>
              <a:t>MODULE 8</a:t>
            </a:r>
          </a:p>
        </p:txBody>
      </p:sp>
      <p:sp>
        <p:nvSpPr>
          <p:cNvPr id="11" name="TextBox 10"/>
          <p:cNvSpPr txBox="1"/>
          <p:nvPr/>
        </p:nvSpPr>
        <p:spPr>
          <a:xfrm>
            <a:off x="369011" y="2952549"/>
            <a:ext cx="7634623" cy="2862322"/>
          </a:xfrm>
          <a:prstGeom prst="rect">
            <a:avLst/>
          </a:prstGeom>
          <a:noFill/>
        </p:spPr>
        <p:txBody>
          <a:bodyPr wrap="square" rtlCol="0">
            <a:spAutoFit/>
          </a:bodyPr>
          <a:lstStyle/>
          <a:p>
            <a:r>
              <a:rPr lang="en-US" sz="6000" dirty="0">
                <a:solidFill>
                  <a:schemeClr val="bg1"/>
                </a:solidFill>
                <a:latin typeface="Arial" charset="0"/>
                <a:ea typeface="Arial" charset="0"/>
                <a:cs typeface="Arial" charset="0"/>
              </a:rPr>
              <a:t>Using fuels, oils, chemicals and materials</a:t>
            </a:r>
          </a:p>
        </p:txBody>
      </p:sp>
      <p:cxnSp>
        <p:nvCxnSpPr>
          <p:cNvPr id="12" name="Straight Connector 11"/>
          <p:cNvCxnSpPr/>
          <p:nvPr/>
        </p:nvCxnSpPr>
        <p:spPr>
          <a:xfrm>
            <a:off x="414334" y="2786061"/>
            <a:ext cx="6715125"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pic>
        <p:nvPicPr>
          <p:cNvPr id="14" name="Picture 13"/>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7986252" y="1405813"/>
            <a:ext cx="4181624" cy="4065597"/>
          </a:xfrm>
          <a:prstGeom prst="rect">
            <a:avLst/>
          </a:prstGeom>
        </p:spPr>
      </p:pic>
      <p:sp>
        <p:nvSpPr>
          <p:cNvPr id="13" name="TextBox 12">
            <a:extLst>
              <a:ext uri="{FF2B5EF4-FFF2-40B4-BE49-F238E27FC236}">
                <a16:creationId xmlns:a16="http://schemas.microsoft.com/office/drawing/2014/main" id="{2352390B-7E3D-44E4-8B82-00FFAFE16A70}"/>
              </a:ext>
            </a:extLst>
          </p:cNvPr>
          <p:cNvSpPr txBox="1"/>
          <p:nvPr/>
        </p:nvSpPr>
        <p:spPr>
          <a:xfrm>
            <a:off x="326572" y="6567938"/>
            <a:ext cx="6008914" cy="276999"/>
          </a:xfrm>
          <a:prstGeom prst="rect">
            <a:avLst/>
          </a:prstGeom>
          <a:noFill/>
        </p:spPr>
        <p:txBody>
          <a:bodyPr wrap="square" rtlCol="0">
            <a:spAutoFit/>
          </a:bodyPr>
          <a:lstStyle/>
          <a:p>
            <a:r>
              <a:rPr lang="en-US" sz="1200" dirty="0">
                <a:solidFill>
                  <a:srgbClr val="ED7D31"/>
                </a:solidFill>
              </a:rPr>
              <a:t>For copyright details see last slide of this PowerPoint presentation</a:t>
            </a:r>
          </a:p>
        </p:txBody>
      </p:sp>
    </p:spTree>
    <p:extLst>
      <p:ext uri="{BB962C8B-B14F-4D97-AF65-F5344CB8AC3E}">
        <p14:creationId xmlns:p14="http://schemas.microsoft.com/office/powerpoint/2010/main" val="81216207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9" descr="A picture containing sky, outdoor, red, ground&#10;&#10;Description automatically generated">
            <a:extLst>
              <a:ext uri="{FF2B5EF4-FFF2-40B4-BE49-F238E27FC236}">
                <a16:creationId xmlns:a16="http://schemas.microsoft.com/office/drawing/2014/main" id="{BF49EFEA-24B7-4F12-9730-B8D21EE60539}"/>
              </a:ext>
            </a:extLst>
          </p:cNvPr>
          <p:cNvPicPr>
            <a:picLocks noChangeAspect="1"/>
          </p:cNvPicPr>
          <p:nvPr/>
        </p:nvPicPr>
        <p:blipFill>
          <a:blip r:embed="rId3" cstate="email">
            <a:extLst>
              <a:ext uri="{28A0092B-C50C-407E-A947-70E740481C1C}">
                <a14:useLocalDpi xmlns:a14="http://schemas.microsoft.com/office/drawing/2010/main" val="0"/>
              </a:ext>
            </a:extLst>
          </a:blip>
          <a:srcRect/>
          <a:stretch>
            <a:fillRect/>
          </a:stretch>
        </p:blipFill>
        <p:spPr>
          <a:xfrm>
            <a:off x="5363045" y="1315949"/>
            <a:ext cx="6594493" cy="4226102"/>
          </a:xfrm>
          <a:prstGeom prst="rect">
            <a:avLst/>
          </a:prstGeom>
          <a:ln>
            <a:noFill/>
          </a:ln>
          <a:effectLst>
            <a:outerShdw blurRad="292100" dist="139700" dir="2700000" algn="tl" rotWithShape="0">
              <a:srgbClr val="333333">
                <a:alpha val="65000"/>
              </a:srgbClr>
            </a:outerShdw>
          </a:effectLst>
        </p:spPr>
      </p:pic>
      <p:sp>
        <p:nvSpPr>
          <p:cNvPr id="2" name="Title 1">
            <a:extLst>
              <a:ext uri="{FF2B5EF4-FFF2-40B4-BE49-F238E27FC236}">
                <a16:creationId xmlns:a16="http://schemas.microsoft.com/office/drawing/2014/main" id="{A56FF53D-D580-411A-8126-477E70CAAD96}"/>
              </a:ext>
            </a:extLst>
          </p:cNvPr>
          <p:cNvSpPr>
            <a:spLocks noGrp="1"/>
          </p:cNvSpPr>
          <p:nvPr>
            <p:ph type="title" idx="4294967295"/>
          </p:nvPr>
        </p:nvSpPr>
        <p:spPr>
          <a:xfrm>
            <a:off x="316524" y="1383078"/>
            <a:ext cx="4911969" cy="4226103"/>
          </a:xfrm>
        </p:spPr>
        <p:txBody>
          <a:bodyPr>
            <a:normAutofit/>
          </a:bodyPr>
          <a:lstStyle/>
          <a:p>
            <a:r>
              <a:rPr lang="en-US" sz="6000" dirty="0">
                <a:solidFill>
                  <a:schemeClr val="bg1"/>
                </a:solidFill>
                <a:latin typeface="Arial" pitchFamily="34" charset="0"/>
                <a:cs typeface="Arial" pitchFamily="34" charset="0"/>
              </a:rPr>
              <a:t>Handling fuels, oils, chemicals and materials</a:t>
            </a:r>
            <a:endParaRPr lang="en-GB" sz="6000" dirty="0">
              <a:solidFill>
                <a:schemeClr val="bg1"/>
              </a:solidFill>
              <a:latin typeface="Arial" pitchFamily="34" charset="0"/>
              <a:cs typeface="Arial" pitchFamily="34" charset="0"/>
            </a:endParaRPr>
          </a:p>
        </p:txBody>
      </p:sp>
      <p:sp>
        <p:nvSpPr>
          <p:cNvPr id="6" name="Slide Number Placeholder 1">
            <a:extLst>
              <a:ext uri="{FF2B5EF4-FFF2-40B4-BE49-F238E27FC236}">
                <a16:creationId xmlns:a16="http://schemas.microsoft.com/office/drawing/2014/main" id="{1D3B9100-33BF-884C-820F-756BA52BD284}"/>
              </a:ext>
            </a:extLst>
          </p:cNvPr>
          <p:cNvSpPr txBox="1">
            <a:spLocks/>
          </p:cNvSpPr>
          <p:nvPr/>
        </p:nvSpPr>
        <p:spPr>
          <a:xfrm>
            <a:off x="10457794" y="6408205"/>
            <a:ext cx="1734206"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fld id="{E8F9186D-BD8E-4EDD-A417-AFA9BA614779}" type="slidenum">
              <a:rPr lang="en-GB" sz="1800" smtClean="0">
                <a:solidFill>
                  <a:schemeClr val="tx1"/>
                </a:solidFill>
                <a:latin typeface="Arial" panose="020B0604020202020204" pitchFamily="34" charset="0"/>
                <a:cs typeface="Arial" panose="020B0604020202020204" pitchFamily="34" charset="0"/>
              </a:rPr>
              <a:pPr algn="l"/>
              <a:t>10</a:t>
            </a:fld>
            <a:endParaRPr lang="en-US" sz="1800" dirty="0">
              <a:solidFill>
                <a:schemeClr val="tx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07656540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
            <a:extLst>
              <a:ext uri="{FF2B5EF4-FFF2-40B4-BE49-F238E27FC236}">
                <a16:creationId xmlns:a16="http://schemas.microsoft.com/office/drawing/2014/main" id="{7C8CEFF2-E9C5-4C9F-BE6D-353B3B827430}"/>
              </a:ext>
            </a:extLst>
          </p:cNvPr>
          <p:cNvSpPr txBox="1">
            <a:spLocks/>
          </p:cNvSpPr>
          <p:nvPr/>
        </p:nvSpPr>
        <p:spPr>
          <a:xfrm>
            <a:off x="303207" y="4737633"/>
            <a:ext cx="5353050" cy="1600200"/>
          </a:xfrm>
          <a:prstGeom prst="rect">
            <a:avLst/>
          </a:prstGeom>
        </p:spPr>
        <p:txBody>
          <a:bodyPr vert="horz" lIns="91440" tIns="45720" rIns="91440" bIns="45720" rtlCol="0" anchor="b">
            <a:noAutofit/>
          </a:bodyPr>
          <a:lstStyle>
            <a:lvl1pPr algn="l" defTabSz="914400" rtl="0" eaLnBrk="1" latinLnBrk="0" hangingPunct="1">
              <a:lnSpc>
                <a:spcPct val="90000"/>
              </a:lnSpc>
              <a:spcBef>
                <a:spcPct val="0"/>
              </a:spcBef>
              <a:buNone/>
              <a:defRPr sz="6000" kern="1200">
                <a:solidFill>
                  <a:schemeClr val="tx1"/>
                </a:solidFill>
                <a:latin typeface="+mj-lt"/>
                <a:ea typeface="+mj-ea"/>
                <a:cs typeface="+mj-cs"/>
              </a:defRPr>
            </a:lvl1pPr>
          </a:lstStyle>
          <a:p>
            <a:pPr>
              <a:lnSpc>
                <a:spcPct val="100000"/>
              </a:lnSpc>
              <a:spcAft>
                <a:spcPts val="1000"/>
              </a:spcAft>
            </a:pPr>
            <a:r>
              <a:rPr lang="en-US" sz="2800" dirty="0">
                <a:latin typeface="Arial" pitchFamily="34" charset="0"/>
                <a:cs typeface="Arial" pitchFamily="34" charset="0"/>
              </a:rPr>
              <a:t>Never get any substance on your skin </a:t>
            </a:r>
          </a:p>
          <a:p>
            <a:pPr>
              <a:lnSpc>
                <a:spcPct val="100000"/>
              </a:lnSpc>
              <a:spcAft>
                <a:spcPts val="1000"/>
              </a:spcAft>
            </a:pPr>
            <a:endParaRPr lang="en-US" sz="2800" dirty="0">
              <a:latin typeface="Arial" pitchFamily="34" charset="0"/>
              <a:cs typeface="Arial" pitchFamily="34" charset="0"/>
            </a:endParaRPr>
          </a:p>
          <a:p>
            <a:pPr>
              <a:lnSpc>
                <a:spcPct val="100000"/>
              </a:lnSpc>
              <a:spcAft>
                <a:spcPts val="1000"/>
              </a:spcAft>
            </a:pPr>
            <a:r>
              <a:rPr lang="en-US" sz="2800" dirty="0">
                <a:latin typeface="Arial" pitchFamily="34" charset="0"/>
                <a:cs typeface="Arial" pitchFamily="34" charset="0"/>
              </a:rPr>
              <a:t>Never put any substance in your mouth or swallow it</a:t>
            </a:r>
          </a:p>
          <a:p>
            <a:pPr>
              <a:lnSpc>
                <a:spcPct val="100000"/>
              </a:lnSpc>
              <a:spcAft>
                <a:spcPts val="1000"/>
              </a:spcAft>
            </a:pPr>
            <a:endParaRPr lang="en-US" sz="2800" dirty="0">
              <a:latin typeface="Arial" pitchFamily="34" charset="0"/>
              <a:cs typeface="Arial" pitchFamily="34" charset="0"/>
            </a:endParaRPr>
          </a:p>
          <a:p>
            <a:pPr>
              <a:lnSpc>
                <a:spcPct val="100000"/>
              </a:lnSpc>
              <a:spcAft>
                <a:spcPts val="1000"/>
              </a:spcAft>
            </a:pPr>
            <a:r>
              <a:rPr lang="en-US" sz="2800" dirty="0">
                <a:latin typeface="Arial" pitchFamily="34" charset="0"/>
                <a:cs typeface="Arial" pitchFamily="34" charset="0"/>
              </a:rPr>
              <a:t>Do not breathe in dust or fumes</a:t>
            </a:r>
          </a:p>
          <a:p>
            <a:pPr>
              <a:lnSpc>
                <a:spcPct val="100000"/>
              </a:lnSpc>
              <a:spcAft>
                <a:spcPts val="1000"/>
              </a:spcAft>
            </a:pPr>
            <a:endParaRPr lang="en-US" sz="2800" dirty="0">
              <a:latin typeface="Arial" pitchFamily="34" charset="0"/>
              <a:cs typeface="Arial" pitchFamily="34" charset="0"/>
            </a:endParaRPr>
          </a:p>
          <a:p>
            <a:pPr>
              <a:lnSpc>
                <a:spcPct val="100000"/>
              </a:lnSpc>
              <a:spcAft>
                <a:spcPts val="1000"/>
              </a:spcAft>
            </a:pPr>
            <a:r>
              <a:rPr lang="en-US" sz="2800" dirty="0">
                <a:latin typeface="Arial" pitchFamily="34" charset="0"/>
                <a:cs typeface="Arial" pitchFamily="34" charset="0"/>
              </a:rPr>
              <a:t>Do not put any substance onto soil, into water or onto plants or trees</a:t>
            </a:r>
          </a:p>
        </p:txBody>
      </p:sp>
      <p:pic>
        <p:nvPicPr>
          <p:cNvPr id="3" name="Picture 2" descr="A picture containing indoor&#10;&#10;Description automatically generated">
            <a:extLst>
              <a:ext uri="{FF2B5EF4-FFF2-40B4-BE49-F238E27FC236}">
                <a16:creationId xmlns:a16="http://schemas.microsoft.com/office/drawing/2014/main" id="{ABEEACD7-CB50-4117-B3C2-BE9E1AEB6E0A}"/>
              </a:ext>
            </a:extLst>
          </p:cNvPr>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5753326" y="1162050"/>
            <a:ext cx="6278151" cy="4191000"/>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205793086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DADC14-FB77-4984-ABE4-B86FA3FE9B55}"/>
              </a:ext>
            </a:extLst>
          </p:cNvPr>
          <p:cNvSpPr>
            <a:spLocks noGrp="1"/>
          </p:cNvSpPr>
          <p:nvPr>
            <p:ph type="title" idx="4294967295"/>
          </p:nvPr>
        </p:nvSpPr>
        <p:spPr>
          <a:xfrm>
            <a:off x="544104" y="2662238"/>
            <a:ext cx="5018498" cy="1600200"/>
          </a:xfrm>
        </p:spPr>
        <p:txBody>
          <a:bodyPr>
            <a:noAutofit/>
          </a:bodyPr>
          <a:lstStyle/>
          <a:p>
            <a:pPr>
              <a:lnSpc>
                <a:spcPct val="100000"/>
              </a:lnSpc>
            </a:pPr>
            <a:r>
              <a:rPr lang="en-US" sz="2800" dirty="0">
                <a:latin typeface="Arial" pitchFamily="34" charset="0"/>
                <a:cs typeface="Arial" pitchFamily="34" charset="0"/>
              </a:rPr>
              <a:t>Look out for hazardous substance labels – </a:t>
            </a:r>
            <a:br>
              <a:rPr lang="en-US" sz="2800" dirty="0">
                <a:latin typeface="Arial" pitchFamily="34" charset="0"/>
                <a:cs typeface="Arial" pitchFamily="34" charset="0"/>
              </a:rPr>
            </a:br>
            <a:br>
              <a:rPr lang="en-US" sz="2800" dirty="0">
                <a:latin typeface="Arial" pitchFamily="34" charset="0"/>
                <a:cs typeface="Arial" pitchFamily="34" charset="0"/>
              </a:rPr>
            </a:br>
            <a:r>
              <a:rPr lang="en-US" sz="2800" dirty="0">
                <a:latin typeface="Arial" pitchFamily="34" charset="0"/>
                <a:cs typeface="Arial" pitchFamily="34" charset="0"/>
              </a:rPr>
              <a:t>easily set on fire </a:t>
            </a:r>
          </a:p>
        </p:txBody>
      </p:sp>
      <p:pic>
        <p:nvPicPr>
          <p:cNvPr id="3" name="Picture 4" descr=".gif">
            <a:extLst>
              <a:ext uri="{FF2B5EF4-FFF2-40B4-BE49-F238E27FC236}">
                <a16:creationId xmlns:a16="http://schemas.microsoft.com/office/drawing/2014/main" id="{71AC125E-AC6E-466B-9A83-3C5752639933}"/>
              </a:ext>
            </a:extLst>
          </p:cNvPr>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6341165" y="820707"/>
            <a:ext cx="5381105" cy="5388577"/>
          </a:xfrm>
          <a:prstGeom prst="rect">
            <a:avLst/>
          </a:prstGeom>
          <a:ln>
            <a:noFill/>
          </a:ln>
          <a:effectLst>
            <a:outerShdw blurRad="292100" dist="139700" dir="2700000" algn="tl" rotWithShape="0">
              <a:srgbClr val="333333">
                <a:alpha val="65000"/>
              </a:srgbClr>
            </a:outerShdw>
          </a:effectLst>
        </p:spPr>
      </p:pic>
      <p:sp>
        <p:nvSpPr>
          <p:cNvPr id="5" name="Rectangle 8">
            <a:extLst>
              <a:ext uri="{FF2B5EF4-FFF2-40B4-BE49-F238E27FC236}">
                <a16:creationId xmlns:a16="http://schemas.microsoft.com/office/drawing/2014/main" id="{19A861CD-4C2D-AD42-BE17-BC1DE90A479D}"/>
              </a:ext>
            </a:extLst>
          </p:cNvPr>
          <p:cNvSpPr/>
          <p:nvPr/>
        </p:nvSpPr>
        <p:spPr>
          <a:xfrm flipV="1">
            <a:off x="10856171" y="5867951"/>
            <a:ext cx="1335829" cy="1001182"/>
          </a:xfrm>
          <a:custGeom>
            <a:avLst/>
            <a:gdLst>
              <a:gd name="connsiteX0" fmla="*/ 0 w 8362950"/>
              <a:gd name="connsiteY0" fmla="*/ 0 h 589441"/>
              <a:gd name="connsiteX1" fmla="*/ 8362950 w 8362950"/>
              <a:gd name="connsiteY1" fmla="*/ 0 h 589441"/>
              <a:gd name="connsiteX2" fmla="*/ 8362950 w 8362950"/>
              <a:gd name="connsiteY2" fmla="*/ 589441 h 589441"/>
              <a:gd name="connsiteX3" fmla="*/ 0 w 8362950"/>
              <a:gd name="connsiteY3" fmla="*/ 589441 h 589441"/>
              <a:gd name="connsiteX4" fmla="*/ 0 w 8362950"/>
              <a:gd name="connsiteY4" fmla="*/ 0 h 589441"/>
              <a:gd name="connsiteX0" fmla="*/ 0 w 8362950"/>
              <a:gd name="connsiteY0" fmla="*/ 0 h 589441"/>
              <a:gd name="connsiteX1" fmla="*/ 8362950 w 8362950"/>
              <a:gd name="connsiteY1" fmla="*/ 0 h 589441"/>
              <a:gd name="connsiteX2" fmla="*/ 8362950 w 8362950"/>
              <a:gd name="connsiteY2" fmla="*/ 589441 h 589441"/>
              <a:gd name="connsiteX3" fmla="*/ 542925 w 8362950"/>
              <a:gd name="connsiteY3" fmla="*/ 589441 h 589441"/>
              <a:gd name="connsiteX4" fmla="*/ 0 w 8362950"/>
              <a:gd name="connsiteY4" fmla="*/ 0 h 589441"/>
              <a:gd name="connsiteX0" fmla="*/ 0 w 8362950"/>
              <a:gd name="connsiteY0" fmla="*/ 0 h 589441"/>
              <a:gd name="connsiteX1" fmla="*/ 8362950 w 8362950"/>
              <a:gd name="connsiteY1" fmla="*/ 0 h 589441"/>
              <a:gd name="connsiteX2" fmla="*/ 8362950 w 8362950"/>
              <a:gd name="connsiteY2" fmla="*/ 589441 h 589441"/>
              <a:gd name="connsiteX3" fmla="*/ 2598484 w 8362950"/>
              <a:gd name="connsiteY3" fmla="*/ 570337 h 589441"/>
              <a:gd name="connsiteX4" fmla="*/ 0 w 8362950"/>
              <a:gd name="connsiteY4" fmla="*/ 0 h 589441"/>
              <a:gd name="connsiteX0" fmla="*/ 0 w 8362950"/>
              <a:gd name="connsiteY0" fmla="*/ 0 h 589441"/>
              <a:gd name="connsiteX1" fmla="*/ 8362950 w 8362950"/>
              <a:gd name="connsiteY1" fmla="*/ 0 h 589441"/>
              <a:gd name="connsiteX2" fmla="*/ 8362950 w 8362950"/>
              <a:gd name="connsiteY2" fmla="*/ 589441 h 589441"/>
              <a:gd name="connsiteX3" fmla="*/ 3725649 w 8362950"/>
              <a:gd name="connsiteY3" fmla="*/ 588108 h 589441"/>
              <a:gd name="connsiteX4" fmla="*/ 0 w 8362950"/>
              <a:gd name="connsiteY4" fmla="*/ 0 h 589441"/>
              <a:gd name="connsiteX0" fmla="*/ 0 w 8926532"/>
              <a:gd name="connsiteY0" fmla="*/ 0 h 589441"/>
              <a:gd name="connsiteX1" fmla="*/ 8926532 w 8926532"/>
              <a:gd name="connsiteY1" fmla="*/ 0 h 589441"/>
              <a:gd name="connsiteX2" fmla="*/ 8926532 w 8926532"/>
              <a:gd name="connsiteY2" fmla="*/ 589441 h 589441"/>
              <a:gd name="connsiteX3" fmla="*/ 4289231 w 8926532"/>
              <a:gd name="connsiteY3" fmla="*/ 588108 h 589441"/>
              <a:gd name="connsiteX4" fmla="*/ 0 w 8926532"/>
              <a:gd name="connsiteY4" fmla="*/ 0 h 5894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926532" h="589441">
                <a:moveTo>
                  <a:pt x="0" y="0"/>
                </a:moveTo>
                <a:lnTo>
                  <a:pt x="8926532" y="0"/>
                </a:lnTo>
                <a:lnTo>
                  <a:pt x="8926532" y="589441"/>
                </a:lnTo>
                <a:lnTo>
                  <a:pt x="4289231" y="588108"/>
                </a:lnTo>
                <a:lnTo>
                  <a:pt x="0" y="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6" name="Picture 5">
            <a:extLst>
              <a:ext uri="{FF2B5EF4-FFF2-40B4-BE49-F238E27FC236}">
                <a16:creationId xmlns:a16="http://schemas.microsoft.com/office/drawing/2014/main" id="{00828861-14FC-C848-B09E-7A834F64C870}"/>
              </a:ext>
            </a:extLst>
          </p:cNvPr>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a:off x="11253229" y="5977218"/>
            <a:ext cx="938083" cy="912054"/>
          </a:xfrm>
          <a:prstGeom prst="rect">
            <a:avLst/>
          </a:prstGeom>
        </p:spPr>
      </p:pic>
    </p:spTree>
    <p:extLst>
      <p:ext uri="{BB962C8B-B14F-4D97-AF65-F5344CB8AC3E}">
        <p14:creationId xmlns:p14="http://schemas.microsoft.com/office/powerpoint/2010/main" val="168202457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DADC14-FB77-4984-ABE4-B86FA3FE9B55}"/>
              </a:ext>
            </a:extLst>
          </p:cNvPr>
          <p:cNvSpPr>
            <a:spLocks noGrp="1"/>
          </p:cNvSpPr>
          <p:nvPr>
            <p:ph type="title" idx="4294967295"/>
          </p:nvPr>
        </p:nvSpPr>
        <p:spPr>
          <a:xfrm>
            <a:off x="6679096" y="2878383"/>
            <a:ext cx="5036653" cy="1600200"/>
          </a:xfrm>
        </p:spPr>
        <p:txBody>
          <a:bodyPr>
            <a:noAutofit/>
          </a:bodyPr>
          <a:lstStyle/>
          <a:p>
            <a:pPr>
              <a:lnSpc>
                <a:spcPct val="100000"/>
              </a:lnSpc>
            </a:pPr>
            <a:r>
              <a:rPr lang="en-US" sz="2800" dirty="0">
                <a:latin typeface="Arial" pitchFamily="34" charset="0"/>
                <a:cs typeface="Arial" pitchFamily="34" charset="0"/>
              </a:rPr>
              <a:t>Look out for hazardous substance labels -</a:t>
            </a:r>
            <a:br>
              <a:rPr lang="en-US" sz="2800" dirty="0">
                <a:latin typeface="Arial" pitchFamily="34" charset="0"/>
                <a:cs typeface="Arial" pitchFamily="34" charset="0"/>
              </a:rPr>
            </a:br>
            <a:br>
              <a:rPr lang="en-US" sz="2800" dirty="0">
                <a:latin typeface="Arial" pitchFamily="34" charset="0"/>
                <a:cs typeface="Arial" pitchFamily="34" charset="0"/>
              </a:rPr>
            </a:br>
            <a:r>
              <a:rPr lang="en-US" sz="2800" dirty="0">
                <a:latin typeface="Arial" pitchFamily="34" charset="0"/>
                <a:cs typeface="Arial" pitchFamily="34" charset="0"/>
              </a:rPr>
              <a:t>burns </a:t>
            </a:r>
          </a:p>
        </p:txBody>
      </p:sp>
      <p:pic>
        <p:nvPicPr>
          <p:cNvPr id="5" name="Picture 6" descr="A picture containing text, sign, outdoor, turn&#10;&#10;Description automatically generated">
            <a:extLst>
              <a:ext uri="{FF2B5EF4-FFF2-40B4-BE49-F238E27FC236}">
                <a16:creationId xmlns:a16="http://schemas.microsoft.com/office/drawing/2014/main" id="{49168DB6-83A3-4972-AEDB-E6F7814EFCC6}"/>
              </a:ext>
            </a:extLst>
          </p:cNvPr>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626634" y="982806"/>
            <a:ext cx="5386540" cy="5386540"/>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199070130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DADC14-FB77-4984-ABE4-B86FA3FE9B55}"/>
              </a:ext>
            </a:extLst>
          </p:cNvPr>
          <p:cNvSpPr>
            <a:spLocks noGrp="1"/>
          </p:cNvSpPr>
          <p:nvPr>
            <p:ph type="title" idx="4294967295"/>
          </p:nvPr>
        </p:nvSpPr>
        <p:spPr>
          <a:xfrm>
            <a:off x="869547" y="2811951"/>
            <a:ext cx="4931593" cy="1600200"/>
          </a:xfrm>
        </p:spPr>
        <p:txBody>
          <a:bodyPr>
            <a:noAutofit/>
          </a:bodyPr>
          <a:lstStyle/>
          <a:p>
            <a:r>
              <a:rPr lang="en-US" sz="2800" dirty="0">
                <a:latin typeface="Arial" pitchFamily="34" charset="0"/>
                <a:cs typeface="Arial" pitchFamily="34" charset="0"/>
              </a:rPr>
              <a:t>Look out for hazardous substance labels -</a:t>
            </a:r>
            <a:br>
              <a:rPr lang="en-US" sz="2800" dirty="0">
                <a:latin typeface="Arial" pitchFamily="34" charset="0"/>
                <a:cs typeface="Arial" pitchFamily="34" charset="0"/>
              </a:rPr>
            </a:br>
            <a:br>
              <a:rPr lang="en-US" sz="2800" dirty="0">
                <a:latin typeface="Arial" pitchFamily="34" charset="0"/>
                <a:cs typeface="Arial" pitchFamily="34" charset="0"/>
              </a:rPr>
            </a:br>
            <a:r>
              <a:rPr lang="en-US" sz="2800" dirty="0">
                <a:latin typeface="Arial" pitchFamily="34" charset="0"/>
                <a:cs typeface="Arial" pitchFamily="34" charset="0"/>
              </a:rPr>
              <a:t>kills plants, animals and fish</a:t>
            </a:r>
          </a:p>
        </p:txBody>
      </p:sp>
      <p:pic>
        <p:nvPicPr>
          <p:cNvPr id="6" name="Picture 6" descr="A picture containing text, sign, vector graphics&#10;&#10;Description automatically generated">
            <a:extLst>
              <a:ext uri="{FF2B5EF4-FFF2-40B4-BE49-F238E27FC236}">
                <a16:creationId xmlns:a16="http://schemas.microsoft.com/office/drawing/2014/main" id="{C1C3B4AD-2D80-4924-AB15-628F86A58F3F}"/>
              </a:ext>
            </a:extLst>
          </p:cNvPr>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6390861" y="761664"/>
            <a:ext cx="5416680" cy="5409166"/>
          </a:xfrm>
          <a:prstGeom prst="rect">
            <a:avLst/>
          </a:prstGeom>
          <a:ln>
            <a:noFill/>
          </a:ln>
          <a:effectLst>
            <a:outerShdw blurRad="292100" dist="139700" dir="2700000" algn="tl" rotWithShape="0">
              <a:srgbClr val="333333">
                <a:alpha val="65000"/>
              </a:srgbClr>
            </a:outerShdw>
          </a:effectLst>
        </p:spPr>
      </p:pic>
      <p:sp>
        <p:nvSpPr>
          <p:cNvPr id="5" name="Rectangle 8">
            <a:extLst>
              <a:ext uri="{FF2B5EF4-FFF2-40B4-BE49-F238E27FC236}">
                <a16:creationId xmlns:a16="http://schemas.microsoft.com/office/drawing/2014/main" id="{3029A1B5-E5DE-F44E-B080-A86CA77529CC}"/>
              </a:ext>
            </a:extLst>
          </p:cNvPr>
          <p:cNvSpPr/>
          <p:nvPr/>
        </p:nvSpPr>
        <p:spPr>
          <a:xfrm flipV="1">
            <a:off x="10856171" y="5867951"/>
            <a:ext cx="1335829" cy="1001182"/>
          </a:xfrm>
          <a:custGeom>
            <a:avLst/>
            <a:gdLst>
              <a:gd name="connsiteX0" fmla="*/ 0 w 8362950"/>
              <a:gd name="connsiteY0" fmla="*/ 0 h 589441"/>
              <a:gd name="connsiteX1" fmla="*/ 8362950 w 8362950"/>
              <a:gd name="connsiteY1" fmla="*/ 0 h 589441"/>
              <a:gd name="connsiteX2" fmla="*/ 8362950 w 8362950"/>
              <a:gd name="connsiteY2" fmla="*/ 589441 h 589441"/>
              <a:gd name="connsiteX3" fmla="*/ 0 w 8362950"/>
              <a:gd name="connsiteY3" fmla="*/ 589441 h 589441"/>
              <a:gd name="connsiteX4" fmla="*/ 0 w 8362950"/>
              <a:gd name="connsiteY4" fmla="*/ 0 h 589441"/>
              <a:gd name="connsiteX0" fmla="*/ 0 w 8362950"/>
              <a:gd name="connsiteY0" fmla="*/ 0 h 589441"/>
              <a:gd name="connsiteX1" fmla="*/ 8362950 w 8362950"/>
              <a:gd name="connsiteY1" fmla="*/ 0 h 589441"/>
              <a:gd name="connsiteX2" fmla="*/ 8362950 w 8362950"/>
              <a:gd name="connsiteY2" fmla="*/ 589441 h 589441"/>
              <a:gd name="connsiteX3" fmla="*/ 542925 w 8362950"/>
              <a:gd name="connsiteY3" fmla="*/ 589441 h 589441"/>
              <a:gd name="connsiteX4" fmla="*/ 0 w 8362950"/>
              <a:gd name="connsiteY4" fmla="*/ 0 h 589441"/>
              <a:gd name="connsiteX0" fmla="*/ 0 w 8362950"/>
              <a:gd name="connsiteY0" fmla="*/ 0 h 589441"/>
              <a:gd name="connsiteX1" fmla="*/ 8362950 w 8362950"/>
              <a:gd name="connsiteY1" fmla="*/ 0 h 589441"/>
              <a:gd name="connsiteX2" fmla="*/ 8362950 w 8362950"/>
              <a:gd name="connsiteY2" fmla="*/ 589441 h 589441"/>
              <a:gd name="connsiteX3" fmla="*/ 2598484 w 8362950"/>
              <a:gd name="connsiteY3" fmla="*/ 570337 h 589441"/>
              <a:gd name="connsiteX4" fmla="*/ 0 w 8362950"/>
              <a:gd name="connsiteY4" fmla="*/ 0 h 589441"/>
              <a:gd name="connsiteX0" fmla="*/ 0 w 8362950"/>
              <a:gd name="connsiteY0" fmla="*/ 0 h 589441"/>
              <a:gd name="connsiteX1" fmla="*/ 8362950 w 8362950"/>
              <a:gd name="connsiteY1" fmla="*/ 0 h 589441"/>
              <a:gd name="connsiteX2" fmla="*/ 8362950 w 8362950"/>
              <a:gd name="connsiteY2" fmla="*/ 589441 h 589441"/>
              <a:gd name="connsiteX3" fmla="*/ 3725649 w 8362950"/>
              <a:gd name="connsiteY3" fmla="*/ 588108 h 589441"/>
              <a:gd name="connsiteX4" fmla="*/ 0 w 8362950"/>
              <a:gd name="connsiteY4" fmla="*/ 0 h 589441"/>
              <a:gd name="connsiteX0" fmla="*/ 0 w 8926532"/>
              <a:gd name="connsiteY0" fmla="*/ 0 h 589441"/>
              <a:gd name="connsiteX1" fmla="*/ 8926532 w 8926532"/>
              <a:gd name="connsiteY1" fmla="*/ 0 h 589441"/>
              <a:gd name="connsiteX2" fmla="*/ 8926532 w 8926532"/>
              <a:gd name="connsiteY2" fmla="*/ 589441 h 589441"/>
              <a:gd name="connsiteX3" fmla="*/ 4289231 w 8926532"/>
              <a:gd name="connsiteY3" fmla="*/ 588108 h 589441"/>
              <a:gd name="connsiteX4" fmla="*/ 0 w 8926532"/>
              <a:gd name="connsiteY4" fmla="*/ 0 h 5894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926532" h="589441">
                <a:moveTo>
                  <a:pt x="0" y="0"/>
                </a:moveTo>
                <a:lnTo>
                  <a:pt x="8926532" y="0"/>
                </a:lnTo>
                <a:lnTo>
                  <a:pt x="8926532" y="589441"/>
                </a:lnTo>
                <a:lnTo>
                  <a:pt x="4289231" y="588108"/>
                </a:lnTo>
                <a:lnTo>
                  <a:pt x="0" y="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7" name="Picture 6">
            <a:extLst>
              <a:ext uri="{FF2B5EF4-FFF2-40B4-BE49-F238E27FC236}">
                <a16:creationId xmlns:a16="http://schemas.microsoft.com/office/drawing/2014/main" id="{81505EAA-ED15-104B-8C8B-908198350E6D}"/>
              </a:ext>
            </a:extLst>
          </p:cNvPr>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a:off x="11253229" y="5977218"/>
            <a:ext cx="938083" cy="912054"/>
          </a:xfrm>
          <a:prstGeom prst="rect">
            <a:avLst/>
          </a:prstGeom>
        </p:spPr>
      </p:pic>
    </p:spTree>
    <p:extLst>
      <p:ext uri="{BB962C8B-B14F-4D97-AF65-F5344CB8AC3E}">
        <p14:creationId xmlns:p14="http://schemas.microsoft.com/office/powerpoint/2010/main" val="15102422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4" descr="A picture containing text, sign, clipart&#10;&#10;Description automatically generated">
            <a:extLst>
              <a:ext uri="{FF2B5EF4-FFF2-40B4-BE49-F238E27FC236}">
                <a16:creationId xmlns:a16="http://schemas.microsoft.com/office/drawing/2014/main" id="{329E2785-C818-40FA-87BF-AA612A5EEF7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728923" y="1514769"/>
            <a:ext cx="4482333" cy="4482333"/>
          </a:xfrm>
          <a:prstGeom prst="rect">
            <a:avLst/>
          </a:prstGeom>
          <a:ln>
            <a:noFill/>
          </a:ln>
          <a:effectLst>
            <a:outerShdw blurRad="292100" dist="139700" dir="2700000" algn="tl" rotWithShape="0">
              <a:srgbClr val="333333">
                <a:alpha val="65000"/>
              </a:srgbClr>
            </a:outerShdw>
          </a:effectLst>
        </p:spPr>
      </p:pic>
      <p:sp>
        <p:nvSpPr>
          <p:cNvPr id="4" name="Rectangle 3">
            <a:extLst>
              <a:ext uri="{FF2B5EF4-FFF2-40B4-BE49-F238E27FC236}">
                <a16:creationId xmlns:a16="http://schemas.microsoft.com/office/drawing/2014/main" id="{9FA60C4C-9052-FD42-832F-9BF227ED2225}"/>
              </a:ext>
            </a:extLst>
          </p:cNvPr>
          <p:cNvSpPr/>
          <p:nvPr/>
        </p:nvSpPr>
        <p:spPr>
          <a:xfrm>
            <a:off x="980744" y="2488919"/>
            <a:ext cx="5115256" cy="1944122"/>
          </a:xfrm>
          <a:prstGeom prst="rect">
            <a:avLst/>
          </a:prstGeom>
        </p:spPr>
        <p:txBody>
          <a:bodyPr wrap="square">
            <a:spAutoFit/>
          </a:bodyPr>
          <a:lstStyle/>
          <a:p>
            <a:pPr>
              <a:spcAft>
                <a:spcPts val="1000"/>
              </a:spcAft>
            </a:pPr>
            <a:r>
              <a:rPr lang="en-US" sz="2800" dirty="0">
                <a:latin typeface="Arial" pitchFamily="34" charset="0"/>
                <a:cs typeface="Arial" pitchFamily="34" charset="0"/>
              </a:rPr>
              <a:t>Do not smoke in storage areas or when handling hazardous substances</a:t>
            </a:r>
          </a:p>
          <a:p>
            <a:pPr>
              <a:spcAft>
                <a:spcPts val="1000"/>
              </a:spcAft>
            </a:pPr>
            <a:endParaRPr lang="en-US" sz="2800" dirty="0">
              <a:latin typeface="Arial" pitchFamily="34" charset="0"/>
              <a:cs typeface="Arial" pitchFamily="34" charset="0"/>
            </a:endParaRPr>
          </a:p>
        </p:txBody>
      </p:sp>
    </p:spTree>
    <p:extLst>
      <p:ext uri="{BB962C8B-B14F-4D97-AF65-F5344CB8AC3E}">
        <p14:creationId xmlns:p14="http://schemas.microsoft.com/office/powerpoint/2010/main" val="99014990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descr="MSDS Binder">
            <a:extLst>
              <a:ext uri="{FF2B5EF4-FFF2-40B4-BE49-F238E27FC236}">
                <a16:creationId xmlns:a16="http://schemas.microsoft.com/office/drawing/2014/main" id="{2F35C40B-260E-4026-9966-CE4E1D2E9EDA}"/>
              </a:ext>
            </a:extLst>
          </p:cNvPr>
          <p:cNvPicPr>
            <a:picLocks noChangeAspect="1" noChangeArrowheads="1"/>
          </p:cNvPicPr>
          <p:nvPr/>
        </p:nvPicPr>
        <p:blipFill>
          <a:blip r:embed="rId3" cstate="email">
            <a:extLst>
              <a:ext uri="{28A0092B-C50C-407E-A947-70E740481C1C}">
                <a14:useLocalDpi xmlns:a14="http://schemas.microsoft.com/office/drawing/2010/main" val="0"/>
              </a:ext>
            </a:extLst>
          </a:blip>
          <a:stretch>
            <a:fillRect/>
          </a:stretch>
        </p:blipFill>
        <p:spPr bwMode="auto">
          <a:xfrm>
            <a:off x="375405" y="825449"/>
            <a:ext cx="4206534" cy="5852804"/>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
        <p:nvSpPr>
          <p:cNvPr id="4" name="Rectangle 3">
            <a:extLst>
              <a:ext uri="{FF2B5EF4-FFF2-40B4-BE49-F238E27FC236}">
                <a16:creationId xmlns:a16="http://schemas.microsoft.com/office/drawing/2014/main" id="{A256FA71-818F-374C-8A2A-536D5787D80E}"/>
              </a:ext>
            </a:extLst>
          </p:cNvPr>
          <p:cNvSpPr/>
          <p:nvPr/>
        </p:nvSpPr>
        <p:spPr>
          <a:xfrm>
            <a:off x="5400008" y="2967335"/>
            <a:ext cx="6096000" cy="1082348"/>
          </a:xfrm>
          <a:prstGeom prst="rect">
            <a:avLst/>
          </a:prstGeom>
        </p:spPr>
        <p:txBody>
          <a:bodyPr>
            <a:spAutoFit/>
          </a:bodyPr>
          <a:lstStyle/>
          <a:p>
            <a:pPr>
              <a:spcAft>
                <a:spcPts val="1000"/>
              </a:spcAft>
            </a:pPr>
            <a:r>
              <a:rPr lang="en-US" sz="2800" dirty="0">
                <a:latin typeface="Arial" pitchFamily="34" charset="0"/>
                <a:cs typeface="Arial" pitchFamily="34" charset="0"/>
              </a:rPr>
              <a:t>Material Safety Data Sheets tell you</a:t>
            </a:r>
          </a:p>
          <a:p>
            <a:pPr>
              <a:spcAft>
                <a:spcPts val="1000"/>
              </a:spcAft>
            </a:pPr>
            <a:r>
              <a:rPr lang="en-US" sz="2800" dirty="0">
                <a:latin typeface="Arial" pitchFamily="34" charset="0"/>
                <a:cs typeface="Arial" pitchFamily="34" charset="0"/>
              </a:rPr>
              <a:t>how to handle substances safely</a:t>
            </a:r>
            <a:endParaRPr lang="en-PK" sz="2800" dirty="0"/>
          </a:p>
        </p:txBody>
      </p:sp>
    </p:spTree>
    <p:extLst>
      <p:ext uri="{BB962C8B-B14F-4D97-AF65-F5344CB8AC3E}">
        <p14:creationId xmlns:p14="http://schemas.microsoft.com/office/powerpoint/2010/main" val="185154175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DADC14-FB77-4984-ABE4-B86FA3FE9B55}"/>
              </a:ext>
            </a:extLst>
          </p:cNvPr>
          <p:cNvSpPr>
            <a:spLocks noGrp="1"/>
          </p:cNvSpPr>
          <p:nvPr>
            <p:ph type="title" idx="4294967295"/>
          </p:nvPr>
        </p:nvSpPr>
        <p:spPr>
          <a:xfrm>
            <a:off x="69710" y="999778"/>
            <a:ext cx="6822832" cy="493073"/>
          </a:xfrm>
        </p:spPr>
        <p:txBody>
          <a:bodyPr>
            <a:noAutofit/>
          </a:bodyPr>
          <a:lstStyle/>
          <a:p>
            <a:pPr>
              <a:lnSpc>
                <a:spcPct val="100000"/>
              </a:lnSpc>
            </a:pPr>
            <a:r>
              <a:rPr lang="en-US" sz="2800" dirty="0">
                <a:latin typeface="Arial" pitchFamily="34" charset="0"/>
                <a:ea typeface="+mj-lt"/>
                <a:cs typeface="Arial" pitchFamily="34" charset="0"/>
              </a:rPr>
              <a:t>Wear Personal Protective Equipment:</a:t>
            </a:r>
            <a:endParaRPr lang="en-US" sz="2800" dirty="0">
              <a:latin typeface="Arial" pitchFamily="34" charset="0"/>
              <a:cs typeface="Arial" pitchFamily="34" charset="0"/>
            </a:endParaRPr>
          </a:p>
        </p:txBody>
      </p:sp>
      <p:pic>
        <p:nvPicPr>
          <p:cNvPr id="10" name="Picture 9" descr="A picture containing outdoor, person&#10;&#10;Description automatically generated">
            <a:extLst>
              <a:ext uri="{FF2B5EF4-FFF2-40B4-BE49-F238E27FC236}">
                <a16:creationId xmlns:a16="http://schemas.microsoft.com/office/drawing/2014/main" id="{045EDC29-0FEA-4C4F-A615-CB660284FBC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665366" y="587417"/>
            <a:ext cx="3980492" cy="5755130"/>
          </a:xfrm>
          <a:prstGeom prst="rect">
            <a:avLst/>
          </a:prstGeom>
          <a:ln>
            <a:noFill/>
          </a:ln>
          <a:effectLst>
            <a:outerShdw blurRad="292100" dist="139700" dir="2700000" algn="tl" rotWithShape="0">
              <a:srgbClr val="333333">
                <a:alpha val="65000"/>
              </a:srgbClr>
            </a:outerShdw>
          </a:effectLst>
        </p:spPr>
      </p:pic>
      <p:sp>
        <p:nvSpPr>
          <p:cNvPr id="13" name="TextBox 12"/>
          <p:cNvSpPr txBox="1"/>
          <p:nvPr/>
        </p:nvSpPr>
        <p:spPr>
          <a:xfrm>
            <a:off x="176117" y="1719590"/>
            <a:ext cx="5943601" cy="5057795"/>
          </a:xfrm>
          <a:prstGeom prst="rect">
            <a:avLst/>
          </a:prstGeom>
          <a:noFill/>
        </p:spPr>
        <p:txBody>
          <a:bodyPr wrap="square" rtlCol="0">
            <a:spAutoFit/>
          </a:bodyPr>
          <a:lstStyle/>
          <a:p>
            <a:pPr>
              <a:spcAft>
                <a:spcPts val="1000"/>
              </a:spcAft>
              <a:buFont typeface="Arial" pitchFamily="34" charset="0"/>
              <a:buChar char="•"/>
            </a:pPr>
            <a:r>
              <a:rPr lang="en-US" sz="2800" dirty="0">
                <a:latin typeface="Arial" pitchFamily="34" charset="0"/>
                <a:cs typeface="Arial" pitchFamily="34" charset="0"/>
              </a:rPr>
              <a:t> Rubber gloves and </a:t>
            </a:r>
            <a:r>
              <a:rPr lang="en-US" sz="2800" dirty="0">
                <a:latin typeface="Arial" pitchFamily="34" charset="0"/>
                <a:ea typeface="+mj-lt"/>
                <a:cs typeface="Arial" pitchFamily="34" charset="0"/>
              </a:rPr>
              <a:t>chemical-rated   </a:t>
            </a:r>
            <a:br>
              <a:rPr lang="en-US" sz="2800" dirty="0">
                <a:latin typeface="Arial" pitchFamily="34" charset="0"/>
                <a:ea typeface="+mj-lt"/>
                <a:cs typeface="Arial" pitchFamily="34" charset="0"/>
              </a:rPr>
            </a:br>
            <a:r>
              <a:rPr lang="en-US" sz="2800" dirty="0">
                <a:latin typeface="Arial" pitchFamily="34" charset="0"/>
                <a:ea typeface="+mj-lt"/>
                <a:cs typeface="Arial" pitchFamily="34" charset="0"/>
              </a:rPr>
              <a:t>  goggles</a:t>
            </a:r>
          </a:p>
          <a:p>
            <a:pPr>
              <a:spcAft>
                <a:spcPts val="1000"/>
              </a:spcAft>
            </a:pPr>
            <a:endParaRPr lang="en-US" sz="2000" dirty="0">
              <a:latin typeface="Arial" pitchFamily="34" charset="0"/>
              <a:ea typeface="+mj-lt"/>
              <a:cs typeface="Arial" pitchFamily="34" charset="0"/>
            </a:endParaRPr>
          </a:p>
          <a:p>
            <a:pPr>
              <a:spcAft>
                <a:spcPts val="1000"/>
              </a:spcAft>
              <a:buFont typeface="Arial" pitchFamily="34" charset="0"/>
              <a:buChar char="•"/>
            </a:pPr>
            <a:r>
              <a:rPr lang="en-US" sz="2800" dirty="0">
                <a:latin typeface="Arial" pitchFamily="34" charset="0"/>
                <a:cs typeface="Arial" pitchFamily="34" charset="0"/>
              </a:rPr>
              <a:t> Respirator</a:t>
            </a:r>
          </a:p>
          <a:p>
            <a:pPr>
              <a:spcAft>
                <a:spcPts val="1000"/>
              </a:spcAft>
            </a:pPr>
            <a:endParaRPr lang="en-US" sz="2000" dirty="0">
              <a:latin typeface="Arial" pitchFamily="34" charset="0"/>
              <a:cs typeface="Arial" pitchFamily="34" charset="0"/>
            </a:endParaRPr>
          </a:p>
          <a:p>
            <a:pPr>
              <a:spcAft>
                <a:spcPts val="1000"/>
              </a:spcAft>
              <a:buFont typeface="Arial" pitchFamily="34" charset="0"/>
              <a:buChar char="•"/>
            </a:pPr>
            <a:r>
              <a:rPr lang="en-US" sz="2800" dirty="0">
                <a:latin typeface="Arial" pitchFamily="34" charset="0"/>
                <a:cs typeface="Arial" pitchFamily="34" charset="0"/>
              </a:rPr>
              <a:t> Face shield</a:t>
            </a:r>
          </a:p>
          <a:p>
            <a:pPr>
              <a:spcAft>
                <a:spcPts val="1000"/>
              </a:spcAft>
            </a:pPr>
            <a:endParaRPr lang="en-US" sz="2000" dirty="0">
              <a:latin typeface="Arial" pitchFamily="34" charset="0"/>
              <a:cs typeface="Arial" pitchFamily="34" charset="0"/>
            </a:endParaRPr>
          </a:p>
          <a:p>
            <a:pPr>
              <a:spcAft>
                <a:spcPts val="1000"/>
              </a:spcAft>
              <a:buFont typeface="Arial" pitchFamily="34" charset="0"/>
              <a:buChar char="•"/>
            </a:pPr>
            <a:r>
              <a:rPr lang="en-US" sz="2800" dirty="0">
                <a:latin typeface="Arial" pitchFamily="34" charset="0"/>
                <a:cs typeface="Arial" pitchFamily="34" charset="0"/>
              </a:rPr>
              <a:t> Apron/ splash suit</a:t>
            </a:r>
          </a:p>
          <a:p>
            <a:pPr>
              <a:spcAft>
                <a:spcPts val="1000"/>
              </a:spcAft>
            </a:pPr>
            <a:endParaRPr lang="en-US" sz="2000" dirty="0">
              <a:latin typeface="Arial" pitchFamily="34" charset="0"/>
              <a:cs typeface="Arial" pitchFamily="34" charset="0"/>
            </a:endParaRPr>
          </a:p>
          <a:p>
            <a:pPr>
              <a:spcAft>
                <a:spcPts val="1000"/>
              </a:spcAft>
              <a:buFont typeface="Arial" pitchFamily="34" charset="0"/>
              <a:buChar char="•"/>
            </a:pPr>
            <a:r>
              <a:rPr lang="en-US" sz="2800" dirty="0">
                <a:latin typeface="Arial" pitchFamily="34" charset="0"/>
                <a:cs typeface="Arial" pitchFamily="34" charset="0"/>
              </a:rPr>
              <a:t> Special boots</a:t>
            </a:r>
            <a:endParaRPr lang="en-US" sz="2800" dirty="0"/>
          </a:p>
        </p:txBody>
      </p:sp>
      <p:sp>
        <p:nvSpPr>
          <p:cNvPr id="14" name="Rectangle 8">
            <a:extLst>
              <a:ext uri="{FF2B5EF4-FFF2-40B4-BE49-F238E27FC236}">
                <a16:creationId xmlns:a16="http://schemas.microsoft.com/office/drawing/2014/main" id="{484A0E8A-1661-1E4F-8D6F-5325EFAADD29}"/>
              </a:ext>
            </a:extLst>
          </p:cNvPr>
          <p:cNvSpPr/>
          <p:nvPr/>
        </p:nvSpPr>
        <p:spPr>
          <a:xfrm flipV="1">
            <a:off x="10856171" y="5867951"/>
            <a:ext cx="1335829" cy="1001182"/>
          </a:xfrm>
          <a:custGeom>
            <a:avLst/>
            <a:gdLst>
              <a:gd name="connsiteX0" fmla="*/ 0 w 8362950"/>
              <a:gd name="connsiteY0" fmla="*/ 0 h 589441"/>
              <a:gd name="connsiteX1" fmla="*/ 8362950 w 8362950"/>
              <a:gd name="connsiteY1" fmla="*/ 0 h 589441"/>
              <a:gd name="connsiteX2" fmla="*/ 8362950 w 8362950"/>
              <a:gd name="connsiteY2" fmla="*/ 589441 h 589441"/>
              <a:gd name="connsiteX3" fmla="*/ 0 w 8362950"/>
              <a:gd name="connsiteY3" fmla="*/ 589441 h 589441"/>
              <a:gd name="connsiteX4" fmla="*/ 0 w 8362950"/>
              <a:gd name="connsiteY4" fmla="*/ 0 h 589441"/>
              <a:gd name="connsiteX0" fmla="*/ 0 w 8362950"/>
              <a:gd name="connsiteY0" fmla="*/ 0 h 589441"/>
              <a:gd name="connsiteX1" fmla="*/ 8362950 w 8362950"/>
              <a:gd name="connsiteY1" fmla="*/ 0 h 589441"/>
              <a:gd name="connsiteX2" fmla="*/ 8362950 w 8362950"/>
              <a:gd name="connsiteY2" fmla="*/ 589441 h 589441"/>
              <a:gd name="connsiteX3" fmla="*/ 542925 w 8362950"/>
              <a:gd name="connsiteY3" fmla="*/ 589441 h 589441"/>
              <a:gd name="connsiteX4" fmla="*/ 0 w 8362950"/>
              <a:gd name="connsiteY4" fmla="*/ 0 h 589441"/>
              <a:gd name="connsiteX0" fmla="*/ 0 w 8362950"/>
              <a:gd name="connsiteY0" fmla="*/ 0 h 589441"/>
              <a:gd name="connsiteX1" fmla="*/ 8362950 w 8362950"/>
              <a:gd name="connsiteY1" fmla="*/ 0 h 589441"/>
              <a:gd name="connsiteX2" fmla="*/ 8362950 w 8362950"/>
              <a:gd name="connsiteY2" fmla="*/ 589441 h 589441"/>
              <a:gd name="connsiteX3" fmla="*/ 2598484 w 8362950"/>
              <a:gd name="connsiteY3" fmla="*/ 570337 h 589441"/>
              <a:gd name="connsiteX4" fmla="*/ 0 w 8362950"/>
              <a:gd name="connsiteY4" fmla="*/ 0 h 589441"/>
              <a:gd name="connsiteX0" fmla="*/ 0 w 8362950"/>
              <a:gd name="connsiteY0" fmla="*/ 0 h 589441"/>
              <a:gd name="connsiteX1" fmla="*/ 8362950 w 8362950"/>
              <a:gd name="connsiteY1" fmla="*/ 0 h 589441"/>
              <a:gd name="connsiteX2" fmla="*/ 8362950 w 8362950"/>
              <a:gd name="connsiteY2" fmla="*/ 589441 h 589441"/>
              <a:gd name="connsiteX3" fmla="*/ 3725649 w 8362950"/>
              <a:gd name="connsiteY3" fmla="*/ 588108 h 589441"/>
              <a:gd name="connsiteX4" fmla="*/ 0 w 8362950"/>
              <a:gd name="connsiteY4" fmla="*/ 0 h 589441"/>
              <a:gd name="connsiteX0" fmla="*/ 0 w 8926532"/>
              <a:gd name="connsiteY0" fmla="*/ 0 h 589441"/>
              <a:gd name="connsiteX1" fmla="*/ 8926532 w 8926532"/>
              <a:gd name="connsiteY1" fmla="*/ 0 h 589441"/>
              <a:gd name="connsiteX2" fmla="*/ 8926532 w 8926532"/>
              <a:gd name="connsiteY2" fmla="*/ 589441 h 589441"/>
              <a:gd name="connsiteX3" fmla="*/ 4289231 w 8926532"/>
              <a:gd name="connsiteY3" fmla="*/ 588108 h 589441"/>
              <a:gd name="connsiteX4" fmla="*/ 0 w 8926532"/>
              <a:gd name="connsiteY4" fmla="*/ 0 h 5894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926532" h="589441">
                <a:moveTo>
                  <a:pt x="0" y="0"/>
                </a:moveTo>
                <a:lnTo>
                  <a:pt x="8926532" y="0"/>
                </a:lnTo>
                <a:lnTo>
                  <a:pt x="8926532" y="589441"/>
                </a:lnTo>
                <a:lnTo>
                  <a:pt x="4289231" y="588108"/>
                </a:lnTo>
                <a:lnTo>
                  <a:pt x="0" y="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5" name="Picture 14">
            <a:extLst>
              <a:ext uri="{FF2B5EF4-FFF2-40B4-BE49-F238E27FC236}">
                <a16:creationId xmlns:a16="http://schemas.microsoft.com/office/drawing/2014/main" id="{5DA32C65-35F6-434F-84BE-D4F181008BD2}"/>
              </a:ext>
            </a:extLst>
          </p:cNvPr>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a:off x="11253229" y="5977218"/>
            <a:ext cx="938083" cy="912054"/>
          </a:xfrm>
          <a:prstGeom prst="rect">
            <a:avLst/>
          </a:prstGeom>
        </p:spPr>
      </p:pic>
      <p:pic>
        <p:nvPicPr>
          <p:cNvPr id="23" name="Picture 4" descr="Icon&#10;&#10;Description automatically generated">
            <a:extLst>
              <a:ext uri="{FF2B5EF4-FFF2-40B4-BE49-F238E27FC236}">
                <a16:creationId xmlns:a16="http://schemas.microsoft.com/office/drawing/2014/main" id="{431618A5-26CE-4C35-82A8-2A8ED9C4A33C}"/>
              </a:ext>
            </a:extLst>
          </p:cNvPr>
          <p:cNvPicPr>
            <a:picLocks noChangeAspect="1"/>
          </p:cNvPicPr>
          <p:nvPr/>
        </p:nvPicPr>
        <p:blipFill>
          <a:blip r:embed="rId5" cstate="email">
            <a:extLst>
              <a:ext uri="{28A0092B-C50C-407E-A947-70E740481C1C}">
                <a14:useLocalDpi xmlns:a14="http://schemas.microsoft.com/office/drawing/2010/main" val="0"/>
              </a:ext>
            </a:extLst>
          </a:blip>
          <a:stretch>
            <a:fillRect/>
          </a:stretch>
        </p:blipFill>
        <p:spPr>
          <a:xfrm>
            <a:off x="6007327" y="1604431"/>
            <a:ext cx="1357581" cy="1357581"/>
          </a:xfrm>
          <a:prstGeom prst="rect">
            <a:avLst/>
          </a:prstGeom>
        </p:spPr>
      </p:pic>
      <p:pic>
        <p:nvPicPr>
          <p:cNvPr id="24" name="Picture 6" descr="A picture containing text, clipart&#10;&#10;Description automatically generated">
            <a:extLst>
              <a:ext uri="{FF2B5EF4-FFF2-40B4-BE49-F238E27FC236}">
                <a16:creationId xmlns:a16="http://schemas.microsoft.com/office/drawing/2014/main" id="{293A5AC6-0251-41B8-B4E7-63ED1B77A08D}"/>
              </a:ext>
            </a:extLst>
          </p:cNvPr>
          <p:cNvPicPr>
            <a:picLocks noChangeAspect="1"/>
          </p:cNvPicPr>
          <p:nvPr/>
        </p:nvPicPr>
        <p:blipFill>
          <a:blip r:embed="rId6" cstate="email">
            <a:extLst>
              <a:ext uri="{28A0092B-C50C-407E-A947-70E740481C1C}">
                <a14:useLocalDpi xmlns:a14="http://schemas.microsoft.com/office/drawing/2010/main" val="0"/>
              </a:ext>
            </a:extLst>
          </a:blip>
          <a:stretch>
            <a:fillRect/>
          </a:stretch>
        </p:blipFill>
        <p:spPr>
          <a:xfrm>
            <a:off x="4722062" y="2226055"/>
            <a:ext cx="1357581" cy="1357581"/>
          </a:xfrm>
          <a:prstGeom prst="rect">
            <a:avLst/>
          </a:prstGeom>
        </p:spPr>
      </p:pic>
      <p:pic>
        <p:nvPicPr>
          <p:cNvPr id="25" name="Picture 5" descr="Icon&#10;&#10;Description automatically generated">
            <a:extLst>
              <a:ext uri="{FF2B5EF4-FFF2-40B4-BE49-F238E27FC236}">
                <a16:creationId xmlns:a16="http://schemas.microsoft.com/office/drawing/2014/main" id="{5C0F28C6-8235-457F-90F2-BDA3D13875E9}"/>
              </a:ext>
            </a:extLst>
          </p:cNvPr>
          <p:cNvPicPr>
            <a:picLocks noChangeAspect="1"/>
          </p:cNvPicPr>
          <p:nvPr/>
        </p:nvPicPr>
        <p:blipFill>
          <a:blip r:embed="rId7" cstate="email">
            <a:extLst>
              <a:ext uri="{28A0092B-C50C-407E-A947-70E740481C1C}">
                <a14:useLocalDpi xmlns:a14="http://schemas.microsoft.com/office/drawing/2010/main" val="0"/>
              </a:ext>
            </a:extLst>
          </a:blip>
          <a:stretch>
            <a:fillRect/>
          </a:stretch>
        </p:blipFill>
        <p:spPr>
          <a:xfrm>
            <a:off x="4652520" y="4789099"/>
            <a:ext cx="1357581" cy="1357581"/>
          </a:xfrm>
          <a:prstGeom prst="rect">
            <a:avLst/>
          </a:prstGeom>
        </p:spPr>
      </p:pic>
      <p:pic>
        <p:nvPicPr>
          <p:cNvPr id="26" name="Picture 7" descr="Icon&#10;&#10;Description automatically generated">
            <a:extLst>
              <a:ext uri="{FF2B5EF4-FFF2-40B4-BE49-F238E27FC236}">
                <a16:creationId xmlns:a16="http://schemas.microsoft.com/office/drawing/2014/main" id="{9F8D01DA-62C2-46A1-BE6E-BA22F6A3676E}"/>
              </a:ext>
            </a:extLst>
          </p:cNvPr>
          <p:cNvPicPr>
            <a:picLocks noChangeAspect="1"/>
          </p:cNvPicPr>
          <p:nvPr/>
        </p:nvPicPr>
        <p:blipFill>
          <a:blip r:embed="rId8" cstate="email">
            <a:extLst>
              <a:ext uri="{28A0092B-C50C-407E-A947-70E740481C1C}">
                <a14:useLocalDpi xmlns:a14="http://schemas.microsoft.com/office/drawing/2010/main" val="0"/>
              </a:ext>
            </a:extLst>
          </a:blip>
          <a:stretch>
            <a:fillRect/>
          </a:stretch>
        </p:blipFill>
        <p:spPr>
          <a:xfrm>
            <a:off x="3481126" y="3698795"/>
            <a:ext cx="1357581" cy="1357581"/>
          </a:xfrm>
          <a:prstGeom prst="rect">
            <a:avLst/>
          </a:prstGeom>
        </p:spPr>
      </p:pic>
      <p:pic>
        <p:nvPicPr>
          <p:cNvPr id="27" name="Picture 26" descr="Icon&#10;&#10;Description automatically generated">
            <a:extLst>
              <a:ext uri="{FF2B5EF4-FFF2-40B4-BE49-F238E27FC236}">
                <a16:creationId xmlns:a16="http://schemas.microsoft.com/office/drawing/2014/main" id="{8189DCF6-000B-4E08-B3D2-7F0E94F5130C}"/>
              </a:ext>
            </a:extLst>
          </p:cNvPr>
          <p:cNvPicPr>
            <a:picLocks noChangeAspect="1"/>
          </p:cNvPicPr>
          <p:nvPr/>
        </p:nvPicPr>
        <p:blipFill>
          <a:blip r:embed="rId9" cstate="email">
            <a:extLst>
              <a:ext uri="{28A0092B-C50C-407E-A947-70E740481C1C}">
                <a14:useLocalDpi xmlns:a14="http://schemas.microsoft.com/office/drawing/2010/main" val="0"/>
              </a:ext>
            </a:extLst>
          </a:blip>
          <a:stretch>
            <a:fillRect/>
          </a:stretch>
        </p:blipFill>
        <p:spPr>
          <a:xfrm>
            <a:off x="2492419" y="2583265"/>
            <a:ext cx="1357581" cy="1357581"/>
          </a:xfrm>
          <a:prstGeom prst="rect">
            <a:avLst/>
          </a:prstGeom>
        </p:spPr>
      </p:pic>
      <p:pic>
        <p:nvPicPr>
          <p:cNvPr id="28" name="Picture 8" descr="Icon&#10;&#10;Description automatically generated">
            <a:extLst>
              <a:ext uri="{FF2B5EF4-FFF2-40B4-BE49-F238E27FC236}">
                <a16:creationId xmlns:a16="http://schemas.microsoft.com/office/drawing/2014/main" id="{29C6DA01-5314-4FAF-9B16-9A34F738C9A4}"/>
              </a:ext>
            </a:extLst>
          </p:cNvPr>
          <p:cNvPicPr>
            <a:picLocks noChangeAspect="1"/>
          </p:cNvPicPr>
          <p:nvPr/>
        </p:nvPicPr>
        <p:blipFill>
          <a:blip r:embed="rId10" cstate="email">
            <a:extLst>
              <a:ext uri="{28A0092B-C50C-407E-A947-70E740481C1C}">
                <a14:useLocalDpi xmlns:a14="http://schemas.microsoft.com/office/drawing/2010/main" val="0"/>
              </a:ext>
            </a:extLst>
          </a:blip>
          <a:stretch>
            <a:fillRect/>
          </a:stretch>
        </p:blipFill>
        <p:spPr>
          <a:xfrm>
            <a:off x="6157556" y="5419804"/>
            <a:ext cx="1357581" cy="1357581"/>
          </a:xfrm>
          <a:prstGeom prst="rect">
            <a:avLst/>
          </a:prstGeom>
        </p:spPr>
      </p:pic>
    </p:spTree>
    <p:extLst>
      <p:ext uri="{BB962C8B-B14F-4D97-AF65-F5344CB8AC3E}">
        <p14:creationId xmlns:p14="http://schemas.microsoft.com/office/powerpoint/2010/main" val="164415541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person holding a fire hydrant&#10;&#10;Description automatically generated with medium confidence">
            <a:extLst>
              <a:ext uri="{FF2B5EF4-FFF2-40B4-BE49-F238E27FC236}">
                <a16:creationId xmlns:a16="http://schemas.microsoft.com/office/drawing/2014/main" id="{3A510181-C2BF-4E25-BA1F-29926F2B180B}"/>
              </a:ext>
            </a:extLst>
          </p:cNvPr>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4064332" y="796171"/>
            <a:ext cx="7517564" cy="5012200"/>
          </a:xfrm>
          <a:prstGeom prst="rect">
            <a:avLst/>
          </a:prstGeom>
        </p:spPr>
      </p:pic>
      <p:sp>
        <p:nvSpPr>
          <p:cNvPr id="2" name="Title 1">
            <a:extLst>
              <a:ext uri="{FF2B5EF4-FFF2-40B4-BE49-F238E27FC236}">
                <a16:creationId xmlns:a16="http://schemas.microsoft.com/office/drawing/2014/main" id="{8DDADC14-FB77-4984-ABE4-B86FA3FE9B55}"/>
              </a:ext>
            </a:extLst>
          </p:cNvPr>
          <p:cNvSpPr>
            <a:spLocks noGrp="1"/>
          </p:cNvSpPr>
          <p:nvPr>
            <p:ph type="title" idx="4294967295"/>
          </p:nvPr>
        </p:nvSpPr>
        <p:spPr>
          <a:xfrm>
            <a:off x="0" y="756020"/>
            <a:ext cx="3742327" cy="1089780"/>
          </a:xfrm>
        </p:spPr>
        <p:txBody>
          <a:bodyPr>
            <a:noAutofit/>
          </a:bodyPr>
          <a:lstStyle/>
          <a:p>
            <a:pPr>
              <a:lnSpc>
                <a:spcPct val="150000"/>
              </a:lnSpc>
            </a:pPr>
            <a:r>
              <a:rPr lang="en-US" sz="2800" dirty="0">
                <a:latin typeface="Arial" pitchFamily="34" charset="0"/>
                <a:cs typeface="Arial" pitchFamily="34" charset="0"/>
              </a:rPr>
              <a:t>Do not handle or use:  </a:t>
            </a:r>
          </a:p>
        </p:txBody>
      </p:sp>
      <p:sp>
        <p:nvSpPr>
          <p:cNvPr id="11" name="TextBox 10"/>
          <p:cNvSpPr txBox="1"/>
          <p:nvPr/>
        </p:nvSpPr>
        <p:spPr>
          <a:xfrm>
            <a:off x="24508" y="1722593"/>
            <a:ext cx="3117120" cy="2072362"/>
          </a:xfrm>
          <a:prstGeom prst="rect">
            <a:avLst/>
          </a:prstGeom>
          <a:noFill/>
        </p:spPr>
        <p:txBody>
          <a:bodyPr wrap="square" rtlCol="0">
            <a:spAutoFit/>
          </a:bodyPr>
          <a:lstStyle/>
          <a:p>
            <a:pPr>
              <a:spcAft>
                <a:spcPts val="1000"/>
              </a:spcAft>
              <a:buFont typeface="Arial" pitchFamily="34" charset="0"/>
              <a:buChar char="•"/>
            </a:pPr>
            <a:r>
              <a:rPr lang="en-US" sz="2800" dirty="0">
                <a:latin typeface="Arial" pitchFamily="34" charset="0"/>
                <a:cs typeface="Arial" pitchFamily="34" charset="0"/>
              </a:rPr>
              <a:t> Welding rods </a:t>
            </a:r>
          </a:p>
          <a:p>
            <a:pPr>
              <a:spcAft>
                <a:spcPts val="1000"/>
              </a:spcAft>
              <a:buFont typeface="Arial" pitchFamily="34" charset="0"/>
              <a:buChar char="•"/>
            </a:pPr>
            <a:r>
              <a:rPr lang="en-US" sz="2800" dirty="0">
                <a:latin typeface="Arial" pitchFamily="34" charset="0"/>
                <a:cs typeface="Arial" pitchFamily="34" charset="0"/>
              </a:rPr>
              <a:t> Acetylene or oxygen </a:t>
            </a:r>
          </a:p>
          <a:p>
            <a:pPr>
              <a:spcAft>
                <a:spcPts val="1000"/>
              </a:spcAft>
            </a:pPr>
            <a:r>
              <a:rPr lang="en-US" sz="2800" dirty="0">
                <a:latin typeface="Arial" pitchFamily="34" charset="0"/>
                <a:cs typeface="Arial" pitchFamily="34" charset="0"/>
              </a:rPr>
              <a:t> </a:t>
            </a:r>
            <a:endParaRPr lang="en-US" sz="2800" dirty="0"/>
          </a:p>
        </p:txBody>
      </p:sp>
      <p:pic>
        <p:nvPicPr>
          <p:cNvPr id="14" name="Picture 13">
            <a:extLst>
              <a:ext uri="{FF2B5EF4-FFF2-40B4-BE49-F238E27FC236}">
                <a16:creationId xmlns:a16="http://schemas.microsoft.com/office/drawing/2014/main" id="{417D2B07-E102-2948-B7B4-3FE6B3226A9B}"/>
              </a:ext>
            </a:extLst>
          </p:cNvPr>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a:off x="4314825" y="1114872"/>
            <a:ext cx="3562349" cy="3638684"/>
          </a:xfrm>
          <a:prstGeom prst="rect">
            <a:avLst/>
          </a:prstGeom>
        </p:spPr>
      </p:pic>
    </p:spTree>
    <p:extLst>
      <p:ext uri="{BB962C8B-B14F-4D97-AF65-F5344CB8AC3E}">
        <p14:creationId xmlns:p14="http://schemas.microsoft.com/office/powerpoint/2010/main" val="32416944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5000"/>
                                  </p:stCondLst>
                                  <p:childTnLst>
                                    <p:set>
                                      <p:cBhvr>
                                        <p:cTn id="6"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DADC14-FB77-4984-ABE4-B86FA3FE9B55}"/>
              </a:ext>
            </a:extLst>
          </p:cNvPr>
          <p:cNvSpPr>
            <a:spLocks noGrp="1"/>
          </p:cNvSpPr>
          <p:nvPr>
            <p:ph type="title" idx="4294967295"/>
          </p:nvPr>
        </p:nvSpPr>
        <p:spPr>
          <a:xfrm>
            <a:off x="226115" y="5763829"/>
            <a:ext cx="4411633" cy="1372350"/>
          </a:xfrm>
        </p:spPr>
        <p:txBody>
          <a:bodyPr>
            <a:noAutofit/>
          </a:bodyPr>
          <a:lstStyle/>
          <a:p>
            <a:pPr algn="ctr">
              <a:lnSpc>
                <a:spcPct val="100000"/>
              </a:lnSpc>
            </a:pPr>
            <a:r>
              <a:rPr lang="en-US" sz="2800" dirty="0">
                <a:latin typeface="Arial" pitchFamily="34" charset="0"/>
                <a:cs typeface="Arial" pitchFamily="34" charset="0"/>
              </a:rPr>
              <a:t>Radioactive substances</a:t>
            </a:r>
          </a:p>
        </p:txBody>
      </p:sp>
      <p:pic>
        <p:nvPicPr>
          <p:cNvPr id="1026" name="Picture 2">
            <a:extLst>
              <a:ext uri="{FF2B5EF4-FFF2-40B4-BE49-F238E27FC236}">
                <a16:creationId xmlns:a16="http://schemas.microsoft.com/office/drawing/2014/main" id="{67293012-DB8B-40DA-ABB5-DC587C43A43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08706" y="3013816"/>
            <a:ext cx="3164898" cy="2769286"/>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pic>
        <p:nvPicPr>
          <p:cNvPr id="7" name="Picture 6" descr="A picture containing icon&#10;&#10;Description automatically generated">
            <a:extLst>
              <a:ext uri="{FF2B5EF4-FFF2-40B4-BE49-F238E27FC236}">
                <a16:creationId xmlns:a16="http://schemas.microsoft.com/office/drawing/2014/main" id="{F106563A-68C9-48C6-9913-BD074482ACC2}"/>
              </a:ext>
            </a:extLst>
          </p:cNvPr>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a:off x="849484" y="3013816"/>
            <a:ext cx="3164897" cy="2767124"/>
          </a:xfrm>
          <a:prstGeom prst="rect">
            <a:avLst/>
          </a:prstGeom>
          <a:ln>
            <a:noFill/>
          </a:ln>
          <a:effectLst>
            <a:outerShdw blurRad="292100" dist="139700" dir="2700000" algn="tl" rotWithShape="0">
              <a:srgbClr val="333333">
                <a:alpha val="65000"/>
              </a:srgbClr>
            </a:outerShdw>
          </a:effectLst>
        </p:spPr>
      </p:pic>
      <p:sp>
        <p:nvSpPr>
          <p:cNvPr id="5" name="Title 1">
            <a:extLst>
              <a:ext uri="{FF2B5EF4-FFF2-40B4-BE49-F238E27FC236}">
                <a16:creationId xmlns:a16="http://schemas.microsoft.com/office/drawing/2014/main" id="{34FAA6EC-1254-4537-9BDE-4F661A8DD4BB}"/>
              </a:ext>
            </a:extLst>
          </p:cNvPr>
          <p:cNvSpPr txBox="1">
            <a:spLocks/>
          </p:cNvSpPr>
          <p:nvPr/>
        </p:nvSpPr>
        <p:spPr>
          <a:xfrm>
            <a:off x="1157632" y="1334124"/>
            <a:ext cx="8060950" cy="1372350"/>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lnSpc>
                <a:spcPct val="100000"/>
              </a:lnSpc>
            </a:pPr>
            <a:r>
              <a:rPr lang="en-US" sz="2800" dirty="0">
                <a:latin typeface="Arial" pitchFamily="34" charset="0"/>
                <a:cs typeface="Arial" pitchFamily="34" charset="0"/>
              </a:rPr>
              <a:t>Do not handle or use</a:t>
            </a:r>
          </a:p>
        </p:txBody>
      </p:sp>
      <p:sp>
        <p:nvSpPr>
          <p:cNvPr id="6" name="Title 1">
            <a:extLst>
              <a:ext uri="{FF2B5EF4-FFF2-40B4-BE49-F238E27FC236}">
                <a16:creationId xmlns:a16="http://schemas.microsoft.com/office/drawing/2014/main" id="{CF2B52A8-C224-4768-A78B-3F38FAFF5884}"/>
              </a:ext>
            </a:extLst>
          </p:cNvPr>
          <p:cNvSpPr txBox="1">
            <a:spLocks/>
          </p:cNvSpPr>
          <p:nvPr/>
        </p:nvSpPr>
        <p:spPr>
          <a:xfrm>
            <a:off x="3660680" y="5763829"/>
            <a:ext cx="8060950" cy="1372350"/>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lnSpc>
                <a:spcPct val="100000"/>
              </a:lnSpc>
            </a:pPr>
            <a:r>
              <a:rPr lang="en-US" sz="2800" dirty="0">
                <a:latin typeface="Arial" pitchFamily="34" charset="0"/>
                <a:cs typeface="Arial" pitchFamily="34" charset="0"/>
              </a:rPr>
              <a:t>Explosives</a:t>
            </a:r>
          </a:p>
        </p:txBody>
      </p:sp>
    </p:spTree>
    <p:extLst>
      <p:ext uri="{BB962C8B-B14F-4D97-AF65-F5344CB8AC3E}">
        <p14:creationId xmlns:p14="http://schemas.microsoft.com/office/powerpoint/2010/main" val="354744041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DADC14-FB77-4984-ABE4-B86FA3FE9B55}"/>
              </a:ext>
            </a:extLst>
          </p:cNvPr>
          <p:cNvSpPr>
            <a:spLocks noGrp="1"/>
          </p:cNvSpPr>
          <p:nvPr>
            <p:ph type="title" idx="4294967295"/>
          </p:nvPr>
        </p:nvSpPr>
        <p:spPr>
          <a:xfrm>
            <a:off x="7504043" y="2544289"/>
            <a:ext cx="3995531" cy="2087346"/>
          </a:xfrm>
        </p:spPr>
        <p:txBody>
          <a:bodyPr>
            <a:noAutofit/>
          </a:bodyPr>
          <a:lstStyle/>
          <a:p>
            <a:pPr marL="285750" indent="-285750">
              <a:lnSpc>
                <a:spcPct val="100000"/>
              </a:lnSpc>
              <a:spcAft>
                <a:spcPts val="1000"/>
              </a:spcAft>
              <a:buFont typeface="Arial"/>
              <a:buChar char="•"/>
            </a:pPr>
            <a:r>
              <a:rPr lang="en-US" sz="2800" dirty="0">
                <a:latin typeface="Arial" pitchFamily="34" charset="0"/>
                <a:ea typeface="+mj-lt"/>
                <a:cs typeface="Arial" pitchFamily="34" charset="0"/>
              </a:rPr>
              <a:t>Identify hazards and risks from fuels, oils, chemicals and materials  </a:t>
            </a:r>
            <a:endParaRPr lang="en-US" sz="2800" dirty="0">
              <a:latin typeface="Arial" pitchFamily="34" charset="0"/>
              <a:cs typeface="Arial" pitchFamily="34" charset="0"/>
            </a:endParaRPr>
          </a:p>
          <a:p>
            <a:pPr marL="285750" indent="-285750">
              <a:lnSpc>
                <a:spcPct val="100000"/>
              </a:lnSpc>
              <a:spcAft>
                <a:spcPts val="1000"/>
              </a:spcAft>
              <a:buFont typeface="Arial"/>
              <a:buChar char="•"/>
            </a:pPr>
            <a:r>
              <a:rPr lang="en-US" sz="2800" dirty="0">
                <a:latin typeface="Arial" pitchFamily="34" charset="0"/>
                <a:ea typeface="+mj-lt"/>
                <a:cs typeface="Arial" pitchFamily="34" charset="0"/>
              </a:rPr>
              <a:t>Recognize hazardous substances</a:t>
            </a:r>
            <a:endParaRPr lang="en-US" sz="2800" dirty="0">
              <a:latin typeface="Arial" pitchFamily="34" charset="0"/>
              <a:cs typeface="Arial" pitchFamily="34" charset="0"/>
            </a:endParaRPr>
          </a:p>
          <a:p>
            <a:pPr marL="285750" indent="-285750">
              <a:lnSpc>
                <a:spcPct val="100000"/>
              </a:lnSpc>
              <a:spcAft>
                <a:spcPts val="1000"/>
              </a:spcAft>
              <a:buFont typeface="Arial"/>
              <a:buChar char="•"/>
            </a:pPr>
            <a:r>
              <a:rPr lang="en-US" sz="2800" dirty="0">
                <a:latin typeface="Arial" pitchFamily="34" charset="0"/>
                <a:ea typeface="+mj-lt"/>
                <a:cs typeface="Arial" pitchFamily="34" charset="0"/>
              </a:rPr>
              <a:t>Use fuels, oils, chemicals and materials safely and to protect environment</a:t>
            </a:r>
            <a:endParaRPr lang="en-US" sz="2800" dirty="0">
              <a:latin typeface="Arial" pitchFamily="34" charset="0"/>
              <a:cs typeface="Arial" pitchFamily="34" charset="0"/>
            </a:endParaRPr>
          </a:p>
        </p:txBody>
      </p:sp>
      <p:pic>
        <p:nvPicPr>
          <p:cNvPr id="4" name="Picture 2" descr="KUALA LUMPUR, MALAYSIA -AUGUST 25, 2020: Plastering work by construction workers using the cement plaster. Scaffolding used as temporary staging to work at height. Wearing appropriate safety gear.   &#10;">
            <a:extLst>
              <a:ext uri="{FF2B5EF4-FFF2-40B4-BE49-F238E27FC236}">
                <a16:creationId xmlns:a16="http://schemas.microsoft.com/office/drawing/2014/main" id="{AA041DC7-2DCE-4B40-B040-56BEA73D78BD}"/>
              </a:ext>
            </a:extLst>
          </p:cNvPr>
          <p:cNvPicPr>
            <a:picLocks noChangeAspect="1" noChangeArrowheads="1"/>
          </p:cNvPicPr>
          <p:nvPr/>
        </p:nvPicPr>
        <p:blipFill>
          <a:blip r:embed="rId3" cstate="email">
            <a:extLst>
              <a:ext uri="{28A0092B-C50C-407E-A947-70E740481C1C}">
                <a14:useLocalDpi xmlns:a14="http://schemas.microsoft.com/office/drawing/2010/main" val="0"/>
              </a:ext>
            </a:extLst>
          </a:blip>
          <a:stretch>
            <a:fillRect/>
          </a:stretch>
        </p:blipFill>
        <p:spPr bwMode="auto">
          <a:xfrm>
            <a:off x="423026" y="1214432"/>
            <a:ext cx="6733325" cy="5047220"/>
          </a:xfrm>
          <a:prstGeom prst="rect">
            <a:avLst/>
          </a:prstGeom>
          <a:ln>
            <a:noFill/>
          </a:ln>
          <a:effectLst>
            <a:outerShdw blurRad="292100" dist="139700" dir="2700000" algn="tl" rotWithShape="0">
              <a:srgbClr val="333333">
                <a:alpha val="65000"/>
              </a:srgbClr>
            </a:outerShdw>
          </a:effectLst>
        </p:spPr>
      </p:pic>
      <p:sp>
        <p:nvSpPr>
          <p:cNvPr id="5" name="TextBox 4">
            <a:extLst>
              <a:ext uri="{FF2B5EF4-FFF2-40B4-BE49-F238E27FC236}">
                <a16:creationId xmlns:a16="http://schemas.microsoft.com/office/drawing/2014/main" id="{3CA39201-BBD7-43B0-9B7E-9A30FC5A6CC5}"/>
              </a:ext>
            </a:extLst>
          </p:cNvPr>
          <p:cNvSpPr txBox="1"/>
          <p:nvPr/>
        </p:nvSpPr>
        <p:spPr>
          <a:xfrm>
            <a:off x="423026" y="6370121"/>
            <a:ext cx="3957403" cy="307777"/>
          </a:xfrm>
          <a:prstGeom prst="rect">
            <a:avLst/>
          </a:prstGeom>
          <a:noFill/>
        </p:spPr>
        <p:txBody>
          <a:bodyPr wrap="square" rtlCol="0">
            <a:spAutoFit/>
          </a:bodyPr>
          <a:lstStyle/>
          <a:p>
            <a:r>
              <a:rPr lang="en-US" sz="1400" dirty="0">
                <a:solidFill>
                  <a:schemeClr val="bg1">
                    <a:lumMod val="50000"/>
                  </a:schemeClr>
                </a:solidFill>
                <a:effectLst/>
                <a:latin typeface="Arial" panose="020B0604020202020204" pitchFamily="34" charset="0"/>
                <a:ea typeface="Calibri" panose="020F0502020204030204" pitchFamily="34" charset="0"/>
                <a:cs typeface="Arial" panose="020B0604020202020204" pitchFamily="34" charset="0"/>
              </a:rPr>
              <a:t>Photo</a:t>
            </a:r>
            <a:r>
              <a:rPr lang="en-US" sz="1400" dirty="0">
                <a:solidFill>
                  <a:schemeClr val="bg1">
                    <a:lumMod val="50000"/>
                  </a:schemeClr>
                </a:solidFill>
                <a:latin typeface="Arial" panose="020B0604020202020204" pitchFamily="34" charset="0"/>
                <a:cs typeface="Arial" panose="020B0604020202020204" pitchFamily="34" charset="0"/>
              </a:rPr>
              <a:t>: </a:t>
            </a:r>
            <a:r>
              <a:rPr lang="en-US" sz="1400" dirty="0" err="1">
                <a:solidFill>
                  <a:schemeClr val="bg1">
                    <a:lumMod val="50000"/>
                  </a:schemeClr>
                </a:solidFill>
                <a:latin typeface="Arial" panose="020B0604020202020204" pitchFamily="34" charset="0"/>
                <a:cs typeface="Arial" panose="020B0604020202020204" pitchFamily="34" charset="0"/>
              </a:rPr>
              <a:t>Aisyaqilumaranas</a:t>
            </a:r>
            <a:r>
              <a:rPr lang="en-US" sz="1400" dirty="0">
                <a:solidFill>
                  <a:schemeClr val="bg1">
                    <a:lumMod val="50000"/>
                  </a:schemeClr>
                </a:solidFill>
                <a:latin typeface="Arial" panose="020B0604020202020204" pitchFamily="34" charset="0"/>
                <a:cs typeface="Arial" panose="020B0604020202020204" pitchFamily="34" charset="0"/>
              </a:rPr>
              <a:t> / </a:t>
            </a:r>
            <a:r>
              <a:rPr lang="en-US" sz="1400" dirty="0">
                <a:solidFill>
                  <a:schemeClr val="bg1">
                    <a:lumMod val="50000"/>
                  </a:schemeClr>
                </a:solidFill>
                <a:effectLst/>
                <a:latin typeface="Arial" panose="020B0604020202020204" pitchFamily="34" charset="0"/>
                <a:ea typeface="Calibri" panose="020F0502020204030204" pitchFamily="34" charset="0"/>
                <a:cs typeface="Arial" panose="020B0604020202020204" pitchFamily="34" charset="0"/>
              </a:rPr>
              <a:t>Shutterstock.com</a:t>
            </a:r>
            <a:endParaRPr lang="en-US" sz="1400" dirty="0">
              <a:solidFill>
                <a:schemeClr val="bg1">
                  <a:lumMod val="50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1454644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a:extLst>
              <a:ext uri="{FF2B5EF4-FFF2-40B4-BE49-F238E27FC236}">
                <a16:creationId xmlns:a16="http://schemas.microsoft.com/office/drawing/2014/main" id="{8879A68A-EB0F-4512-807B-229CD8059495}"/>
              </a:ext>
            </a:extLst>
          </p:cNvPr>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240881" y="1555017"/>
            <a:ext cx="7801926" cy="4388583"/>
          </a:xfrm>
          <a:prstGeom prst="rect">
            <a:avLst/>
          </a:prstGeom>
          <a:ln>
            <a:noFill/>
          </a:ln>
          <a:effectLst>
            <a:outerShdw blurRad="292100" dist="139700" dir="2700000" algn="tl" rotWithShape="0">
              <a:srgbClr val="333333">
                <a:alpha val="65000"/>
              </a:srgbClr>
            </a:outerShdw>
          </a:effectLst>
        </p:spPr>
      </p:pic>
      <p:sp>
        <p:nvSpPr>
          <p:cNvPr id="3" name="Subtitle 2">
            <a:extLst>
              <a:ext uri="{FF2B5EF4-FFF2-40B4-BE49-F238E27FC236}">
                <a16:creationId xmlns:a16="http://schemas.microsoft.com/office/drawing/2014/main" id="{ED780D52-7067-46A4-9381-FCCEFD080D7E}"/>
              </a:ext>
            </a:extLst>
          </p:cNvPr>
          <p:cNvSpPr>
            <a:spLocks noGrp="1"/>
          </p:cNvSpPr>
          <p:nvPr>
            <p:ph type="subTitle" idx="1"/>
          </p:nvPr>
        </p:nvSpPr>
        <p:spPr>
          <a:xfrm>
            <a:off x="8385258" y="2765726"/>
            <a:ext cx="4576763" cy="5143500"/>
          </a:xfrm>
        </p:spPr>
        <p:txBody>
          <a:bodyPr/>
          <a:lstStyle/>
          <a:p>
            <a:pPr marL="0" indent="0">
              <a:buNone/>
            </a:pPr>
            <a:r>
              <a:rPr lang="en-US" sz="2800" dirty="0">
                <a:latin typeface="Arial" pitchFamily="34" charset="0"/>
                <a:cs typeface="Arial" pitchFamily="34" charset="0"/>
              </a:rPr>
              <a:t>Have special training</a:t>
            </a:r>
            <a:endParaRPr lang="en-GB" dirty="0"/>
          </a:p>
        </p:txBody>
      </p:sp>
      <p:sp>
        <p:nvSpPr>
          <p:cNvPr id="6" name="Slide Number Placeholder 1">
            <a:extLst>
              <a:ext uri="{FF2B5EF4-FFF2-40B4-BE49-F238E27FC236}">
                <a16:creationId xmlns:a16="http://schemas.microsoft.com/office/drawing/2014/main" id="{198BDB7E-DFF1-CF42-AE01-A73D0BA9A89C}"/>
              </a:ext>
            </a:extLst>
          </p:cNvPr>
          <p:cNvSpPr txBox="1">
            <a:spLocks/>
          </p:cNvSpPr>
          <p:nvPr/>
        </p:nvSpPr>
        <p:spPr>
          <a:xfrm>
            <a:off x="10457794" y="6408205"/>
            <a:ext cx="1734206"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fld id="{E8F9186D-BD8E-4EDD-A417-AFA9BA614779}" type="slidenum">
              <a:rPr lang="en-GB" sz="1800" smtClean="0">
                <a:solidFill>
                  <a:schemeClr val="tx1"/>
                </a:solidFill>
                <a:latin typeface="Arial" panose="020B0604020202020204" pitchFamily="34" charset="0"/>
                <a:cs typeface="Arial" panose="020B0604020202020204" pitchFamily="34" charset="0"/>
              </a:rPr>
              <a:pPr algn="l"/>
              <a:t>20</a:t>
            </a:fld>
            <a:endParaRPr lang="en-US" sz="1800" dirty="0">
              <a:solidFill>
                <a:schemeClr val="tx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36201731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6" descr="A picture containing water, outdoor, sky, ground&#10;&#10;Description automatically generated">
            <a:extLst>
              <a:ext uri="{FF2B5EF4-FFF2-40B4-BE49-F238E27FC236}">
                <a16:creationId xmlns:a16="http://schemas.microsoft.com/office/drawing/2014/main" id="{4E118264-7CF1-4678-8406-610348D2D44E}"/>
              </a:ext>
            </a:extLst>
          </p:cNvPr>
          <p:cNvPicPr>
            <a:picLocks noChangeAspect="1"/>
          </p:cNvPicPr>
          <p:nvPr/>
        </p:nvPicPr>
        <p:blipFill rotWithShape="1">
          <a:blip r:embed="rId3" cstate="email">
            <a:extLst>
              <a:ext uri="{28A0092B-C50C-407E-A947-70E740481C1C}">
                <a14:useLocalDpi xmlns:a14="http://schemas.microsoft.com/office/drawing/2010/main" val="0"/>
              </a:ext>
            </a:extLst>
          </a:blip>
          <a:srcRect/>
          <a:stretch/>
        </p:blipFill>
        <p:spPr>
          <a:xfrm>
            <a:off x="5775371" y="1076080"/>
            <a:ext cx="5771859" cy="4705839"/>
          </a:xfrm>
          <a:prstGeom prst="rect">
            <a:avLst/>
          </a:prstGeom>
          <a:ln>
            <a:noFill/>
          </a:ln>
          <a:effectLst>
            <a:outerShdw blurRad="292100" dist="139700" dir="2700000" algn="tl" rotWithShape="0">
              <a:srgbClr val="333333">
                <a:alpha val="65000"/>
              </a:srgbClr>
            </a:outerShdw>
          </a:effectLst>
        </p:spPr>
      </p:pic>
      <p:sp>
        <p:nvSpPr>
          <p:cNvPr id="2" name="Title 1">
            <a:extLst>
              <a:ext uri="{FF2B5EF4-FFF2-40B4-BE49-F238E27FC236}">
                <a16:creationId xmlns:a16="http://schemas.microsoft.com/office/drawing/2014/main" id="{5E638B6E-7A24-4AD1-8479-DE3F7F2551AF}"/>
              </a:ext>
            </a:extLst>
          </p:cNvPr>
          <p:cNvSpPr>
            <a:spLocks noGrp="1"/>
          </p:cNvSpPr>
          <p:nvPr>
            <p:ph type="title" idx="4294967295"/>
          </p:nvPr>
        </p:nvSpPr>
        <p:spPr>
          <a:xfrm>
            <a:off x="328246" y="2002630"/>
            <a:ext cx="5447125" cy="2852737"/>
          </a:xfrm>
        </p:spPr>
        <p:txBody>
          <a:bodyPr>
            <a:normAutofit/>
          </a:bodyPr>
          <a:lstStyle/>
          <a:p>
            <a:r>
              <a:rPr lang="en-GB" sz="6000" dirty="0">
                <a:solidFill>
                  <a:schemeClr val="bg1"/>
                </a:solidFill>
                <a:latin typeface="Arial" pitchFamily="34" charset="0"/>
                <a:cs typeface="Arial" pitchFamily="34" charset="0"/>
              </a:rPr>
              <a:t>Using fuels, </a:t>
            </a:r>
            <a:br>
              <a:rPr lang="en-GB" sz="6000" dirty="0">
                <a:solidFill>
                  <a:schemeClr val="bg1"/>
                </a:solidFill>
                <a:latin typeface="Arial" pitchFamily="34" charset="0"/>
                <a:cs typeface="Arial" pitchFamily="34" charset="0"/>
              </a:rPr>
            </a:br>
            <a:r>
              <a:rPr lang="en-GB" sz="6000" dirty="0">
                <a:solidFill>
                  <a:schemeClr val="bg1"/>
                </a:solidFill>
                <a:latin typeface="Arial" pitchFamily="34" charset="0"/>
                <a:cs typeface="Arial" pitchFamily="34" charset="0"/>
              </a:rPr>
              <a:t>oils, chemicals </a:t>
            </a:r>
            <a:br>
              <a:rPr lang="en-GB" sz="6000" dirty="0">
                <a:solidFill>
                  <a:schemeClr val="bg1"/>
                </a:solidFill>
                <a:latin typeface="Arial" pitchFamily="34" charset="0"/>
                <a:cs typeface="Arial" pitchFamily="34" charset="0"/>
              </a:rPr>
            </a:br>
            <a:r>
              <a:rPr lang="en-GB" sz="6000" dirty="0">
                <a:solidFill>
                  <a:schemeClr val="bg1"/>
                </a:solidFill>
                <a:latin typeface="Arial" pitchFamily="34" charset="0"/>
                <a:cs typeface="Arial" pitchFamily="34" charset="0"/>
              </a:rPr>
              <a:t>and materials</a:t>
            </a:r>
            <a:endParaRPr lang="en-US" sz="6000" dirty="0">
              <a:solidFill>
                <a:schemeClr val="bg1"/>
              </a:solidFill>
              <a:latin typeface="Arial" pitchFamily="34" charset="0"/>
              <a:cs typeface="Arial" pitchFamily="34" charset="0"/>
            </a:endParaRPr>
          </a:p>
        </p:txBody>
      </p:sp>
      <p:sp>
        <p:nvSpPr>
          <p:cNvPr id="5" name="Slide Number Placeholder 1">
            <a:extLst>
              <a:ext uri="{FF2B5EF4-FFF2-40B4-BE49-F238E27FC236}">
                <a16:creationId xmlns:a16="http://schemas.microsoft.com/office/drawing/2014/main" id="{D5A1B0E7-B40E-4F43-925E-7DA889AD9F51}"/>
              </a:ext>
            </a:extLst>
          </p:cNvPr>
          <p:cNvSpPr txBox="1">
            <a:spLocks/>
          </p:cNvSpPr>
          <p:nvPr/>
        </p:nvSpPr>
        <p:spPr>
          <a:xfrm>
            <a:off x="10457794" y="6408205"/>
            <a:ext cx="1734206"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fld id="{E8F9186D-BD8E-4EDD-A417-AFA9BA614779}" type="slidenum">
              <a:rPr lang="en-GB" sz="1800" smtClean="0">
                <a:solidFill>
                  <a:schemeClr val="tx1"/>
                </a:solidFill>
                <a:latin typeface="Arial" panose="020B0604020202020204" pitchFamily="34" charset="0"/>
                <a:cs typeface="Arial" panose="020B0604020202020204" pitchFamily="34" charset="0"/>
              </a:rPr>
              <a:pPr algn="l"/>
              <a:t>21</a:t>
            </a:fld>
            <a:endParaRPr lang="en-US" sz="1800" dirty="0">
              <a:solidFill>
                <a:schemeClr val="tx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10913260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DADC14-FB77-4984-ABE4-B86FA3FE9B55}"/>
              </a:ext>
            </a:extLst>
          </p:cNvPr>
          <p:cNvSpPr>
            <a:spLocks noGrp="1"/>
          </p:cNvSpPr>
          <p:nvPr>
            <p:ph type="title" idx="4294967295"/>
          </p:nvPr>
        </p:nvSpPr>
        <p:spPr>
          <a:xfrm>
            <a:off x="6288720" y="1620982"/>
            <a:ext cx="5617530" cy="2608118"/>
          </a:xfrm>
        </p:spPr>
        <p:txBody>
          <a:bodyPr>
            <a:noAutofit/>
          </a:bodyPr>
          <a:lstStyle/>
          <a:p>
            <a:r>
              <a:rPr lang="en-US" sz="2800" dirty="0">
                <a:latin typeface="Arial" pitchFamily="34" charset="0"/>
                <a:cs typeface="Arial" pitchFamily="34" charset="0"/>
              </a:rPr>
              <a:t>Keep fuels, oils, chemicals and materials in storage areas – </a:t>
            </a:r>
            <a:br>
              <a:rPr lang="en-US" sz="2800" dirty="0">
                <a:latin typeface="Arial" pitchFamily="34" charset="0"/>
                <a:cs typeface="Arial" pitchFamily="34" charset="0"/>
              </a:rPr>
            </a:br>
            <a:br>
              <a:rPr lang="en-US" sz="2800" dirty="0">
                <a:latin typeface="Arial" pitchFamily="34" charset="0"/>
                <a:cs typeface="Arial" pitchFamily="34" charset="0"/>
              </a:rPr>
            </a:br>
            <a:r>
              <a:rPr lang="en-US" sz="2800" dirty="0">
                <a:latin typeface="Arial" pitchFamily="34" charset="0"/>
                <a:cs typeface="Arial" pitchFamily="34" charset="0"/>
              </a:rPr>
              <a:t>IBCs inside bunds</a:t>
            </a:r>
            <a:endParaRPr lang="en-US" sz="2800" b="1" dirty="0">
              <a:latin typeface="Arial" pitchFamily="34" charset="0"/>
              <a:cs typeface="Arial" pitchFamily="34" charset="0"/>
            </a:endParaRPr>
          </a:p>
        </p:txBody>
      </p:sp>
      <p:pic>
        <p:nvPicPr>
          <p:cNvPr id="6" name="Picture 6" descr="A picture containing text, outdoor&#10;&#10;Description automatically generated">
            <a:extLst>
              <a:ext uri="{FF2B5EF4-FFF2-40B4-BE49-F238E27FC236}">
                <a16:creationId xmlns:a16="http://schemas.microsoft.com/office/drawing/2014/main" id="{E1AB5314-58D6-4248-AEDF-146B0A1F412A}"/>
              </a:ext>
            </a:extLst>
          </p:cNvPr>
          <p:cNvPicPr>
            <a:picLocks noChangeAspect="1"/>
          </p:cNvPicPr>
          <p:nvPr/>
        </p:nvPicPr>
        <p:blipFill rotWithShape="1">
          <a:blip r:embed="rId3" cstate="email">
            <a:extLst>
              <a:ext uri="{28A0092B-C50C-407E-A947-70E740481C1C}">
                <a14:useLocalDpi xmlns:a14="http://schemas.microsoft.com/office/drawing/2010/main" val="0"/>
              </a:ext>
            </a:extLst>
          </a:blip>
          <a:srcRect/>
          <a:stretch/>
        </p:blipFill>
        <p:spPr>
          <a:xfrm>
            <a:off x="555914" y="673099"/>
            <a:ext cx="4902776" cy="6014023"/>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378822912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8" descr="A picture containing indoor&#10;&#10;Description automatically generated">
            <a:extLst>
              <a:ext uri="{FF2B5EF4-FFF2-40B4-BE49-F238E27FC236}">
                <a16:creationId xmlns:a16="http://schemas.microsoft.com/office/drawing/2014/main" id="{A3EA9F28-0051-4859-BAF7-F60A715CA1D3}"/>
              </a:ext>
            </a:extLst>
          </p:cNvPr>
          <p:cNvPicPr>
            <a:picLocks noChangeAspect="1"/>
          </p:cNvPicPr>
          <p:nvPr/>
        </p:nvPicPr>
        <p:blipFill>
          <a:blip r:embed="rId3" cstate="email">
            <a:extLst>
              <a:ext uri="{28A0092B-C50C-407E-A947-70E740481C1C}">
                <a14:useLocalDpi xmlns:a14="http://schemas.microsoft.com/office/drawing/2010/main" val="0"/>
              </a:ext>
            </a:extLst>
          </a:blip>
          <a:srcRect/>
          <a:stretch>
            <a:fillRect/>
          </a:stretch>
        </p:blipFill>
        <p:spPr>
          <a:xfrm>
            <a:off x="1411526" y="1600200"/>
            <a:ext cx="8596244" cy="4835387"/>
          </a:xfrm>
          <a:prstGeom prst="rect">
            <a:avLst/>
          </a:prstGeom>
          <a:ln>
            <a:noFill/>
          </a:ln>
          <a:effectLst>
            <a:outerShdw blurRad="292100" dist="139700" dir="2700000" algn="tl" rotWithShape="0">
              <a:srgbClr val="333333">
                <a:alpha val="65000"/>
              </a:srgbClr>
            </a:outerShdw>
          </a:effectLst>
        </p:spPr>
      </p:pic>
      <p:sp>
        <p:nvSpPr>
          <p:cNvPr id="2" name="Title 1">
            <a:extLst>
              <a:ext uri="{FF2B5EF4-FFF2-40B4-BE49-F238E27FC236}">
                <a16:creationId xmlns:a16="http://schemas.microsoft.com/office/drawing/2014/main" id="{8DDADC14-FB77-4984-ABE4-B86FA3FE9B55}"/>
              </a:ext>
            </a:extLst>
          </p:cNvPr>
          <p:cNvSpPr>
            <a:spLocks noGrp="1"/>
          </p:cNvSpPr>
          <p:nvPr>
            <p:ph type="title" idx="4294967295"/>
          </p:nvPr>
        </p:nvSpPr>
        <p:spPr>
          <a:xfrm>
            <a:off x="2777706" y="228600"/>
            <a:ext cx="9180373" cy="1600200"/>
          </a:xfrm>
        </p:spPr>
        <p:txBody>
          <a:bodyPr>
            <a:noAutofit/>
          </a:bodyPr>
          <a:lstStyle/>
          <a:p>
            <a:br>
              <a:rPr lang="en-US" sz="2800" dirty="0">
                <a:highlight>
                  <a:srgbClr val="FF00FF"/>
                </a:highlight>
                <a:latin typeface="Arial" pitchFamily="34" charset="0"/>
                <a:cs typeface="Arial" pitchFamily="34" charset="0"/>
              </a:rPr>
            </a:br>
            <a:br>
              <a:rPr lang="en-US" sz="2800" dirty="0">
                <a:latin typeface="Arial" pitchFamily="34" charset="0"/>
                <a:cs typeface="Arial" pitchFamily="34" charset="0"/>
              </a:rPr>
            </a:br>
            <a:r>
              <a:rPr lang="en-US" sz="2800" dirty="0">
                <a:latin typeface="Arial" pitchFamily="34" charset="0"/>
                <a:cs typeface="Arial" pitchFamily="34" charset="0"/>
              </a:rPr>
              <a:t>Keep gas bottles upright and locked</a:t>
            </a:r>
            <a:br>
              <a:rPr lang="en-US" sz="2800" dirty="0">
                <a:latin typeface="Arial" pitchFamily="34" charset="0"/>
                <a:cs typeface="Arial" pitchFamily="34" charset="0"/>
              </a:rPr>
            </a:br>
            <a:endParaRPr lang="en-US" sz="2800" b="1" dirty="0">
              <a:latin typeface="Arial" pitchFamily="34" charset="0"/>
              <a:cs typeface="Arial" pitchFamily="34" charset="0"/>
            </a:endParaRPr>
          </a:p>
        </p:txBody>
      </p:sp>
      <p:sp>
        <p:nvSpPr>
          <p:cNvPr id="5" name="Rectangle 8">
            <a:extLst>
              <a:ext uri="{FF2B5EF4-FFF2-40B4-BE49-F238E27FC236}">
                <a16:creationId xmlns:a16="http://schemas.microsoft.com/office/drawing/2014/main" id="{A3983FAB-01E0-284F-88FA-2208D48B3D62}"/>
              </a:ext>
            </a:extLst>
          </p:cNvPr>
          <p:cNvSpPr/>
          <p:nvPr/>
        </p:nvSpPr>
        <p:spPr>
          <a:xfrm flipV="1">
            <a:off x="10856171" y="5867951"/>
            <a:ext cx="1335829" cy="1001182"/>
          </a:xfrm>
          <a:custGeom>
            <a:avLst/>
            <a:gdLst>
              <a:gd name="connsiteX0" fmla="*/ 0 w 8362950"/>
              <a:gd name="connsiteY0" fmla="*/ 0 h 589441"/>
              <a:gd name="connsiteX1" fmla="*/ 8362950 w 8362950"/>
              <a:gd name="connsiteY1" fmla="*/ 0 h 589441"/>
              <a:gd name="connsiteX2" fmla="*/ 8362950 w 8362950"/>
              <a:gd name="connsiteY2" fmla="*/ 589441 h 589441"/>
              <a:gd name="connsiteX3" fmla="*/ 0 w 8362950"/>
              <a:gd name="connsiteY3" fmla="*/ 589441 h 589441"/>
              <a:gd name="connsiteX4" fmla="*/ 0 w 8362950"/>
              <a:gd name="connsiteY4" fmla="*/ 0 h 589441"/>
              <a:gd name="connsiteX0" fmla="*/ 0 w 8362950"/>
              <a:gd name="connsiteY0" fmla="*/ 0 h 589441"/>
              <a:gd name="connsiteX1" fmla="*/ 8362950 w 8362950"/>
              <a:gd name="connsiteY1" fmla="*/ 0 h 589441"/>
              <a:gd name="connsiteX2" fmla="*/ 8362950 w 8362950"/>
              <a:gd name="connsiteY2" fmla="*/ 589441 h 589441"/>
              <a:gd name="connsiteX3" fmla="*/ 542925 w 8362950"/>
              <a:gd name="connsiteY3" fmla="*/ 589441 h 589441"/>
              <a:gd name="connsiteX4" fmla="*/ 0 w 8362950"/>
              <a:gd name="connsiteY4" fmla="*/ 0 h 589441"/>
              <a:gd name="connsiteX0" fmla="*/ 0 w 8362950"/>
              <a:gd name="connsiteY0" fmla="*/ 0 h 589441"/>
              <a:gd name="connsiteX1" fmla="*/ 8362950 w 8362950"/>
              <a:gd name="connsiteY1" fmla="*/ 0 h 589441"/>
              <a:gd name="connsiteX2" fmla="*/ 8362950 w 8362950"/>
              <a:gd name="connsiteY2" fmla="*/ 589441 h 589441"/>
              <a:gd name="connsiteX3" fmla="*/ 2598484 w 8362950"/>
              <a:gd name="connsiteY3" fmla="*/ 570337 h 589441"/>
              <a:gd name="connsiteX4" fmla="*/ 0 w 8362950"/>
              <a:gd name="connsiteY4" fmla="*/ 0 h 589441"/>
              <a:gd name="connsiteX0" fmla="*/ 0 w 8362950"/>
              <a:gd name="connsiteY0" fmla="*/ 0 h 589441"/>
              <a:gd name="connsiteX1" fmla="*/ 8362950 w 8362950"/>
              <a:gd name="connsiteY1" fmla="*/ 0 h 589441"/>
              <a:gd name="connsiteX2" fmla="*/ 8362950 w 8362950"/>
              <a:gd name="connsiteY2" fmla="*/ 589441 h 589441"/>
              <a:gd name="connsiteX3" fmla="*/ 3725649 w 8362950"/>
              <a:gd name="connsiteY3" fmla="*/ 588108 h 589441"/>
              <a:gd name="connsiteX4" fmla="*/ 0 w 8362950"/>
              <a:gd name="connsiteY4" fmla="*/ 0 h 589441"/>
              <a:gd name="connsiteX0" fmla="*/ 0 w 8926532"/>
              <a:gd name="connsiteY0" fmla="*/ 0 h 589441"/>
              <a:gd name="connsiteX1" fmla="*/ 8926532 w 8926532"/>
              <a:gd name="connsiteY1" fmla="*/ 0 h 589441"/>
              <a:gd name="connsiteX2" fmla="*/ 8926532 w 8926532"/>
              <a:gd name="connsiteY2" fmla="*/ 589441 h 589441"/>
              <a:gd name="connsiteX3" fmla="*/ 4289231 w 8926532"/>
              <a:gd name="connsiteY3" fmla="*/ 588108 h 589441"/>
              <a:gd name="connsiteX4" fmla="*/ 0 w 8926532"/>
              <a:gd name="connsiteY4" fmla="*/ 0 h 5894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926532" h="589441">
                <a:moveTo>
                  <a:pt x="0" y="0"/>
                </a:moveTo>
                <a:lnTo>
                  <a:pt x="8926532" y="0"/>
                </a:lnTo>
                <a:lnTo>
                  <a:pt x="8926532" y="589441"/>
                </a:lnTo>
                <a:lnTo>
                  <a:pt x="4289231" y="588108"/>
                </a:lnTo>
                <a:lnTo>
                  <a:pt x="0" y="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6" name="Picture 5">
            <a:extLst>
              <a:ext uri="{FF2B5EF4-FFF2-40B4-BE49-F238E27FC236}">
                <a16:creationId xmlns:a16="http://schemas.microsoft.com/office/drawing/2014/main" id="{FA3F3971-C65F-1B4E-B811-CEC4247FF5F4}"/>
              </a:ext>
            </a:extLst>
          </p:cNvPr>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a:off x="11253229" y="5977218"/>
            <a:ext cx="938083" cy="912054"/>
          </a:xfrm>
          <a:prstGeom prst="rect">
            <a:avLst/>
          </a:prstGeom>
        </p:spPr>
      </p:pic>
    </p:spTree>
    <p:extLst>
      <p:ext uri="{BB962C8B-B14F-4D97-AF65-F5344CB8AC3E}">
        <p14:creationId xmlns:p14="http://schemas.microsoft.com/office/powerpoint/2010/main" val="40247326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DADC14-FB77-4984-ABE4-B86FA3FE9B55}"/>
              </a:ext>
            </a:extLst>
          </p:cNvPr>
          <p:cNvSpPr>
            <a:spLocks noGrp="1"/>
          </p:cNvSpPr>
          <p:nvPr>
            <p:ph type="title" idx="4294967295"/>
          </p:nvPr>
        </p:nvSpPr>
        <p:spPr>
          <a:xfrm>
            <a:off x="7098708" y="2767013"/>
            <a:ext cx="4899328" cy="1600200"/>
          </a:xfrm>
        </p:spPr>
        <p:txBody>
          <a:bodyPr>
            <a:noAutofit/>
          </a:bodyPr>
          <a:lstStyle/>
          <a:p>
            <a:pPr>
              <a:lnSpc>
                <a:spcPct val="100000"/>
              </a:lnSpc>
            </a:pPr>
            <a:r>
              <a:rPr lang="en-US" sz="2800" dirty="0">
                <a:latin typeface="Arial" pitchFamily="34" charset="0"/>
                <a:cs typeface="Arial" pitchFamily="34" charset="0"/>
              </a:rPr>
              <a:t>Use proper containers and label them</a:t>
            </a:r>
            <a:endParaRPr lang="en-US" sz="2800" b="1" dirty="0">
              <a:latin typeface="Arial" pitchFamily="34" charset="0"/>
              <a:cs typeface="Arial" pitchFamily="34" charset="0"/>
            </a:endParaRPr>
          </a:p>
        </p:txBody>
      </p:sp>
      <p:pic>
        <p:nvPicPr>
          <p:cNvPr id="10" name="Picture 9" descr="A picture containing trash, bunch, pile, bin&#10;&#10;Description automatically generated">
            <a:extLst>
              <a:ext uri="{FF2B5EF4-FFF2-40B4-BE49-F238E27FC236}">
                <a16:creationId xmlns:a16="http://schemas.microsoft.com/office/drawing/2014/main" id="{2214FDD3-3985-49BD-9E59-78166F080B9F}"/>
              </a:ext>
            </a:extLst>
          </p:cNvPr>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296905" y="800564"/>
            <a:ext cx="5844654" cy="5739384"/>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208985739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a:extLst>
              <a:ext uri="{FF2B5EF4-FFF2-40B4-BE49-F238E27FC236}">
                <a16:creationId xmlns:a16="http://schemas.microsoft.com/office/drawing/2014/main" id="{ECB2D613-065A-4BA3-A2F7-E246C2FBC50F}"/>
              </a:ext>
            </a:extLst>
          </p:cNvPr>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2835468" y="1063487"/>
            <a:ext cx="9035889" cy="5082687"/>
          </a:xfrm>
          <a:prstGeom prst="rect">
            <a:avLst/>
          </a:prstGeom>
          <a:ln>
            <a:noFill/>
          </a:ln>
          <a:effectLst>
            <a:outerShdw blurRad="292100" dist="139700" dir="2700000" algn="tl" rotWithShape="0">
              <a:srgbClr val="333333">
                <a:alpha val="65000"/>
              </a:srgbClr>
            </a:outerShdw>
          </a:effectLst>
        </p:spPr>
      </p:pic>
      <p:sp>
        <p:nvSpPr>
          <p:cNvPr id="2" name="Title 1">
            <a:extLst>
              <a:ext uri="{FF2B5EF4-FFF2-40B4-BE49-F238E27FC236}">
                <a16:creationId xmlns:a16="http://schemas.microsoft.com/office/drawing/2014/main" id="{8DDADC14-FB77-4984-ABE4-B86FA3FE9B55}"/>
              </a:ext>
            </a:extLst>
          </p:cNvPr>
          <p:cNvSpPr>
            <a:spLocks noGrp="1"/>
          </p:cNvSpPr>
          <p:nvPr>
            <p:ph type="title" idx="4294967295"/>
          </p:nvPr>
        </p:nvSpPr>
        <p:spPr>
          <a:xfrm>
            <a:off x="112825" y="2985966"/>
            <a:ext cx="2591522" cy="1600200"/>
          </a:xfrm>
        </p:spPr>
        <p:txBody>
          <a:bodyPr>
            <a:normAutofit fontScale="90000"/>
          </a:bodyPr>
          <a:lstStyle/>
          <a:p>
            <a:r>
              <a:rPr lang="en-US" sz="2800" dirty="0">
                <a:latin typeface="Arial" pitchFamily="34" charset="0"/>
                <a:cs typeface="Arial" pitchFamily="34" charset="0"/>
              </a:rPr>
              <a:t>Put the hose in bund when finished refueling</a:t>
            </a:r>
            <a:br>
              <a:rPr lang="en-US" sz="2800" dirty="0"/>
            </a:br>
            <a:endParaRPr lang="en-US" sz="2800" dirty="0">
              <a:cs typeface="Calibri Light"/>
            </a:endParaRPr>
          </a:p>
        </p:txBody>
      </p:sp>
      <p:sp>
        <p:nvSpPr>
          <p:cNvPr id="6" name="Rectangle 8">
            <a:extLst>
              <a:ext uri="{FF2B5EF4-FFF2-40B4-BE49-F238E27FC236}">
                <a16:creationId xmlns:a16="http://schemas.microsoft.com/office/drawing/2014/main" id="{7B580280-EF12-D74C-B171-17DC308339B2}"/>
              </a:ext>
            </a:extLst>
          </p:cNvPr>
          <p:cNvSpPr/>
          <p:nvPr/>
        </p:nvSpPr>
        <p:spPr>
          <a:xfrm flipV="1">
            <a:off x="10856171" y="5867951"/>
            <a:ext cx="1335829" cy="1001182"/>
          </a:xfrm>
          <a:custGeom>
            <a:avLst/>
            <a:gdLst>
              <a:gd name="connsiteX0" fmla="*/ 0 w 8362950"/>
              <a:gd name="connsiteY0" fmla="*/ 0 h 589441"/>
              <a:gd name="connsiteX1" fmla="*/ 8362950 w 8362950"/>
              <a:gd name="connsiteY1" fmla="*/ 0 h 589441"/>
              <a:gd name="connsiteX2" fmla="*/ 8362950 w 8362950"/>
              <a:gd name="connsiteY2" fmla="*/ 589441 h 589441"/>
              <a:gd name="connsiteX3" fmla="*/ 0 w 8362950"/>
              <a:gd name="connsiteY3" fmla="*/ 589441 h 589441"/>
              <a:gd name="connsiteX4" fmla="*/ 0 w 8362950"/>
              <a:gd name="connsiteY4" fmla="*/ 0 h 589441"/>
              <a:gd name="connsiteX0" fmla="*/ 0 w 8362950"/>
              <a:gd name="connsiteY0" fmla="*/ 0 h 589441"/>
              <a:gd name="connsiteX1" fmla="*/ 8362950 w 8362950"/>
              <a:gd name="connsiteY1" fmla="*/ 0 h 589441"/>
              <a:gd name="connsiteX2" fmla="*/ 8362950 w 8362950"/>
              <a:gd name="connsiteY2" fmla="*/ 589441 h 589441"/>
              <a:gd name="connsiteX3" fmla="*/ 542925 w 8362950"/>
              <a:gd name="connsiteY3" fmla="*/ 589441 h 589441"/>
              <a:gd name="connsiteX4" fmla="*/ 0 w 8362950"/>
              <a:gd name="connsiteY4" fmla="*/ 0 h 589441"/>
              <a:gd name="connsiteX0" fmla="*/ 0 w 8362950"/>
              <a:gd name="connsiteY0" fmla="*/ 0 h 589441"/>
              <a:gd name="connsiteX1" fmla="*/ 8362950 w 8362950"/>
              <a:gd name="connsiteY1" fmla="*/ 0 h 589441"/>
              <a:gd name="connsiteX2" fmla="*/ 8362950 w 8362950"/>
              <a:gd name="connsiteY2" fmla="*/ 589441 h 589441"/>
              <a:gd name="connsiteX3" fmla="*/ 2598484 w 8362950"/>
              <a:gd name="connsiteY3" fmla="*/ 570337 h 589441"/>
              <a:gd name="connsiteX4" fmla="*/ 0 w 8362950"/>
              <a:gd name="connsiteY4" fmla="*/ 0 h 589441"/>
              <a:gd name="connsiteX0" fmla="*/ 0 w 8362950"/>
              <a:gd name="connsiteY0" fmla="*/ 0 h 589441"/>
              <a:gd name="connsiteX1" fmla="*/ 8362950 w 8362950"/>
              <a:gd name="connsiteY1" fmla="*/ 0 h 589441"/>
              <a:gd name="connsiteX2" fmla="*/ 8362950 w 8362950"/>
              <a:gd name="connsiteY2" fmla="*/ 589441 h 589441"/>
              <a:gd name="connsiteX3" fmla="*/ 3725649 w 8362950"/>
              <a:gd name="connsiteY3" fmla="*/ 588108 h 589441"/>
              <a:gd name="connsiteX4" fmla="*/ 0 w 8362950"/>
              <a:gd name="connsiteY4" fmla="*/ 0 h 589441"/>
              <a:gd name="connsiteX0" fmla="*/ 0 w 8926532"/>
              <a:gd name="connsiteY0" fmla="*/ 0 h 589441"/>
              <a:gd name="connsiteX1" fmla="*/ 8926532 w 8926532"/>
              <a:gd name="connsiteY1" fmla="*/ 0 h 589441"/>
              <a:gd name="connsiteX2" fmla="*/ 8926532 w 8926532"/>
              <a:gd name="connsiteY2" fmla="*/ 589441 h 589441"/>
              <a:gd name="connsiteX3" fmla="*/ 4289231 w 8926532"/>
              <a:gd name="connsiteY3" fmla="*/ 588108 h 589441"/>
              <a:gd name="connsiteX4" fmla="*/ 0 w 8926532"/>
              <a:gd name="connsiteY4" fmla="*/ 0 h 5894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926532" h="589441">
                <a:moveTo>
                  <a:pt x="0" y="0"/>
                </a:moveTo>
                <a:lnTo>
                  <a:pt x="8926532" y="0"/>
                </a:lnTo>
                <a:lnTo>
                  <a:pt x="8926532" y="589441"/>
                </a:lnTo>
                <a:lnTo>
                  <a:pt x="4289231" y="588108"/>
                </a:lnTo>
                <a:lnTo>
                  <a:pt x="0" y="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7" name="Picture 6">
            <a:extLst>
              <a:ext uri="{FF2B5EF4-FFF2-40B4-BE49-F238E27FC236}">
                <a16:creationId xmlns:a16="http://schemas.microsoft.com/office/drawing/2014/main" id="{0716A08F-17E2-B341-A419-DB7D80C0618B}"/>
              </a:ext>
            </a:extLst>
          </p:cNvPr>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a:off x="11253229" y="5977218"/>
            <a:ext cx="938083" cy="912054"/>
          </a:xfrm>
          <a:prstGeom prst="rect">
            <a:avLst/>
          </a:prstGeom>
        </p:spPr>
      </p:pic>
    </p:spTree>
    <p:extLst>
      <p:ext uri="{BB962C8B-B14F-4D97-AF65-F5344CB8AC3E}">
        <p14:creationId xmlns:p14="http://schemas.microsoft.com/office/powerpoint/2010/main" val="286218668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DADC14-FB77-4984-ABE4-B86FA3FE9B55}"/>
              </a:ext>
            </a:extLst>
          </p:cNvPr>
          <p:cNvSpPr>
            <a:spLocks noGrp="1"/>
          </p:cNvSpPr>
          <p:nvPr>
            <p:ph type="title" idx="4294967295"/>
          </p:nvPr>
        </p:nvSpPr>
        <p:spPr>
          <a:xfrm>
            <a:off x="8120270" y="2738438"/>
            <a:ext cx="3496789" cy="1600200"/>
          </a:xfrm>
        </p:spPr>
        <p:txBody>
          <a:bodyPr>
            <a:noAutofit/>
          </a:bodyPr>
          <a:lstStyle/>
          <a:p>
            <a:pPr>
              <a:lnSpc>
                <a:spcPct val="100000"/>
              </a:lnSpc>
            </a:pPr>
            <a:r>
              <a:rPr lang="en-US" sz="2800" dirty="0">
                <a:latin typeface="Arial" pitchFamily="34" charset="0"/>
                <a:cs typeface="Arial" pitchFamily="34" charset="0"/>
              </a:rPr>
              <a:t>Put the hose in </a:t>
            </a:r>
            <a:br>
              <a:rPr lang="en-US" sz="2800" dirty="0">
                <a:latin typeface="Arial" pitchFamily="34" charset="0"/>
                <a:cs typeface="Arial" pitchFamily="34" charset="0"/>
              </a:rPr>
            </a:br>
            <a:r>
              <a:rPr lang="en-US" sz="2800" dirty="0">
                <a:latin typeface="Arial" pitchFamily="34" charset="0"/>
                <a:cs typeface="Arial" pitchFamily="34" charset="0"/>
              </a:rPr>
              <a:t>cabinet and lock it</a:t>
            </a:r>
          </a:p>
        </p:txBody>
      </p:sp>
      <p:pic>
        <p:nvPicPr>
          <p:cNvPr id="3" name="Picture 4">
            <a:extLst>
              <a:ext uri="{FF2B5EF4-FFF2-40B4-BE49-F238E27FC236}">
                <a16:creationId xmlns:a16="http://schemas.microsoft.com/office/drawing/2014/main" id="{46621377-544D-4485-9B60-45EFDF8524F1}"/>
              </a:ext>
            </a:extLst>
          </p:cNvPr>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440379" y="941846"/>
            <a:ext cx="7305653" cy="5488772"/>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137267484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2" descr="The oil change point, of the blender, resin, and engine oil are stuck as old equipment, leaving stains.">
            <a:extLst>
              <a:ext uri="{FF2B5EF4-FFF2-40B4-BE49-F238E27FC236}">
                <a16:creationId xmlns:a16="http://schemas.microsoft.com/office/drawing/2014/main" id="{3D8430BA-AFFE-45F7-BABD-F46004EAE04F}"/>
              </a:ext>
            </a:extLst>
          </p:cNvPr>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2668298" y="934278"/>
            <a:ext cx="9323188" cy="5244294"/>
          </a:xfrm>
          <a:prstGeom prst="rect">
            <a:avLst/>
          </a:prstGeom>
          <a:ln>
            <a:noFill/>
          </a:ln>
          <a:effectLst>
            <a:outerShdw blurRad="292100" dist="139700" dir="2700000" algn="tl" rotWithShape="0">
              <a:srgbClr val="333333">
                <a:alpha val="65000"/>
              </a:srgbClr>
            </a:outerShdw>
          </a:effectLst>
        </p:spPr>
      </p:pic>
      <p:sp>
        <p:nvSpPr>
          <p:cNvPr id="2" name="Title 1">
            <a:extLst>
              <a:ext uri="{FF2B5EF4-FFF2-40B4-BE49-F238E27FC236}">
                <a16:creationId xmlns:a16="http://schemas.microsoft.com/office/drawing/2014/main" id="{8DDADC14-FB77-4984-ABE4-B86FA3FE9B55}"/>
              </a:ext>
            </a:extLst>
          </p:cNvPr>
          <p:cNvSpPr>
            <a:spLocks noGrp="1"/>
          </p:cNvSpPr>
          <p:nvPr>
            <p:ph type="title" idx="4294967295"/>
          </p:nvPr>
        </p:nvSpPr>
        <p:spPr>
          <a:xfrm>
            <a:off x="501665" y="2924908"/>
            <a:ext cx="3932237" cy="1600200"/>
          </a:xfrm>
        </p:spPr>
        <p:txBody>
          <a:bodyPr>
            <a:noAutofit/>
          </a:bodyPr>
          <a:lstStyle/>
          <a:p>
            <a:r>
              <a:rPr lang="en-US" sz="2800" dirty="0">
                <a:latin typeface="Arial" pitchFamily="34" charset="0"/>
                <a:cs typeface="Arial" pitchFamily="34" charset="0"/>
              </a:rPr>
              <a:t>Close tap</a:t>
            </a:r>
          </a:p>
        </p:txBody>
      </p:sp>
      <p:sp>
        <p:nvSpPr>
          <p:cNvPr id="6" name="Rectangle 8">
            <a:extLst>
              <a:ext uri="{FF2B5EF4-FFF2-40B4-BE49-F238E27FC236}">
                <a16:creationId xmlns:a16="http://schemas.microsoft.com/office/drawing/2014/main" id="{B256024F-8AF3-C445-8437-BFEEA89B38F9}"/>
              </a:ext>
            </a:extLst>
          </p:cNvPr>
          <p:cNvSpPr/>
          <p:nvPr/>
        </p:nvSpPr>
        <p:spPr>
          <a:xfrm flipV="1">
            <a:off x="10856171" y="5867951"/>
            <a:ext cx="1335829" cy="1001182"/>
          </a:xfrm>
          <a:custGeom>
            <a:avLst/>
            <a:gdLst>
              <a:gd name="connsiteX0" fmla="*/ 0 w 8362950"/>
              <a:gd name="connsiteY0" fmla="*/ 0 h 589441"/>
              <a:gd name="connsiteX1" fmla="*/ 8362950 w 8362950"/>
              <a:gd name="connsiteY1" fmla="*/ 0 h 589441"/>
              <a:gd name="connsiteX2" fmla="*/ 8362950 w 8362950"/>
              <a:gd name="connsiteY2" fmla="*/ 589441 h 589441"/>
              <a:gd name="connsiteX3" fmla="*/ 0 w 8362950"/>
              <a:gd name="connsiteY3" fmla="*/ 589441 h 589441"/>
              <a:gd name="connsiteX4" fmla="*/ 0 w 8362950"/>
              <a:gd name="connsiteY4" fmla="*/ 0 h 589441"/>
              <a:gd name="connsiteX0" fmla="*/ 0 w 8362950"/>
              <a:gd name="connsiteY0" fmla="*/ 0 h 589441"/>
              <a:gd name="connsiteX1" fmla="*/ 8362950 w 8362950"/>
              <a:gd name="connsiteY1" fmla="*/ 0 h 589441"/>
              <a:gd name="connsiteX2" fmla="*/ 8362950 w 8362950"/>
              <a:gd name="connsiteY2" fmla="*/ 589441 h 589441"/>
              <a:gd name="connsiteX3" fmla="*/ 542925 w 8362950"/>
              <a:gd name="connsiteY3" fmla="*/ 589441 h 589441"/>
              <a:gd name="connsiteX4" fmla="*/ 0 w 8362950"/>
              <a:gd name="connsiteY4" fmla="*/ 0 h 589441"/>
              <a:gd name="connsiteX0" fmla="*/ 0 w 8362950"/>
              <a:gd name="connsiteY0" fmla="*/ 0 h 589441"/>
              <a:gd name="connsiteX1" fmla="*/ 8362950 w 8362950"/>
              <a:gd name="connsiteY1" fmla="*/ 0 h 589441"/>
              <a:gd name="connsiteX2" fmla="*/ 8362950 w 8362950"/>
              <a:gd name="connsiteY2" fmla="*/ 589441 h 589441"/>
              <a:gd name="connsiteX3" fmla="*/ 2598484 w 8362950"/>
              <a:gd name="connsiteY3" fmla="*/ 570337 h 589441"/>
              <a:gd name="connsiteX4" fmla="*/ 0 w 8362950"/>
              <a:gd name="connsiteY4" fmla="*/ 0 h 589441"/>
              <a:gd name="connsiteX0" fmla="*/ 0 w 8362950"/>
              <a:gd name="connsiteY0" fmla="*/ 0 h 589441"/>
              <a:gd name="connsiteX1" fmla="*/ 8362950 w 8362950"/>
              <a:gd name="connsiteY1" fmla="*/ 0 h 589441"/>
              <a:gd name="connsiteX2" fmla="*/ 8362950 w 8362950"/>
              <a:gd name="connsiteY2" fmla="*/ 589441 h 589441"/>
              <a:gd name="connsiteX3" fmla="*/ 3725649 w 8362950"/>
              <a:gd name="connsiteY3" fmla="*/ 588108 h 589441"/>
              <a:gd name="connsiteX4" fmla="*/ 0 w 8362950"/>
              <a:gd name="connsiteY4" fmla="*/ 0 h 589441"/>
              <a:gd name="connsiteX0" fmla="*/ 0 w 8926532"/>
              <a:gd name="connsiteY0" fmla="*/ 0 h 589441"/>
              <a:gd name="connsiteX1" fmla="*/ 8926532 w 8926532"/>
              <a:gd name="connsiteY1" fmla="*/ 0 h 589441"/>
              <a:gd name="connsiteX2" fmla="*/ 8926532 w 8926532"/>
              <a:gd name="connsiteY2" fmla="*/ 589441 h 589441"/>
              <a:gd name="connsiteX3" fmla="*/ 4289231 w 8926532"/>
              <a:gd name="connsiteY3" fmla="*/ 588108 h 589441"/>
              <a:gd name="connsiteX4" fmla="*/ 0 w 8926532"/>
              <a:gd name="connsiteY4" fmla="*/ 0 h 5894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926532" h="589441">
                <a:moveTo>
                  <a:pt x="0" y="0"/>
                </a:moveTo>
                <a:lnTo>
                  <a:pt x="8926532" y="0"/>
                </a:lnTo>
                <a:lnTo>
                  <a:pt x="8926532" y="589441"/>
                </a:lnTo>
                <a:lnTo>
                  <a:pt x="4289231" y="588108"/>
                </a:lnTo>
                <a:lnTo>
                  <a:pt x="0" y="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8" name="Picture 7">
            <a:extLst>
              <a:ext uri="{FF2B5EF4-FFF2-40B4-BE49-F238E27FC236}">
                <a16:creationId xmlns:a16="http://schemas.microsoft.com/office/drawing/2014/main" id="{667A3D46-E63E-E64B-9C6A-6003961A60AB}"/>
              </a:ext>
            </a:extLst>
          </p:cNvPr>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a:off x="11253229" y="5977218"/>
            <a:ext cx="938083" cy="912054"/>
          </a:xfrm>
          <a:prstGeom prst="rect">
            <a:avLst/>
          </a:prstGeom>
        </p:spPr>
      </p:pic>
    </p:spTree>
    <p:extLst>
      <p:ext uri="{BB962C8B-B14F-4D97-AF65-F5344CB8AC3E}">
        <p14:creationId xmlns:p14="http://schemas.microsoft.com/office/powerpoint/2010/main" val="46969044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DADC14-FB77-4984-ABE4-B86FA3FE9B55}"/>
              </a:ext>
            </a:extLst>
          </p:cNvPr>
          <p:cNvSpPr>
            <a:spLocks noGrp="1"/>
          </p:cNvSpPr>
          <p:nvPr>
            <p:ph type="title" idx="4294967295"/>
          </p:nvPr>
        </p:nvSpPr>
        <p:spPr>
          <a:xfrm>
            <a:off x="8737375" y="2628900"/>
            <a:ext cx="3932238" cy="1600200"/>
          </a:xfrm>
        </p:spPr>
        <p:txBody>
          <a:bodyPr>
            <a:noAutofit/>
          </a:bodyPr>
          <a:lstStyle/>
          <a:p>
            <a:pPr>
              <a:lnSpc>
                <a:spcPct val="100000"/>
              </a:lnSpc>
            </a:pPr>
            <a:r>
              <a:rPr lang="en-US" sz="2800" dirty="0">
                <a:latin typeface="Arial" pitchFamily="34" charset="0"/>
                <a:cs typeface="Arial" pitchFamily="34" charset="0"/>
              </a:rPr>
              <a:t>Close tap</a:t>
            </a:r>
          </a:p>
        </p:txBody>
      </p:sp>
      <p:pic>
        <p:nvPicPr>
          <p:cNvPr id="9" name="Picture 2">
            <a:extLst>
              <a:ext uri="{FF2B5EF4-FFF2-40B4-BE49-F238E27FC236}">
                <a16:creationId xmlns:a16="http://schemas.microsoft.com/office/drawing/2014/main" id="{80A65033-5688-4DE8-B5E5-FC37B507CAC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25009" y="950402"/>
            <a:ext cx="7516965" cy="5661459"/>
          </a:xfrm>
          <a:prstGeom prst="rect">
            <a:avLst/>
          </a:prstGeom>
          <a:ln>
            <a:noFill/>
          </a:ln>
          <a:effectLst>
            <a:outerShdw blurRad="292100" dist="139700" dir="2700000" algn="tl" rotWithShape="0">
              <a:srgbClr val="333333">
                <a:alpha val="65000"/>
              </a:srgbClr>
            </a:outerShdw>
          </a:effectLst>
        </p:spPr>
      </p:pic>
      <p:pic>
        <p:nvPicPr>
          <p:cNvPr id="6" name="Picture 5">
            <a:extLst>
              <a:ext uri="{FF2B5EF4-FFF2-40B4-BE49-F238E27FC236}">
                <a16:creationId xmlns:a16="http://schemas.microsoft.com/office/drawing/2014/main" id="{C439FA15-29B2-F74D-B14E-BFEBCC431EB0}"/>
              </a:ext>
            </a:extLst>
          </p:cNvPr>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a:off x="1434725" y="1079819"/>
            <a:ext cx="4924511" cy="5030036"/>
          </a:xfrm>
          <a:prstGeom prst="rect">
            <a:avLst/>
          </a:prstGeom>
        </p:spPr>
      </p:pic>
    </p:spTree>
    <p:extLst>
      <p:ext uri="{BB962C8B-B14F-4D97-AF65-F5344CB8AC3E}">
        <p14:creationId xmlns:p14="http://schemas.microsoft.com/office/powerpoint/2010/main" val="32543050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500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A picture containing transport, yellow, power shovel, lawn mower&#10;&#10;Description automatically generated">
            <a:extLst>
              <a:ext uri="{FF2B5EF4-FFF2-40B4-BE49-F238E27FC236}">
                <a16:creationId xmlns:a16="http://schemas.microsoft.com/office/drawing/2014/main" id="{94CD4C78-B09F-4E5A-8096-9D85692D2039}"/>
              </a:ext>
            </a:extLst>
          </p:cNvPr>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5755810" y="662704"/>
            <a:ext cx="4971994" cy="5807370"/>
          </a:xfrm>
          <a:prstGeom prst="rect">
            <a:avLst/>
          </a:prstGeom>
          <a:ln>
            <a:noFill/>
          </a:ln>
          <a:effectLst>
            <a:outerShdw blurRad="292100" dist="139700" dir="2700000" algn="tl" rotWithShape="0">
              <a:srgbClr val="333333">
                <a:alpha val="65000"/>
              </a:srgbClr>
            </a:outerShdw>
          </a:effectLst>
        </p:spPr>
      </p:pic>
      <p:sp>
        <p:nvSpPr>
          <p:cNvPr id="2" name="Title 1">
            <a:extLst>
              <a:ext uri="{FF2B5EF4-FFF2-40B4-BE49-F238E27FC236}">
                <a16:creationId xmlns:a16="http://schemas.microsoft.com/office/drawing/2014/main" id="{8DDADC14-FB77-4984-ABE4-B86FA3FE9B55}"/>
              </a:ext>
            </a:extLst>
          </p:cNvPr>
          <p:cNvSpPr>
            <a:spLocks noGrp="1"/>
          </p:cNvSpPr>
          <p:nvPr>
            <p:ph type="title" idx="4294967295"/>
          </p:nvPr>
        </p:nvSpPr>
        <p:spPr>
          <a:xfrm>
            <a:off x="421333" y="2588236"/>
            <a:ext cx="4865077" cy="1681528"/>
          </a:xfrm>
        </p:spPr>
        <p:txBody>
          <a:bodyPr>
            <a:noAutofit/>
          </a:bodyPr>
          <a:lstStyle/>
          <a:p>
            <a:pPr>
              <a:lnSpc>
                <a:spcPct val="100000"/>
              </a:lnSpc>
            </a:pPr>
            <a:r>
              <a:rPr lang="en-US" sz="2800" dirty="0">
                <a:latin typeface="Arial" pitchFamily="34" charset="0"/>
                <a:cs typeface="Arial" pitchFamily="34" charset="0"/>
              </a:rPr>
              <a:t>When refueling</a:t>
            </a:r>
            <a:br>
              <a:rPr lang="en-US" sz="2800" dirty="0">
                <a:latin typeface="Arial" pitchFamily="34" charset="0"/>
                <a:cs typeface="Arial" pitchFamily="34" charset="0"/>
              </a:rPr>
            </a:br>
            <a:r>
              <a:rPr lang="en-US" sz="2800" dirty="0">
                <a:latin typeface="Arial" pitchFamily="34" charset="0"/>
                <a:cs typeface="Arial" pitchFamily="34" charset="0"/>
              </a:rPr>
              <a:t>do not put drum in excavator bucket or suck on hose</a:t>
            </a:r>
            <a:endParaRPr lang="en-GB" sz="2800" dirty="0">
              <a:highlight>
                <a:srgbClr val="FF00FF"/>
              </a:highlight>
              <a:latin typeface="Arial" panose="020B0604020202020204" pitchFamily="34" charset="0"/>
              <a:cs typeface="Arial" panose="020B0604020202020204" pitchFamily="34" charset="0"/>
            </a:endParaRPr>
          </a:p>
        </p:txBody>
      </p:sp>
      <p:pic>
        <p:nvPicPr>
          <p:cNvPr id="4" name="Picture 3">
            <a:extLst>
              <a:ext uri="{FF2B5EF4-FFF2-40B4-BE49-F238E27FC236}">
                <a16:creationId xmlns:a16="http://schemas.microsoft.com/office/drawing/2014/main" id="{83B1C764-2311-46B5-8C4A-1E0AA793B422}"/>
              </a:ext>
            </a:extLst>
          </p:cNvPr>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a:off x="5997381" y="1340368"/>
            <a:ext cx="4483103" cy="4579169"/>
          </a:xfrm>
          <a:prstGeom prst="rect">
            <a:avLst/>
          </a:prstGeom>
        </p:spPr>
      </p:pic>
    </p:spTree>
    <p:extLst>
      <p:ext uri="{BB962C8B-B14F-4D97-AF65-F5344CB8AC3E}">
        <p14:creationId xmlns:p14="http://schemas.microsoft.com/office/powerpoint/2010/main" val="14600800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700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6FF53D-D580-411A-8126-477E70CAAD96}"/>
              </a:ext>
            </a:extLst>
          </p:cNvPr>
          <p:cNvSpPr>
            <a:spLocks noGrp="1"/>
          </p:cNvSpPr>
          <p:nvPr>
            <p:ph type="title" idx="4294967295"/>
          </p:nvPr>
        </p:nvSpPr>
        <p:spPr>
          <a:xfrm>
            <a:off x="521117" y="2002630"/>
            <a:ext cx="7022123" cy="2852737"/>
          </a:xfrm>
        </p:spPr>
        <p:txBody>
          <a:bodyPr>
            <a:normAutofit fontScale="90000"/>
          </a:bodyPr>
          <a:lstStyle/>
          <a:p>
            <a:pPr>
              <a:lnSpc>
                <a:spcPct val="100000"/>
              </a:lnSpc>
            </a:pPr>
            <a:r>
              <a:rPr lang="en-US" sz="6000" dirty="0">
                <a:solidFill>
                  <a:schemeClr val="bg1"/>
                </a:solidFill>
                <a:latin typeface="Arial" pitchFamily="34" charset="0"/>
                <a:cs typeface="Arial" pitchFamily="34" charset="0"/>
              </a:rPr>
              <a:t>Hazards and risks from using fuels, oils, </a:t>
            </a:r>
            <a:br>
              <a:rPr lang="en-US" sz="6000" dirty="0">
                <a:solidFill>
                  <a:schemeClr val="bg1"/>
                </a:solidFill>
                <a:latin typeface="Arial" pitchFamily="34" charset="0"/>
                <a:cs typeface="Arial" pitchFamily="34" charset="0"/>
              </a:rPr>
            </a:br>
            <a:r>
              <a:rPr lang="en-US" sz="6000" dirty="0">
                <a:solidFill>
                  <a:schemeClr val="bg1"/>
                </a:solidFill>
                <a:latin typeface="Arial" pitchFamily="34" charset="0"/>
                <a:cs typeface="Arial" pitchFamily="34" charset="0"/>
              </a:rPr>
              <a:t>chemicals </a:t>
            </a:r>
            <a:br>
              <a:rPr lang="en-US" sz="6000" dirty="0">
                <a:solidFill>
                  <a:schemeClr val="bg1"/>
                </a:solidFill>
                <a:latin typeface="Arial" pitchFamily="34" charset="0"/>
                <a:cs typeface="Arial" pitchFamily="34" charset="0"/>
              </a:rPr>
            </a:br>
            <a:r>
              <a:rPr lang="en-US" sz="6000" dirty="0">
                <a:solidFill>
                  <a:schemeClr val="bg1"/>
                </a:solidFill>
                <a:latin typeface="Arial" pitchFamily="34" charset="0"/>
                <a:cs typeface="Arial" pitchFamily="34" charset="0"/>
              </a:rPr>
              <a:t>and materials</a:t>
            </a:r>
            <a:endParaRPr lang="en-GB" sz="6000" dirty="0">
              <a:solidFill>
                <a:schemeClr val="bg1"/>
              </a:solidFill>
              <a:latin typeface="Arial" pitchFamily="34" charset="0"/>
              <a:cs typeface="Arial" pitchFamily="34" charset="0"/>
            </a:endParaRPr>
          </a:p>
        </p:txBody>
      </p:sp>
      <p:pic>
        <p:nvPicPr>
          <p:cNvPr id="8194" name="Picture 2" descr="work, creative, number, home, brush, tool, color, artistic, artist, paint, blue, colorful, paint brush, circle, painting, colour, painter, design, can, footwear, shape, fashion accessory">
            <a:extLst>
              <a:ext uri="{FF2B5EF4-FFF2-40B4-BE49-F238E27FC236}">
                <a16:creationId xmlns:a16="http://schemas.microsoft.com/office/drawing/2014/main" id="{8455CE25-167C-4E39-9112-5A682025479E}"/>
              </a:ext>
            </a:extLst>
          </p:cNvPr>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7660750" y="498571"/>
            <a:ext cx="3878580" cy="5813831"/>
          </a:xfrm>
          <a:prstGeom prst="rect">
            <a:avLst/>
          </a:prstGeom>
          <a:ln>
            <a:noFill/>
          </a:ln>
          <a:effectLst>
            <a:outerShdw blurRad="292100" dist="139700" dir="2700000" algn="tl" rotWithShape="0">
              <a:srgbClr val="333333">
                <a:alpha val="65000"/>
              </a:srgbClr>
            </a:outerShdw>
          </a:effectLst>
        </p:spPr>
      </p:pic>
      <p:sp>
        <p:nvSpPr>
          <p:cNvPr id="5" name="Slide Number Placeholder 1">
            <a:extLst>
              <a:ext uri="{FF2B5EF4-FFF2-40B4-BE49-F238E27FC236}">
                <a16:creationId xmlns:a16="http://schemas.microsoft.com/office/drawing/2014/main" id="{8D0533B3-97A3-704B-88E7-C81BBE76D06F}"/>
              </a:ext>
            </a:extLst>
          </p:cNvPr>
          <p:cNvSpPr txBox="1">
            <a:spLocks/>
          </p:cNvSpPr>
          <p:nvPr/>
        </p:nvSpPr>
        <p:spPr>
          <a:xfrm>
            <a:off x="10457794" y="6408205"/>
            <a:ext cx="1734206"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fld id="{E8F9186D-BD8E-4EDD-A417-AFA9BA614779}" type="slidenum">
              <a:rPr lang="en-GB" sz="1800" smtClean="0">
                <a:solidFill>
                  <a:schemeClr val="tx1"/>
                </a:solidFill>
                <a:latin typeface="Arial" panose="020B0604020202020204" pitchFamily="34" charset="0"/>
                <a:cs typeface="Arial" panose="020B0604020202020204" pitchFamily="34" charset="0"/>
              </a:rPr>
              <a:pPr algn="l"/>
              <a:t>3</a:t>
            </a:fld>
            <a:endParaRPr lang="en-US" sz="1800" dirty="0">
              <a:solidFill>
                <a:schemeClr val="tx1"/>
              </a:solidFill>
              <a:latin typeface="Arial" panose="020B0604020202020204" pitchFamily="34" charset="0"/>
              <a:cs typeface="Arial" panose="020B0604020202020204" pitchFamily="34" charset="0"/>
            </a:endParaRPr>
          </a:p>
        </p:txBody>
      </p:sp>
      <p:sp>
        <p:nvSpPr>
          <p:cNvPr id="6" name="Rectangle 8">
            <a:extLst>
              <a:ext uri="{FF2B5EF4-FFF2-40B4-BE49-F238E27FC236}">
                <a16:creationId xmlns:a16="http://schemas.microsoft.com/office/drawing/2014/main" id="{469752B9-BB0F-3B4D-B309-E12D45E88F20}"/>
              </a:ext>
            </a:extLst>
          </p:cNvPr>
          <p:cNvSpPr/>
          <p:nvPr/>
        </p:nvSpPr>
        <p:spPr>
          <a:xfrm flipV="1">
            <a:off x="10856171" y="5867951"/>
            <a:ext cx="1335829" cy="1001182"/>
          </a:xfrm>
          <a:custGeom>
            <a:avLst/>
            <a:gdLst>
              <a:gd name="connsiteX0" fmla="*/ 0 w 8362950"/>
              <a:gd name="connsiteY0" fmla="*/ 0 h 589441"/>
              <a:gd name="connsiteX1" fmla="*/ 8362950 w 8362950"/>
              <a:gd name="connsiteY1" fmla="*/ 0 h 589441"/>
              <a:gd name="connsiteX2" fmla="*/ 8362950 w 8362950"/>
              <a:gd name="connsiteY2" fmla="*/ 589441 h 589441"/>
              <a:gd name="connsiteX3" fmla="*/ 0 w 8362950"/>
              <a:gd name="connsiteY3" fmla="*/ 589441 h 589441"/>
              <a:gd name="connsiteX4" fmla="*/ 0 w 8362950"/>
              <a:gd name="connsiteY4" fmla="*/ 0 h 589441"/>
              <a:gd name="connsiteX0" fmla="*/ 0 w 8362950"/>
              <a:gd name="connsiteY0" fmla="*/ 0 h 589441"/>
              <a:gd name="connsiteX1" fmla="*/ 8362950 w 8362950"/>
              <a:gd name="connsiteY1" fmla="*/ 0 h 589441"/>
              <a:gd name="connsiteX2" fmla="*/ 8362950 w 8362950"/>
              <a:gd name="connsiteY2" fmla="*/ 589441 h 589441"/>
              <a:gd name="connsiteX3" fmla="*/ 542925 w 8362950"/>
              <a:gd name="connsiteY3" fmla="*/ 589441 h 589441"/>
              <a:gd name="connsiteX4" fmla="*/ 0 w 8362950"/>
              <a:gd name="connsiteY4" fmla="*/ 0 h 589441"/>
              <a:gd name="connsiteX0" fmla="*/ 0 w 8362950"/>
              <a:gd name="connsiteY0" fmla="*/ 0 h 589441"/>
              <a:gd name="connsiteX1" fmla="*/ 8362950 w 8362950"/>
              <a:gd name="connsiteY1" fmla="*/ 0 h 589441"/>
              <a:gd name="connsiteX2" fmla="*/ 8362950 w 8362950"/>
              <a:gd name="connsiteY2" fmla="*/ 589441 h 589441"/>
              <a:gd name="connsiteX3" fmla="*/ 2598484 w 8362950"/>
              <a:gd name="connsiteY3" fmla="*/ 570337 h 589441"/>
              <a:gd name="connsiteX4" fmla="*/ 0 w 8362950"/>
              <a:gd name="connsiteY4" fmla="*/ 0 h 589441"/>
              <a:gd name="connsiteX0" fmla="*/ 0 w 8362950"/>
              <a:gd name="connsiteY0" fmla="*/ 0 h 589441"/>
              <a:gd name="connsiteX1" fmla="*/ 8362950 w 8362950"/>
              <a:gd name="connsiteY1" fmla="*/ 0 h 589441"/>
              <a:gd name="connsiteX2" fmla="*/ 8362950 w 8362950"/>
              <a:gd name="connsiteY2" fmla="*/ 589441 h 589441"/>
              <a:gd name="connsiteX3" fmla="*/ 3725649 w 8362950"/>
              <a:gd name="connsiteY3" fmla="*/ 588108 h 589441"/>
              <a:gd name="connsiteX4" fmla="*/ 0 w 8362950"/>
              <a:gd name="connsiteY4" fmla="*/ 0 h 589441"/>
              <a:gd name="connsiteX0" fmla="*/ 0 w 8926532"/>
              <a:gd name="connsiteY0" fmla="*/ 0 h 589441"/>
              <a:gd name="connsiteX1" fmla="*/ 8926532 w 8926532"/>
              <a:gd name="connsiteY1" fmla="*/ 0 h 589441"/>
              <a:gd name="connsiteX2" fmla="*/ 8926532 w 8926532"/>
              <a:gd name="connsiteY2" fmla="*/ 589441 h 589441"/>
              <a:gd name="connsiteX3" fmla="*/ 4289231 w 8926532"/>
              <a:gd name="connsiteY3" fmla="*/ 588108 h 589441"/>
              <a:gd name="connsiteX4" fmla="*/ 0 w 8926532"/>
              <a:gd name="connsiteY4" fmla="*/ 0 h 5894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926532" h="589441">
                <a:moveTo>
                  <a:pt x="0" y="0"/>
                </a:moveTo>
                <a:lnTo>
                  <a:pt x="8926532" y="0"/>
                </a:lnTo>
                <a:lnTo>
                  <a:pt x="8926532" y="589441"/>
                </a:lnTo>
                <a:lnTo>
                  <a:pt x="4289231" y="588108"/>
                </a:lnTo>
                <a:lnTo>
                  <a:pt x="0" y="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7" name="Picture 6">
            <a:extLst>
              <a:ext uri="{FF2B5EF4-FFF2-40B4-BE49-F238E27FC236}">
                <a16:creationId xmlns:a16="http://schemas.microsoft.com/office/drawing/2014/main" id="{E3CF0204-3049-564B-B7E5-76973159153F}"/>
              </a:ext>
            </a:extLst>
          </p:cNvPr>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a:off x="11253229" y="5977218"/>
            <a:ext cx="938083" cy="912054"/>
          </a:xfrm>
          <a:prstGeom prst="rect">
            <a:avLst/>
          </a:prstGeom>
        </p:spPr>
      </p:pic>
    </p:spTree>
    <p:extLst>
      <p:ext uri="{BB962C8B-B14F-4D97-AF65-F5344CB8AC3E}">
        <p14:creationId xmlns:p14="http://schemas.microsoft.com/office/powerpoint/2010/main" val="383677704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DADC14-FB77-4984-ABE4-B86FA3FE9B55}"/>
              </a:ext>
            </a:extLst>
          </p:cNvPr>
          <p:cNvSpPr>
            <a:spLocks noGrp="1"/>
          </p:cNvSpPr>
          <p:nvPr>
            <p:ph type="title" idx="4294967295"/>
          </p:nvPr>
        </p:nvSpPr>
        <p:spPr>
          <a:xfrm>
            <a:off x="8527774" y="2153994"/>
            <a:ext cx="3758324" cy="3173412"/>
          </a:xfrm>
        </p:spPr>
        <p:txBody>
          <a:bodyPr>
            <a:normAutofit/>
          </a:bodyPr>
          <a:lstStyle/>
          <a:p>
            <a:r>
              <a:rPr lang="en-US" sz="2800" dirty="0">
                <a:latin typeface="Arial" pitchFamily="34" charset="0"/>
                <a:cs typeface="Arial" pitchFamily="34" charset="0"/>
              </a:rPr>
              <a:t>When refueling </a:t>
            </a:r>
            <a:br>
              <a:rPr lang="en-US" sz="2800" dirty="0">
                <a:latin typeface="Arial" pitchFamily="34" charset="0"/>
                <a:cs typeface="Arial" pitchFamily="34" charset="0"/>
              </a:rPr>
            </a:br>
            <a:r>
              <a:rPr lang="en-US" sz="2800" dirty="0">
                <a:latin typeface="Arial" pitchFamily="34" charset="0"/>
                <a:cs typeface="Arial" pitchFamily="34" charset="0"/>
              </a:rPr>
              <a:t>use a transfer pump </a:t>
            </a:r>
            <a:endParaRPr lang="en-GB" sz="2800" dirty="0">
              <a:highlight>
                <a:srgbClr val="FF00FF"/>
              </a:highlight>
              <a:latin typeface="Arial" panose="020B0604020202020204" pitchFamily="34" charset="0"/>
              <a:cs typeface="Arial" panose="020B0604020202020204" pitchFamily="34" charset="0"/>
            </a:endParaRPr>
          </a:p>
        </p:txBody>
      </p:sp>
      <p:pic>
        <p:nvPicPr>
          <p:cNvPr id="5" name="Picture 2" descr="Steel syphon pump for transfer fuel">
            <a:extLst>
              <a:ext uri="{FF2B5EF4-FFF2-40B4-BE49-F238E27FC236}">
                <a16:creationId xmlns:a16="http://schemas.microsoft.com/office/drawing/2014/main" id="{71EE7BCD-D11C-47F4-B15F-4C6D43E850BB}"/>
              </a:ext>
            </a:extLst>
          </p:cNvPr>
          <p:cNvPicPr>
            <a:picLocks noChangeAspect="1" noChangeArrowheads="1"/>
          </p:cNvPicPr>
          <p:nvPr/>
        </p:nvPicPr>
        <p:blipFill>
          <a:blip r:embed="rId3" cstate="email">
            <a:extLst>
              <a:ext uri="{28A0092B-C50C-407E-A947-70E740481C1C}">
                <a14:useLocalDpi xmlns:a14="http://schemas.microsoft.com/office/drawing/2010/main" val="0"/>
              </a:ext>
            </a:extLst>
          </a:blip>
          <a:stretch>
            <a:fillRect/>
          </a:stretch>
        </p:blipFill>
        <p:spPr bwMode="auto">
          <a:xfrm>
            <a:off x="321882" y="984850"/>
            <a:ext cx="7914344" cy="5276228"/>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331847462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2" name="Picture 4" descr="Wooden work tables at rural construction site of new roadside park.">
            <a:extLst>
              <a:ext uri="{FF2B5EF4-FFF2-40B4-BE49-F238E27FC236}">
                <a16:creationId xmlns:a16="http://schemas.microsoft.com/office/drawing/2014/main" id="{D77CDD5C-06CC-4406-889D-92F3A41864BB}"/>
              </a:ext>
            </a:extLst>
          </p:cNvPr>
          <p:cNvPicPr>
            <a:picLocks noChangeAspect="1" noChangeArrowheads="1"/>
          </p:cNvPicPr>
          <p:nvPr/>
        </p:nvPicPr>
        <p:blipFill>
          <a:blip r:embed="rId3" cstate="email">
            <a:extLst>
              <a:ext uri="{28A0092B-C50C-407E-A947-70E740481C1C}">
                <a14:useLocalDpi xmlns:a14="http://schemas.microsoft.com/office/drawing/2010/main" val="0"/>
              </a:ext>
            </a:extLst>
          </a:blip>
          <a:stretch>
            <a:fillRect/>
          </a:stretch>
        </p:blipFill>
        <p:spPr bwMode="auto">
          <a:xfrm>
            <a:off x="3944092" y="834887"/>
            <a:ext cx="8031978" cy="5354651"/>
          </a:xfrm>
          <a:prstGeom prst="rect">
            <a:avLst/>
          </a:prstGeom>
          <a:ln>
            <a:noFill/>
          </a:ln>
          <a:effectLst>
            <a:outerShdw blurRad="292100" dist="139700" dir="2700000" algn="tl" rotWithShape="0">
              <a:srgbClr val="333333">
                <a:alpha val="65000"/>
              </a:srgbClr>
            </a:outerShdw>
          </a:effectLst>
        </p:spPr>
      </p:pic>
      <p:sp>
        <p:nvSpPr>
          <p:cNvPr id="4" name="Rectangle 3">
            <a:extLst>
              <a:ext uri="{FF2B5EF4-FFF2-40B4-BE49-F238E27FC236}">
                <a16:creationId xmlns:a16="http://schemas.microsoft.com/office/drawing/2014/main" id="{4848F5DC-2417-2745-A621-1A117A0A4C90}"/>
              </a:ext>
            </a:extLst>
          </p:cNvPr>
          <p:cNvSpPr/>
          <p:nvPr/>
        </p:nvSpPr>
        <p:spPr>
          <a:xfrm>
            <a:off x="457758" y="1454376"/>
            <a:ext cx="2944129" cy="4914166"/>
          </a:xfrm>
          <a:prstGeom prst="rect">
            <a:avLst/>
          </a:prstGeom>
        </p:spPr>
        <p:txBody>
          <a:bodyPr wrap="square">
            <a:spAutoFit/>
          </a:bodyPr>
          <a:lstStyle/>
          <a:p>
            <a:pPr>
              <a:spcAft>
                <a:spcPts val="1000"/>
              </a:spcAft>
            </a:pPr>
            <a:r>
              <a:rPr lang="en-US" sz="2800" dirty="0">
                <a:latin typeface="Arial" pitchFamily="34" charset="0"/>
                <a:cs typeface="Arial" pitchFamily="34" charset="0"/>
              </a:rPr>
              <a:t>Take materials from the bottom of stockpiles</a:t>
            </a:r>
          </a:p>
          <a:p>
            <a:pPr>
              <a:spcAft>
                <a:spcPts val="1000"/>
              </a:spcAft>
            </a:pPr>
            <a:endParaRPr lang="en-US" sz="2800" dirty="0">
              <a:latin typeface="Arial" pitchFamily="34" charset="0"/>
              <a:cs typeface="Arial" pitchFamily="34" charset="0"/>
            </a:endParaRPr>
          </a:p>
          <a:p>
            <a:pPr>
              <a:spcAft>
                <a:spcPts val="1000"/>
              </a:spcAft>
            </a:pPr>
            <a:r>
              <a:rPr lang="en-US" sz="2800" dirty="0">
                <a:latin typeface="Arial" pitchFamily="34" charset="0"/>
                <a:cs typeface="Arial" pitchFamily="34" charset="0"/>
              </a:rPr>
              <a:t>Put covers back on</a:t>
            </a:r>
          </a:p>
          <a:p>
            <a:pPr>
              <a:spcAft>
                <a:spcPts val="1000"/>
              </a:spcAft>
            </a:pPr>
            <a:endParaRPr lang="en-US" sz="2800" dirty="0">
              <a:latin typeface="Arial" pitchFamily="34" charset="0"/>
              <a:cs typeface="Arial" pitchFamily="34" charset="0"/>
            </a:endParaRPr>
          </a:p>
          <a:p>
            <a:pPr>
              <a:spcAft>
                <a:spcPts val="1000"/>
              </a:spcAft>
            </a:pPr>
            <a:r>
              <a:rPr lang="en-US" sz="2800" dirty="0">
                <a:latin typeface="Arial" pitchFamily="34" charset="0"/>
                <a:cs typeface="Arial" pitchFamily="34" charset="0"/>
              </a:rPr>
              <a:t>Take only as much as you need</a:t>
            </a:r>
            <a:endParaRPr lang="en-PK" sz="2800" dirty="0"/>
          </a:p>
        </p:txBody>
      </p:sp>
      <p:sp>
        <p:nvSpPr>
          <p:cNvPr id="5" name="Rectangle 8">
            <a:extLst>
              <a:ext uri="{FF2B5EF4-FFF2-40B4-BE49-F238E27FC236}">
                <a16:creationId xmlns:a16="http://schemas.microsoft.com/office/drawing/2014/main" id="{15E3B2A8-C4AD-2347-8340-955B7AA51814}"/>
              </a:ext>
            </a:extLst>
          </p:cNvPr>
          <p:cNvSpPr/>
          <p:nvPr/>
        </p:nvSpPr>
        <p:spPr>
          <a:xfrm flipV="1">
            <a:off x="10856171" y="5867951"/>
            <a:ext cx="1335829" cy="1001182"/>
          </a:xfrm>
          <a:custGeom>
            <a:avLst/>
            <a:gdLst>
              <a:gd name="connsiteX0" fmla="*/ 0 w 8362950"/>
              <a:gd name="connsiteY0" fmla="*/ 0 h 589441"/>
              <a:gd name="connsiteX1" fmla="*/ 8362950 w 8362950"/>
              <a:gd name="connsiteY1" fmla="*/ 0 h 589441"/>
              <a:gd name="connsiteX2" fmla="*/ 8362950 w 8362950"/>
              <a:gd name="connsiteY2" fmla="*/ 589441 h 589441"/>
              <a:gd name="connsiteX3" fmla="*/ 0 w 8362950"/>
              <a:gd name="connsiteY3" fmla="*/ 589441 h 589441"/>
              <a:gd name="connsiteX4" fmla="*/ 0 w 8362950"/>
              <a:gd name="connsiteY4" fmla="*/ 0 h 589441"/>
              <a:gd name="connsiteX0" fmla="*/ 0 w 8362950"/>
              <a:gd name="connsiteY0" fmla="*/ 0 h 589441"/>
              <a:gd name="connsiteX1" fmla="*/ 8362950 w 8362950"/>
              <a:gd name="connsiteY1" fmla="*/ 0 h 589441"/>
              <a:gd name="connsiteX2" fmla="*/ 8362950 w 8362950"/>
              <a:gd name="connsiteY2" fmla="*/ 589441 h 589441"/>
              <a:gd name="connsiteX3" fmla="*/ 542925 w 8362950"/>
              <a:gd name="connsiteY3" fmla="*/ 589441 h 589441"/>
              <a:gd name="connsiteX4" fmla="*/ 0 w 8362950"/>
              <a:gd name="connsiteY4" fmla="*/ 0 h 589441"/>
              <a:gd name="connsiteX0" fmla="*/ 0 w 8362950"/>
              <a:gd name="connsiteY0" fmla="*/ 0 h 589441"/>
              <a:gd name="connsiteX1" fmla="*/ 8362950 w 8362950"/>
              <a:gd name="connsiteY1" fmla="*/ 0 h 589441"/>
              <a:gd name="connsiteX2" fmla="*/ 8362950 w 8362950"/>
              <a:gd name="connsiteY2" fmla="*/ 589441 h 589441"/>
              <a:gd name="connsiteX3" fmla="*/ 2598484 w 8362950"/>
              <a:gd name="connsiteY3" fmla="*/ 570337 h 589441"/>
              <a:gd name="connsiteX4" fmla="*/ 0 w 8362950"/>
              <a:gd name="connsiteY4" fmla="*/ 0 h 589441"/>
              <a:gd name="connsiteX0" fmla="*/ 0 w 8362950"/>
              <a:gd name="connsiteY0" fmla="*/ 0 h 589441"/>
              <a:gd name="connsiteX1" fmla="*/ 8362950 w 8362950"/>
              <a:gd name="connsiteY1" fmla="*/ 0 h 589441"/>
              <a:gd name="connsiteX2" fmla="*/ 8362950 w 8362950"/>
              <a:gd name="connsiteY2" fmla="*/ 589441 h 589441"/>
              <a:gd name="connsiteX3" fmla="*/ 3725649 w 8362950"/>
              <a:gd name="connsiteY3" fmla="*/ 588108 h 589441"/>
              <a:gd name="connsiteX4" fmla="*/ 0 w 8362950"/>
              <a:gd name="connsiteY4" fmla="*/ 0 h 589441"/>
              <a:gd name="connsiteX0" fmla="*/ 0 w 8926532"/>
              <a:gd name="connsiteY0" fmla="*/ 0 h 589441"/>
              <a:gd name="connsiteX1" fmla="*/ 8926532 w 8926532"/>
              <a:gd name="connsiteY1" fmla="*/ 0 h 589441"/>
              <a:gd name="connsiteX2" fmla="*/ 8926532 w 8926532"/>
              <a:gd name="connsiteY2" fmla="*/ 589441 h 589441"/>
              <a:gd name="connsiteX3" fmla="*/ 4289231 w 8926532"/>
              <a:gd name="connsiteY3" fmla="*/ 588108 h 589441"/>
              <a:gd name="connsiteX4" fmla="*/ 0 w 8926532"/>
              <a:gd name="connsiteY4" fmla="*/ 0 h 5894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926532" h="589441">
                <a:moveTo>
                  <a:pt x="0" y="0"/>
                </a:moveTo>
                <a:lnTo>
                  <a:pt x="8926532" y="0"/>
                </a:lnTo>
                <a:lnTo>
                  <a:pt x="8926532" y="589441"/>
                </a:lnTo>
                <a:lnTo>
                  <a:pt x="4289231" y="588108"/>
                </a:lnTo>
                <a:lnTo>
                  <a:pt x="0" y="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6" name="Picture 5">
            <a:extLst>
              <a:ext uri="{FF2B5EF4-FFF2-40B4-BE49-F238E27FC236}">
                <a16:creationId xmlns:a16="http://schemas.microsoft.com/office/drawing/2014/main" id="{2A5530CB-8BD5-F646-87E8-18E68AB8CCB0}"/>
              </a:ext>
            </a:extLst>
          </p:cNvPr>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a:off x="11253229" y="5977218"/>
            <a:ext cx="938083" cy="912054"/>
          </a:xfrm>
          <a:prstGeom prst="rect">
            <a:avLst/>
          </a:prstGeom>
        </p:spPr>
      </p:pic>
    </p:spTree>
    <p:extLst>
      <p:ext uri="{BB962C8B-B14F-4D97-AF65-F5344CB8AC3E}">
        <p14:creationId xmlns:p14="http://schemas.microsoft.com/office/powerpoint/2010/main" val="184383571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DADC14-FB77-4984-ABE4-B86FA3FE9B55}"/>
              </a:ext>
            </a:extLst>
          </p:cNvPr>
          <p:cNvSpPr>
            <a:spLocks noGrp="1"/>
          </p:cNvSpPr>
          <p:nvPr>
            <p:ph type="title" idx="4294967295"/>
          </p:nvPr>
        </p:nvSpPr>
        <p:spPr>
          <a:xfrm>
            <a:off x="8649039" y="1397714"/>
            <a:ext cx="2790902" cy="1600200"/>
          </a:xfrm>
        </p:spPr>
        <p:txBody>
          <a:bodyPr>
            <a:noAutofit/>
          </a:bodyPr>
          <a:lstStyle/>
          <a:p>
            <a:pPr>
              <a:lnSpc>
                <a:spcPct val="100000"/>
              </a:lnSpc>
            </a:pPr>
            <a:r>
              <a:rPr lang="en-US" sz="2800" dirty="0">
                <a:latin typeface="Arial" pitchFamily="34" charset="0"/>
                <a:cs typeface="Arial" pitchFamily="34" charset="0"/>
              </a:rPr>
              <a:t>Keep fuels, oils and chemicals:</a:t>
            </a:r>
            <a:endParaRPr lang="en-GB" sz="2800" dirty="0">
              <a:highlight>
                <a:srgbClr val="FF00FF"/>
              </a:highlight>
              <a:latin typeface="Arial" pitchFamily="34" charset="0"/>
              <a:cs typeface="Arial" pitchFamily="34" charset="0"/>
            </a:endParaRPr>
          </a:p>
        </p:txBody>
      </p:sp>
      <p:pic>
        <p:nvPicPr>
          <p:cNvPr id="1026" name="Picture 2">
            <a:extLst>
              <a:ext uri="{FF2B5EF4-FFF2-40B4-BE49-F238E27FC236}">
                <a16:creationId xmlns:a16="http://schemas.microsoft.com/office/drawing/2014/main" id="{37788156-BEAA-4F54-8F25-CFDF560ECBE8}"/>
              </a:ext>
            </a:extLst>
          </p:cNvPr>
          <p:cNvPicPr>
            <a:picLocks noChangeAspect="1" noChangeArrowheads="1"/>
          </p:cNvPicPr>
          <p:nvPr/>
        </p:nvPicPr>
        <p:blipFill>
          <a:blip r:embed="rId3" cstate="email">
            <a:extLst>
              <a:ext uri="{28A0092B-C50C-407E-A947-70E740481C1C}">
                <a14:useLocalDpi xmlns:a14="http://schemas.microsoft.com/office/drawing/2010/main" val="0"/>
              </a:ext>
            </a:extLst>
          </a:blip>
          <a:stretch>
            <a:fillRect/>
          </a:stretch>
        </p:blipFill>
        <p:spPr bwMode="auto">
          <a:xfrm>
            <a:off x="382409" y="1109771"/>
            <a:ext cx="7906826" cy="5271218"/>
          </a:xfrm>
          <a:prstGeom prst="rect">
            <a:avLst/>
          </a:prstGeom>
          <a:ln>
            <a:noFill/>
          </a:ln>
          <a:effectLst>
            <a:outerShdw blurRad="292100" dist="139700" dir="2700000" algn="tl" rotWithShape="0">
              <a:srgbClr val="333333">
                <a:alpha val="65000"/>
              </a:srgbClr>
            </a:outerShdw>
          </a:effectLst>
        </p:spPr>
      </p:pic>
      <p:sp>
        <p:nvSpPr>
          <p:cNvPr id="7" name="TextBox 6"/>
          <p:cNvSpPr txBox="1"/>
          <p:nvPr/>
        </p:nvSpPr>
        <p:spPr>
          <a:xfrm>
            <a:off x="8649040" y="2749503"/>
            <a:ext cx="3542960" cy="2503249"/>
          </a:xfrm>
          <a:prstGeom prst="rect">
            <a:avLst/>
          </a:prstGeom>
          <a:noFill/>
        </p:spPr>
        <p:txBody>
          <a:bodyPr wrap="square" rtlCol="0">
            <a:spAutoFit/>
          </a:bodyPr>
          <a:lstStyle/>
          <a:p>
            <a:pPr>
              <a:spcAft>
                <a:spcPts val="1000"/>
              </a:spcAft>
              <a:buFont typeface="Arial" pitchFamily="34" charset="0"/>
              <a:buChar char="•"/>
            </a:pPr>
            <a:r>
              <a:rPr lang="en-US" sz="2800" dirty="0">
                <a:latin typeface="Arial" pitchFamily="34" charset="0"/>
                <a:cs typeface="Arial" pitchFamily="34" charset="0"/>
              </a:rPr>
              <a:t> away from where they could be knocked over</a:t>
            </a:r>
          </a:p>
          <a:p>
            <a:pPr>
              <a:spcAft>
                <a:spcPts val="1000"/>
              </a:spcAft>
              <a:buFont typeface="Arial" pitchFamily="34" charset="0"/>
              <a:buChar char="•"/>
            </a:pPr>
            <a:r>
              <a:rPr lang="en-US" sz="2800" dirty="0">
                <a:latin typeface="Arial" pitchFamily="34" charset="0"/>
                <a:cs typeface="Arial" pitchFamily="34" charset="0"/>
              </a:rPr>
              <a:t> in drip trays</a:t>
            </a:r>
          </a:p>
          <a:p>
            <a:pPr>
              <a:spcAft>
                <a:spcPts val="1000"/>
              </a:spcAft>
              <a:buFont typeface="Arial" pitchFamily="34" charset="0"/>
              <a:buChar char="•"/>
            </a:pPr>
            <a:r>
              <a:rPr lang="en-US" sz="2800" dirty="0">
                <a:latin typeface="Arial" pitchFamily="34" charset="0"/>
                <a:cs typeface="Arial" pitchFamily="34" charset="0"/>
              </a:rPr>
              <a:t> have spill kit nearby</a:t>
            </a:r>
            <a:endParaRPr lang="en-US" sz="2800" dirty="0"/>
          </a:p>
        </p:txBody>
      </p:sp>
    </p:spTree>
    <p:extLst>
      <p:ext uri="{BB962C8B-B14F-4D97-AF65-F5344CB8AC3E}">
        <p14:creationId xmlns:p14="http://schemas.microsoft.com/office/powerpoint/2010/main" val="264466777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DADC14-FB77-4984-ABE4-B86FA3FE9B55}"/>
              </a:ext>
            </a:extLst>
          </p:cNvPr>
          <p:cNvSpPr>
            <a:spLocks noGrp="1"/>
          </p:cNvSpPr>
          <p:nvPr>
            <p:ph type="title" idx="4294967295"/>
          </p:nvPr>
        </p:nvSpPr>
        <p:spPr>
          <a:xfrm>
            <a:off x="757653" y="864635"/>
            <a:ext cx="5338347" cy="3173412"/>
          </a:xfrm>
        </p:spPr>
        <p:txBody>
          <a:bodyPr>
            <a:noAutofit/>
          </a:bodyPr>
          <a:lstStyle/>
          <a:p>
            <a:r>
              <a:rPr lang="en-US" sz="2800" dirty="0">
                <a:latin typeface="Arial" pitchFamily="34" charset="0"/>
                <a:cs typeface="Arial" pitchFamily="34" charset="0"/>
              </a:rPr>
              <a:t>Wet concrete and cement</a:t>
            </a:r>
            <a:br>
              <a:rPr lang="en-US" sz="2800" b="1" dirty="0">
                <a:latin typeface="Arial" pitchFamily="34" charset="0"/>
                <a:cs typeface="Arial" pitchFamily="34" charset="0"/>
              </a:rPr>
            </a:br>
            <a:br>
              <a:rPr lang="en-US" sz="2800" b="1" dirty="0">
                <a:latin typeface="Arial" pitchFamily="34" charset="0"/>
                <a:cs typeface="Arial" pitchFamily="34" charset="0"/>
              </a:rPr>
            </a:br>
            <a:r>
              <a:rPr lang="en-US" sz="2800" dirty="0">
                <a:latin typeface="Arial" pitchFamily="34" charset="0"/>
                <a:cs typeface="Arial" pitchFamily="34" charset="0"/>
              </a:rPr>
              <a:t>Wear protective boots</a:t>
            </a:r>
          </a:p>
        </p:txBody>
      </p:sp>
      <p:pic>
        <p:nvPicPr>
          <p:cNvPr id="12" name="Picture 11" descr="A picture containing ground, person&#10;&#10;Description automatically generated">
            <a:extLst>
              <a:ext uri="{FF2B5EF4-FFF2-40B4-BE49-F238E27FC236}">
                <a16:creationId xmlns:a16="http://schemas.microsoft.com/office/drawing/2014/main" id="{BFE1F9CE-D038-4364-AB25-3A31911D0E0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645236" y="121314"/>
            <a:ext cx="3234412" cy="6174786"/>
          </a:xfrm>
          <a:prstGeom prst="rect">
            <a:avLst/>
          </a:prstGeom>
          <a:ln>
            <a:noFill/>
          </a:ln>
          <a:effectLst>
            <a:outerShdw blurRad="292100" dist="139700" dir="2700000" algn="tl" rotWithShape="0">
              <a:srgbClr val="333333">
                <a:alpha val="65000"/>
              </a:srgbClr>
            </a:outerShdw>
          </a:effectLst>
        </p:spPr>
      </p:pic>
      <p:pic>
        <p:nvPicPr>
          <p:cNvPr id="9" name="Picture 8" descr="Icon&#10;&#10;Description automatically generated">
            <a:extLst>
              <a:ext uri="{FF2B5EF4-FFF2-40B4-BE49-F238E27FC236}">
                <a16:creationId xmlns:a16="http://schemas.microsoft.com/office/drawing/2014/main" id="{85E8DB3C-E9D7-4695-BB02-ABEE552939D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816636" y="3429000"/>
            <a:ext cx="2766017" cy="2766017"/>
          </a:xfrm>
          <a:prstGeom prst="rect">
            <a:avLst/>
          </a:prstGeom>
        </p:spPr>
      </p:pic>
      <p:sp>
        <p:nvSpPr>
          <p:cNvPr id="6" name="Rectangle 8">
            <a:extLst>
              <a:ext uri="{FF2B5EF4-FFF2-40B4-BE49-F238E27FC236}">
                <a16:creationId xmlns:a16="http://schemas.microsoft.com/office/drawing/2014/main" id="{310D1AB5-9CB4-434C-A78B-C580250F48F4}"/>
              </a:ext>
            </a:extLst>
          </p:cNvPr>
          <p:cNvSpPr/>
          <p:nvPr/>
        </p:nvSpPr>
        <p:spPr>
          <a:xfrm flipV="1">
            <a:off x="10856171" y="5867951"/>
            <a:ext cx="1335829" cy="1001182"/>
          </a:xfrm>
          <a:custGeom>
            <a:avLst/>
            <a:gdLst>
              <a:gd name="connsiteX0" fmla="*/ 0 w 8362950"/>
              <a:gd name="connsiteY0" fmla="*/ 0 h 589441"/>
              <a:gd name="connsiteX1" fmla="*/ 8362950 w 8362950"/>
              <a:gd name="connsiteY1" fmla="*/ 0 h 589441"/>
              <a:gd name="connsiteX2" fmla="*/ 8362950 w 8362950"/>
              <a:gd name="connsiteY2" fmla="*/ 589441 h 589441"/>
              <a:gd name="connsiteX3" fmla="*/ 0 w 8362950"/>
              <a:gd name="connsiteY3" fmla="*/ 589441 h 589441"/>
              <a:gd name="connsiteX4" fmla="*/ 0 w 8362950"/>
              <a:gd name="connsiteY4" fmla="*/ 0 h 589441"/>
              <a:gd name="connsiteX0" fmla="*/ 0 w 8362950"/>
              <a:gd name="connsiteY0" fmla="*/ 0 h 589441"/>
              <a:gd name="connsiteX1" fmla="*/ 8362950 w 8362950"/>
              <a:gd name="connsiteY1" fmla="*/ 0 h 589441"/>
              <a:gd name="connsiteX2" fmla="*/ 8362950 w 8362950"/>
              <a:gd name="connsiteY2" fmla="*/ 589441 h 589441"/>
              <a:gd name="connsiteX3" fmla="*/ 542925 w 8362950"/>
              <a:gd name="connsiteY3" fmla="*/ 589441 h 589441"/>
              <a:gd name="connsiteX4" fmla="*/ 0 w 8362950"/>
              <a:gd name="connsiteY4" fmla="*/ 0 h 589441"/>
              <a:gd name="connsiteX0" fmla="*/ 0 w 8362950"/>
              <a:gd name="connsiteY0" fmla="*/ 0 h 589441"/>
              <a:gd name="connsiteX1" fmla="*/ 8362950 w 8362950"/>
              <a:gd name="connsiteY1" fmla="*/ 0 h 589441"/>
              <a:gd name="connsiteX2" fmla="*/ 8362950 w 8362950"/>
              <a:gd name="connsiteY2" fmla="*/ 589441 h 589441"/>
              <a:gd name="connsiteX3" fmla="*/ 2598484 w 8362950"/>
              <a:gd name="connsiteY3" fmla="*/ 570337 h 589441"/>
              <a:gd name="connsiteX4" fmla="*/ 0 w 8362950"/>
              <a:gd name="connsiteY4" fmla="*/ 0 h 589441"/>
              <a:gd name="connsiteX0" fmla="*/ 0 w 8362950"/>
              <a:gd name="connsiteY0" fmla="*/ 0 h 589441"/>
              <a:gd name="connsiteX1" fmla="*/ 8362950 w 8362950"/>
              <a:gd name="connsiteY1" fmla="*/ 0 h 589441"/>
              <a:gd name="connsiteX2" fmla="*/ 8362950 w 8362950"/>
              <a:gd name="connsiteY2" fmla="*/ 589441 h 589441"/>
              <a:gd name="connsiteX3" fmla="*/ 3725649 w 8362950"/>
              <a:gd name="connsiteY3" fmla="*/ 588108 h 589441"/>
              <a:gd name="connsiteX4" fmla="*/ 0 w 8362950"/>
              <a:gd name="connsiteY4" fmla="*/ 0 h 589441"/>
              <a:gd name="connsiteX0" fmla="*/ 0 w 8926532"/>
              <a:gd name="connsiteY0" fmla="*/ 0 h 589441"/>
              <a:gd name="connsiteX1" fmla="*/ 8926532 w 8926532"/>
              <a:gd name="connsiteY1" fmla="*/ 0 h 589441"/>
              <a:gd name="connsiteX2" fmla="*/ 8926532 w 8926532"/>
              <a:gd name="connsiteY2" fmla="*/ 589441 h 589441"/>
              <a:gd name="connsiteX3" fmla="*/ 4289231 w 8926532"/>
              <a:gd name="connsiteY3" fmla="*/ 588108 h 589441"/>
              <a:gd name="connsiteX4" fmla="*/ 0 w 8926532"/>
              <a:gd name="connsiteY4" fmla="*/ 0 h 5894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926532" h="589441">
                <a:moveTo>
                  <a:pt x="0" y="0"/>
                </a:moveTo>
                <a:lnTo>
                  <a:pt x="8926532" y="0"/>
                </a:lnTo>
                <a:lnTo>
                  <a:pt x="8926532" y="589441"/>
                </a:lnTo>
                <a:lnTo>
                  <a:pt x="4289231" y="588108"/>
                </a:lnTo>
                <a:lnTo>
                  <a:pt x="0" y="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7" name="Picture 6">
            <a:extLst>
              <a:ext uri="{FF2B5EF4-FFF2-40B4-BE49-F238E27FC236}">
                <a16:creationId xmlns:a16="http://schemas.microsoft.com/office/drawing/2014/main" id="{DA721B3B-D504-1944-87EE-36E54CB44C1D}"/>
              </a:ext>
            </a:extLst>
          </p:cNvPr>
          <p:cNvPicPr>
            <a:picLocks noChangeAspect="1"/>
          </p:cNvPicPr>
          <p:nvPr/>
        </p:nvPicPr>
        <p:blipFill>
          <a:blip r:embed="rId5" cstate="email">
            <a:extLst>
              <a:ext uri="{28A0092B-C50C-407E-A947-70E740481C1C}">
                <a14:useLocalDpi xmlns:a14="http://schemas.microsoft.com/office/drawing/2010/main" val="0"/>
              </a:ext>
            </a:extLst>
          </a:blip>
          <a:stretch>
            <a:fillRect/>
          </a:stretch>
        </p:blipFill>
        <p:spPr>
          <a:xfrm>
            <a:off x="11253229" y="5977218"/>
            <a:ext cx="938083" cy="912054"/>
          </a:xfrm>
          <a:prstGeom prst="rect">
            <a:avLst/>
          </a:prstGeom>
        </p:spPr>
      </p:pic>
    </p:spTree>
    <p:extLst>
      <p:ext uri="{BB962C8B-B14F-4D97-AF65-F5344CB8AC3E}">
        <p14:creationId xmlns:p14="http://schemas.microsoft.com/office/powerpoint/2010/main" val="415105141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DADC14-FB77-4984-ABE4-B86FA3FE9B55}"/>
              </a:ext>
            </a:extLst>
          </p:cNvPr>
          <p:cNvSpPr>
            <a:spLocks noGrp="1"/>
          </p:cNvSpPr>
          <p:nvPr>
            <p:ph type="title" idx="4294967295"/>
          </p:nvPr>
        </p:nvSpPr>
        <p:spPr>
          <a:xfrm>
            <a:off x="6479504" y="936273"/>
            <a:ext cx="5034321" cy="3173412"/>
          </a:xfrm>
        </p:spPr>
        <p:txBody>
          <a:bodyPr>
            <a:noAutofit/>
          </a:bodyPr>
          <a:lstStyle/>
          <a:p>
            <a:r>
              <a:rPr lang="en-US" sz="2800" dirty="0">
                <a:latin typeface="Arial" pitchFamily="34" charset="0"/>
                <a:cs typeface="Arial" pitchFamily="34" charset="0"/>
              </a:rPr>
              <a:t>Wet concrete and cement</a:t>
            </a:r>
            <a:br>
              <a:rPr lang="en-US" sz="2800" b="1" dirty="0">
                <a:latin typeface="Arial" pitchFamily="34" charset="0"/>
                <a:cs typeface="Arial" pitchFamily="34" charset="0"/>
              </a:rPr>
            </a:br>
            <a:br>
              <a:rPr lang="en-US" sz="2800" b="1" dirty="0">
                <a:latin typeface="Arial" pitchFamily="34" charset="0"/>
                <a:cs typeface="Arial" pitchFamily="34" charset="0"/>
              </a:rPr>
            </a:br>
            <a:r>
              <a:rPr lang="en-US" sz="2800" dirty="0">
                <a:latin typeface="Arial" pitchFamily="34" charset="0"/>
                <a:cs typeface="Arial" pitchFamily="34" charset="0"/>
              </a:rPr>
              <a:t>Wear rubber gloves</a:t>
            </a:r>
          </a:p>
        </p:txBody>
      </p:sp>
      <p:pic>
        <p:nvPicPr>
          <p:cNvPr id="10" name="Picture 2" descr="A picture containing outdoor, person, ground, tool&#10;&#10;Description automatically generated">
            <a:extLst>
              <a:ext uri="{FF2B5EF4-FFF2-40B4-BE49-F238E27FC236}">
                <a16:creationId xmlns:a16="http://schemas.microsoft.com/office/drawing/2014/main" id="{BFCCC270-B740-4B50-B187-FB804FE98D52}"/>
              </a:ext>
            </a:extLst>
          </p:cNvPr>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488022" y="780239"/>
            <a:ext cx="4635500" cy="5575816"/>
          </a:xfrm>
          <a:prstGeom prst="rect">
            <a:avLst/>
          </a:prstGeom>
          <a:ln>
            <a:noFill/>
          </a:ln>
          <a:effectLst>
            <a:outerShdw blurRad="292100" dist="139700" dir="2700000" algn="tl" rotWithShape="0">
              <a:srgbClr val="333333">
                <a:alpha val="65000"/>
              </a:srgbClr>
            </a:outerShdw>
          </a:effectLst>
        </p:spPr>
      </p:pic>
      <p:pic>
        <p:nvPicPr>
          <p:cNvPr id="5" name="Picture 5" descr="Icon&#10;&#10;Description automatically generated">
            <a:extLst>
              <a:ext uri="{FF2B5EF4-FFF2-40B4-BE49-F238E27FC236}">
                <a16:creationId xmlns:a16="http://schemas.microsoft.com/office/drawing/2014/main" id="{4F3330A0-62B3-42CB-B326-F987C6BAE57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511937" y="3429000"/>
            <a:ext cx="2578139" cy="2578139"/>
          </a:xfrm>
          <a:prstGeom prst="rect">
            <a:avLst/>
          </a:prstGeom>
        </p:spPr>
      </p:pic>
      <p:pic>
        <p:nvPicPr>
          <p:cNvPr id="6" name="Picture 5">
            <a:extLst>
              <a:ext uri="{FF2B5EF4-FFF2-40B4-BE49-F238E27FC236}">
                <a16:creationId xmlns:a16="http://schemas.microsoft.com/office/drawing/2014/main" id="{6126EDD9-B872-4BC7-8F2D-64C0310A47F0}"/>
              </a:ext>
            </a:extLst>
          </p:cNvPr>
          <p:cNvPicPr>
            <a:picLocks noChangeAspect="1"/>
          </p:cNvPicPr>
          <p:nvPr/>
        </p:nvPicPr>
        <p:blipFill>
          <a:blip r:embed="rId5" cstate="email">
            <a:extLst>
              <a:ext uri="{28A0092B-C50C-407E-A947-70E740481C1C}">
                <a14:useLocalDpi xmlns:a14="http://schemas.microsoft.com/office/drawing/2010/main" val="0"/>
              </a:ext>
            </a:extLst>
          </a:blip>
          <a:stretch>
            <a:fillRect/>
          </a:stretch>
        </p:blipFill>
        <p:spPr>
          <a:xfrm>
            <a:off x="473330" y="936273"/>
            <a:ext cx="4650192" cy="4749839"/>
          </a:xfrm>
          <a:prstGeom prst="rect">
            <a:avLst/>
          </a:prstGeom>
        </p:spPr>
      </p:pic>
    </p:spTree>
    <p:extLst>
      <p:ext uri="{BB962C8B-B14F-4D97-AF65-F5344CB8AC3E}">
        <p14:creationId xmlns:p14="http://schemas.microsoft.com/office/powerpoint/2010/main" val="4978785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200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DADC14-FB77-4984-ABE4-B86FA3FE9B55}"/>
              </a:ext>
            </a:extLst>
          </p:cNvPr>
          <p:cNvSpPr>
            <a:spLocks noGrp="1"/>
          </p:cNvSpPr>
          <p:nvPr>
            <p:ph type="title" idx="4294967295"/>
          </p:nvPr>
        </p:nvSpPr>
        <p:spPr>
          <a:xfrm>
            <a:off x="8966948" y="1424732"/>
            <a:ext cx="2708031" cy="1466971"/>
          </a:xfrm>
        </p:spPr>
        <p:txBody>
          <a:bodyPr>
            <a:noAutofit/>
          </a:bodyPr>
          <a:lstStyle/>
          <a:p>
            <a:r>
              <a:rPr lang="en-US" sz="2800" dirty="0">
                <a:latin typeface="Arial" pitchFamily="34" charset="0"/>
                <a:cs typeface="Arial" pitchFamily="34" charset="0"/>
              </a:rPr>
              <a:t>Wet concrete and cement:</a:t>
            </a:r>
          </a:p>
        </p:txBody>
      </p:sp>
      <p:sp>
        <p:nvSpPr>
          <p:cNvPr id="6" name="TextBox 5"/>
          <p:cNvSpPr txBox="1"/>
          <p:nvPr/>
        </p:nvSpPr>
        <p:spPr>
          <a:xfrm>
            <a:off x="8930175" y="2755612"/>
            <a:ext cx="2926131" cy="2503249"/>
          </a:xfrm>
          <a:prstGeom prst="rect">
            <a:avLst/>
          </a:prstGeom>
          <a:noFill/>
        </p:spPr>
        <p:txBody>
          <a:bodyPr wrap="square" rtlCol="0">
            <a:spAutoFit/>
          </a:bodyPr>
          <a:lstStyle/>
          <a:p>
            <a:pPr>
              <a:spcAft>
                <a:spcPts val="1000"/>
              </a:spcAft>
              <a:buFont typeface="Arial" pitchFamily="34" charset="0"/>
              <a:buChar char="•"/>
            </a:pPr>
            <a:r>
              <a:rPr lang="en-US" sz="2800" dirty="0">
                <a:latin typeface="Arial" pitchFamily="34" charset="0"/>
                <a:cs typeface="Arial" pitchFamily="34" charset="0"/>
              </a:rPr>
              <a:t> Keep it in </a:t>
            </a:r>
            <a:br>
              <a:rPr lang="en-US" sz="2800" dirty="0">
                <a:latin typeface="Arial" pitchFamily="34" charset="0"/>
                <a:cs typeface="Arial" pitchFamily="34" charset="0"/>
              </a:rPr>
            </a:br>
            <a:r>
              <a:rPr lang="en-US" sz="2800" dirty="0">
                <a:latin typeface="Arial" pitchFamily="34" charset="0"/>
                <a:cs typeface="Arial" pitchFamily="34" charset="0"/>
              </a:rPr>
              <a:t>  containers</a:t>
            </a:r>
          </a:p>
          <a:p>
            <a:pPr>
              <a:spcAft>
                <a:spcPts val="1000"/>
              </a:spcAft>
              <a:buFont typeface="Arial" pitchFamily="34" charset="0"/>
              <a:buChar char="•"/>
            </a:pPr>
            <a:r>
              <a:rPr lang="en-US" sz="2800" dirty="0">
                <a:latin typeface="Arial" pitchFamily="34" charset="0"/>
                <a:cs typeface="Arial" pitchFamily="34" charset="0"/>
              </a:rPr>
              <a:t> Don’t put it into </a:t>
            </a:r>
            <a:br>
              <a:rPr lang="en-US" sz="2800" dirty="0">
                <a:latin typeface="Arial" pitchFamily="34" charset="0"/>
                <a:cs typeface="Arial" pitchFamily="34" charset="0"/>
              </a:rPr>
            </a:br>
            <a:r>
              <a:rPr lang="en-US" sz="2800" dirty="0">
                <a:latin typeface="Arial" pitchFamily="34" charset="0"/>
                <a:cs typeface="Arial" pitchFamily="34" charset="0"/>
              </a:rPr>
              <a:t>  water</a:t>
            </a:r>
          </a:p>
          <a:p>
            <a:pPr>
              <a:spcAft>
                <a:spcPts val="1000"/>
              </a:spcAft>
              <a:buFont typeface="Arial" pitchFamily="34" charset="0"/>
              <a:buChar char="•"/>
            </a:pPr>
            <a:r>
              <a:rPr lang="en-US" sz="2800" dirty="0">
                <a:latin typeface="Arial" pitchFamily="34" charset="0"/>
                <a:cs typeface="Arial" pitchFamily="34" charset="0"/>
              </a:rPr>
              <a:t> If spill, clean up</a:t>
            </a:r>
            <a:endParaRPr lang="en-US" sz="2800" dirty="0"/>
          </a:p>
        </p:txBody>
      </p:sp>
      <p:pic>
        <p:nvPicPr>
          <p:cNvPr id="5" name="Picture 4" descr="A person's foot on a skateboard&#10;&#10;Description automatically generated with low confidence">
            <a:extLst>
              <a:ext uri="{FF2B5EF4-FFF2-40B4-BE49-F238E27FC236}">
                <a16:creationId xmlns:a16="http://schemas.microsoft.com/office/drawing/2014/main" id="{23B571EA-EAFA-44CB-8734-E7C0DAE5B118}"/>
              </a:ext>
            </a:extLst>
          </p:cNvPr>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335694" y="895738"/>
            <a:ext cx="8225606" cy="5484340"/>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334937657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DADC14-FB77-4984-ABE4-B86FA3FE9B55}"/>
              </a:ext>
            </a:extLst>
          </p:cNvPr>
          <p:cNvSpPr>
            <a:spLocks noGrp="1"/>
          </p:cNvSpPr>
          <p:nvPr>
            <p:ph type="title" idx="4294967295"/>
          </p:nvPr>
        </p:nvSpPr>
        <p:spPr>
          <a:xfrm>
            <a:off x="6919351" y="1828800"/>
            <a:ext cx="3273529" cy="1600200"/>
          </a:xfrm>
        </p:spPr>
        <p:txBody>
          <a:bodyPr>
            <a:normAutofit/>
          </a:bodyPr>
          <a:lstStyle/>
          <a:p>
            <a:r>
              <a:rPr lang="en-US" sz="2800" dirty="0">
                <a:latin typeface="Arial" pitchFamily="34" charset="0"/>
                <a:cs typeface="Arial" pitchFamily="34" charset="0"/>
              </a:rPr>
              <a:t>Never pour liquids or dirty water:</a:t>
            </a:r>
            <a:endParaRPr lang="en-GB" sz="2800" dirty="0">
              <a:latin typeface="Arial" pitchFamily="34" charset="0"/>
              <a:cs typeface="Arial" pitchFamily="34" charset="0"/>
            </a:endParaRPr>
          </a:p>
        </p:txBody>
      </p:sp>
      <p:pic>
        <p:nvPicPr>
          <p:cNvPr id="1026" name="Picture 2" descr="pour gasoline from the can. harmful puddle of petroleum products. pollution of ecology by oil. flat vector illustration.">
            <a:extLst>
              <a:ext uri="{FF2B5EF4-FFF2-40B4-BE49-F238E27FC236}">
                <a16:creationId xmlns:a16="http://schemas.microsoft.com/office/drawing/2014/main" id="{252F5B85-B561-4600-924E-4343658B4DBF}"/>
              </a:ext>
            </a:extLst>
          </p:cNvPr>
          <p:cNvPicPr>
            <a:picLocks noChangeAspect="1" noChangeArrowheads="1"/>
          </p:cNvPicPr>
          <p:nvPr/>
        </p:nvPicPr>
        <p:blipFill>
          <a:blip r:embed="rId3" cstate="email">
            <a:extLst>
              <a:ext uri="{28A0092B-C50C-407E-A947-70E740481C1C}">
                <a14:useLocalDpi xmlns:a14="http://schemas.microsoft.com/office/drawing/2010/main" val="0"/>
              </a:ext>
            </a:extLst>
          </a:blip>
          <a:stretch>
            <a:fillRect/>
          </a:stretch>
        </p:blipFill>
        <p:spPr bwMode="auto">
          <a:xfrm>
            <a:off x="366556" y="807798"/>
            <a:ext cx="5729443" cy="5729443"/>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
        <p:nvSpPr>
          <p:cNvPr id="10" name="TextBox 9"/>
          <p:cNvSpPr txBox="1"/>
          <p:nvPr/>
        </p:nvSpPr>
        <p:spPr>
          <a:xfrm>
            <a:off x="6919351" y="3250833"/>
            <a:ext cx="4093028" cy="1764586"/>
          </a:xfrm>
          <a:prstGeom prst="rect">
            <a:avLst/>
          </a:prstGeom>
          <a:noFill/>
        </p:spPr>
        <p:txBody>
          <a:bodyPr wrap="square" rtlCol="0">
            <a:spAutoFit/>
          </a:bodyPr>
          <a:lstStyle/>
          <a:p>
            <a:pPr>
              <a:spcAft>
                <a:spcPts val="1000"/>
              </a:spcAft>
              <a:buFont typeface="Arial" pitchFamily="34" charset="0"/>
              <a:buChar char="•"/>
            </a:pPr>
            <a:r>
              <a:rPr lang="en-US" sz="2800" dirty="0">
                <a:latin typeface="Arial" pitchFamily="34" charset="0"/>
                <a:cs typeface="Arial" pitchFamily="34" charset="0"/>
              </a:rPr>
              <a:t> onto ground</a:t>
            </a:r>
          </a:p>
          <a:p>
            <a:pPr>
              <a:spcAft>
                <a:spcPts val="1000"/>
              </a:spcAft>
              <a:buFont typeface="Arial" pitchFamily="34" charset="0"/>
              <a:buChar char="•"/>
            </a:pPr>
            <a:r>
              <a:rPr lang="en-US" sz="2800" dirty="0">
                <a:latin typeface="Arial" pitchFamily="34" charset="0"/>
                <a:cs typeface="Arial" pitchFamily="34" charset="0"/>
              </a:rPr>
              <a:t> into ditches or drains</a:t>
            </a:r>
          </a:p>
          <a:p>
            <a:pPr>
              <a:spcAft>
                <a:spcPts val="1000"/>
              </a:spcAft>
            </a:pPr>
            <a:br>
              <a:rPr lang="en-US" dirty="0">
                <a:latin typeface="Arial" pitchFamily="34" charset="0"/>
                <a:cs typeface="Arial" pitchFamily="34" charset="0"/>
              </a:rPr>
            </a:br>
            <a:endParaRPr lang="en-US" dirty="0"/>
          </a:p>
        </p:txBody>
      </p:sp>
      <p:pic>
        <p:nvPicPr>
          <p:cNvPr id="8" name="Picture 7">
            <a:extLst>
              <a:ext uri="{FF2B5EF4-FFF2-40B4-BE49-F238E27FC236}">
                <a16:creationId xmlns:a16="http://schemas.microsoft.com/office/drawing/2014/main" id="{A5F52FA9-D521-D148-898E-0FF57CC0EB5B}"/>
              </a:ext>
            </a:extLst>
          </p:cNvPr>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a:off x="1154455" y="1515979"/>
            <a:ext cx="4169826" cy="4259179"/>
          </a:xfrm>
          <a:prstGeom prst="rect">
            <a:avLst/>
          </a:prstGeom>
        </p:spPr>
      </p:pic>
    </p:spTree>
    <p:extLst>
      <p:ext uri="{BB962C8B-B14F-4D97-AF65-F5344CB8AC3E}">
        <p14:creationId xmlns:p14="http://schemas.microsoft.com/office/powerpoint/2010/main" val="18021969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afterEffect">
                                  <p:stCondLst>
                                    <p:cond delay="1400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DADC14-FB77-4984-ABE4-B86FA3FE9B55}"/>
              </a:ext>
            </a:extLst>
          </p:cNvPr>
          <p:cNvSpPr>
            <a:spLocks noGrp="1"/>
          </p:cNvSpPr>
          <p:nvPr>
            <p:ph type="title" idx="4294967295"/>
          </p:nvPr>
        </p:nvSpPr>
        <p:spPr>
          <a:xfrm>
            <a:off x="291293" y="2727580"/>
            <a:ext cx="3381465" cy="1600200"/>
          </a:xfrm>
        </p:spPr>
        <p:txBody>
          <a:bodyPr>
            <a:noAutofit/>
          </a:bodyPr>
          <a:lstStyle/>
          <a:p>
            <a:r>
              <a:rPr lang="en-US" sz="2800" dirty="0">
                <a:latin typeface="Arial" pitchFamily="34" charset="0"/>
                <a:cs typeface="Arial" pitchFamily="34" charset="0"/>
              </a:rPr>
              <a:t>Into water</a:t>
            </a:r>
            <a:endParaRPr lang="en-GB" sz="2800" dirty="0">
              <a:latin typeface="Arial" pitchFamily="34" charset="0"/>
              <a:cs typeface="Arial" pitchFamily="34" charset="0"/>
            </a:endParaRPr>
          </a:p>
        </p:txBody>
      </p:sp>
      <p:pic>
        <p:nvPicPr>
          <p:cNvPr id="3074" name="Picture 2" descr="Oil, Pollution, Colors, Purple, Blue, Psychedelic">
            <a:extLst>
              <a:ext uri="{FF2B5EF4-FFF2-40B4-BE49-F238E27FC236}">
                <a16:creationId xmlns:a16="http://schemas.microsoft.com/office/drawing/2014/main" id="{1D202455-16EC-4466-979B-43FDECDAD447}"/>
              </a:ext>
            </a:extLst>
          </p:cNvPr>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3560813" y="1292087"/>
            <a:ext cx="8329120" cy="4685131"/>
          </a:xfrm>
          <a:prstGeom prst="rect">
            <a:avLst/>
          </a:prstGeom>
          <a:ln>
            <a:noFill/>
          </a:ln>
          <a:effectLst>
            <a:outerShdw blurRad="292100" dist="139700" dir="2700000" algn="tl" rotWithShape="0">
              <a:srgbClr val="333333">
                <a:alpha val="65000"/>
              </a:srgbClr>
            </a:outerShdw>
          </a:effectLst>
        </p:spPr>
      </p:pic>
      <p:sp>
        <p:nvSpPr>
          <p:cNvPr id="8" name="Rectangle 8">
            <a:extLst>
              <a:ext uri="{FF2B5EF4-FFF2-40B4-BE49-F238E27FC236}">
                <a16:creationId xmlns:a16="http://schemas.microsoft.com/office/drawing/2014/main" id="{E668F17C-CCA1-FB40-B314-57909304F127}"/>
              </a:ext>
            </a:extLst>
          </p:cNvPr>
          <p:cNvSpPr/>
          <p:nvPr/>
        </p:nvSpPr>
        <p:spPr>
          <a:xfrm flipV="1">
            <a:off x="10856171" y="5867951"/>
            <a:ext cx="1335829" cy="1001182"/>
          </a:xfrm>
          <a:custGeom>
            <a:avLst/>
            <a:gdLst>
              <a:gd name="connsiteX0" fmla="*/ 0 w 8362950"/>
              <a:gd name="connsiteY0" fmla="*/ 0 h 589441"/>
              <a:gd name="connsiteX1" fmla="*/ 8362950 w 8362950"/>
              <a:gd name="connsiteY1" fmla="*/ 0 h 589441"/>
              <a:gd name="connsiteX2" fmla="*/ 8362950 w 8362950"/>
              <a:gd name="connsiteY2" fmla="*/ 589441 h 589441"/>
              <a:gd name="connsiteX3" fmla="*/ 0 w 8362950"/>
              <a:gd name="connsiteY3" fmla="*/ 589441 h 589441"/>
              <a:gd name="connsiteX4" fmla="*/ 0 w 8362950"/>
              <a:gd name="connsiteY4" fmla="*/ 0 h 589441"/>
              <a:gd name="connsiteX0" fmla="*/ 0 w 8362950"/>
              <a:gd name="connsiteY0" fmla="*/ 0 h 589441"/>
              <a:gd name="connsiteX1" fmla="*/ 8362950 w 8362950"/>
              <a:gd name="connsiteY1" fmla="*/ 0 h 589441"/>
              <a:gd name="connsiteX2" fmla="*/ 8362950 w 8362950"/>
              <a:gd name="connsiteY2" fmla="*/ 589441 h 589441"/>
              <a:gd name="connsiteX3" fmla="*/ 542925 w 8362950"/>
              <a:gd name="connsiteY3" fmla="*/ 589441 h 589441"/>
              <a:gd name="connsiteX4" fmla="*/ 0 w 8362950"/>
              <a:gd name="connsiteY4" fmla="*/ 0 h 589441"/>
              <a:gd name="connsiteX0" fmla="*/ 0 w 8362950"/>
              <a:gd name="connsiteY0" fmla="*/ 0 h 589441"/>
              <a:gd name="connsiteX1" fmla="*/ 8362950 w 8362950"/>
              <a:gd name="connsiteY1" fmla="*/ 0 h 589441"/>
              <a:gd name="connsiteX2" fmla="*/ 8362950 w 8362950"/>
              <a:gd name="connsiteY2" fmla="*/ 589441 h 589441"/>
              <a:gd name="connsiteX3" fmla="*/ 2598484 w 8362950"/>
              <a:gd name="connsiteY3" fmla="*/ 570337 h 589441"/>
              <a:gd name="connsiteX4" fmla="*/ 0 w 8362950"/>
              <a:gd name="connsiteY4" fmla="*/ 0 h 589441"/>
              <a:gd name="connsiteX0" fmla="*/ 0 w 8362950"/>
              <a:gd name="connsiteY0" fmla="*/ 0 h 589441"/>
              <a:gd name="connsiteX1" fmla="*/ 8362950 w 8362950"/>
              <a:gd name="connsiteY1" fmla="*/ 0 h 589441"/>
              <a:gd name="connsiteX2" fmla="*/ 8362950 w 8362950"/>
              <a:gd name="connsiteY2" fmla="*/ 589441 h 589441"/>
              <a:gd name="connsiteX3" fmla="*/ 3725649 w 8362950"/>
              <a:gd name="connsiteY3" fmla="*/ 588108 h 589441"/>
              <a:gd name="connsiteX4" fmla="*/ 0 w 8362950"/>
              <a:gd name="connsiteY4" fmla="*/ 0 h 589441"/>
              <a:gd name="connsiteX0" fmla="*/ 0 w 8926532"/>
              <a:gd name="connsiteY0" fmla="*/ 0 h 589441"/>
              <a:gd name="connsiteX1" fmla="*/ 8926532 w 8926532"/>
              <a:gd name="connsiteY1" fmla="*/ 0 h 589441"/>
              <a:gd name="connsiteX2" fmla="*/ 8926532 w 8926532"/>
              <a:gd name="connsiteY2" fmla="*/ 589441 h 589441"/>
              <a:gd name="connsiteX3" fmla="*/ 4289231 w 8926532"/>
              <a:gd name="connsiteY3" fmla="*/ 588108 h 589441"/>
              <a:gd name="connsiteX4" fmla="*/ 0 w 8926532"/>
              <a:gd name="connsiteY4" fmla="*/ 0 h 5894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926532" h="589441">
                <a:moveTo>
                  <a:pt x="0" y="0"/>
                </a:moveTo>
                <a:lnTo>
                  <a:pt x="8926532" y="0"/>
                </a:lnTo>
                <a:lnTo>
                  <a:pt x="8926532" y="589441"/>
                </a:lnTo>
                <a:lnTo>
                  <a:pt x="4289231" y="588108"/>
                </a:lnTo>
                <a:lnTo>
                  <a:pt x="0" y="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0" name="Picture 9">
            <a:extLst>
              <a:ext uri="{FF2B5EF4-FFF2-40B4-BE49-F238E27FC236}">
                <a16:creationId xmlns:a16="http://schemas.microsoft.com/office/drawing/2014/main" id="{4B9ECC2F-27A6-A54E-8D53-7E9DDC66DBC5}"/>
              </a:ext>
            </a:extLst>
          </p:cNvPr>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a:off x="11253229" y="5977218"/>
            <a:ext cx="938083" cy="912054"/>
          </a:xfrm>
          <a:prstGeom prst="rect">
            <a:avLst/>
          </a:prstGeom>
        </p:spPr>
      </p:pic>
      <p:pic>
        <p:nvPicPr>
          <p:cNvPr id="11" name="Picture 10">
            <a:extLst>
              <a:ext uri="{FF2B5EF4-FFF2-40B4-BE49-F238E27FC236}">
                <a16:creationId xmlns:a16="http://schemas.microsoft.com/office/drawing/2014/main" id="{A5A6CF5C-F831-BA42-BFAE-29D5D285FE13}"/>
              </a:ext>
            </a:extLst>
          </p:cNvPr>
          <p:cNvPicPr>
            <a:picLocks noChangeAspect="1"/>
          </p:cNvPicPr>
          <p:nvPr/>
        </p:nvPicPr>
        <p:blipFill>
          <a:blip r:embed="rId5" cstate="email">
            <a:extLst>
              <a:ext uri="{28A0092B-C50C-407E-A947-70E740481C1C}">
                <a14:useLocalDpi xmlns:a14="http://schemas.microsoft.com/office/drawing/2010/main" val="0"/>
              </a:ext>
            </a:extLst>
          </a:blip>
          <a:stretch>
            <a:fillRect/>
          </a:stretch>
        </p:blipFill>
        <p:spPr>
          <a:xfrm>
            <a:off x="5514109" y="1402335"/>
            <a:ext cx="4371933" cy="4465616"/>
          </a:xfrm>
          <a:prstGeom prst="rect">
            <a:avLst/>
          </a:prstGeom>
        </p:spPr>
      </p:pic>
    </p:spTree>
    <p:extLst>
      <p:ext uri="{BB962C8B-B14F-4D97-AF65-F5344CB8AC3E}">
        <p14:creationId xmlns:p14="http://schemas.microsoft.com/office/powerpoint/2010/main" val="40876520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afterEffect">
                                  <p:stCondLst>
                                    <p:cond delay="500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DADC14-FB77-4984-ABE4-B86FA3FE9B55}"/>
              </a:ext>
            </a:extLst>
          </p:cNvPr>
          <p:cNvSpPr>
            <a:spLocks noGrp="1"/>
          </p:cNvSpPr>
          <p:nvPr>
            <p:ph type="title" idx="4294967295"/>
          </p:nvPr>
        </p:nvSpPr>
        <p:spPr>
          <a:xfrm>
            <a:off x="8473029" y="2628900"/>
            <a:ext cx="2743200" cy="1600200"/>
          </a:xfrm>
        </p:spPr>
        <p:txBody>
          <a:bodyPr>
            <a:noAutofit/>
          </a:bodyPr>
          <a:lstStyle/>
          <a:p>
            <a:pPr>
              <a:lnSpc>
                <a:spcPct val="100000"/>
              </a:lnSpc>
            </a:pPr>
            <a:r>
              <a:rPr lang="en-US" sz="2800" dirty="0">
                <a:latin typeface="Arial" pitchFamily="34" charset="0"/>
                <a:cs typeface="Arial" pitchFamily="34" charset="0"/>
              </a:rPr>
              <a:t>Put it in the proper disposal place </a:t>
            </a:r>
            <a:endParaRPr lang="en-GB" sz="2800" dirty="0">
              <a:latin typeface="Arial" pitchFamily="34" charset="0"/>
              <a:cs typeface="Arial" pitchFamily="34" charset="0"/>
            </a:endParaRPr>
          </a:p>
        </p:txBody>
      </p:sp>
      <p:pic>
        <p:nvPicPr>
          <p:cNvPr id="5" name="Picture 5" descr="A picture containing sky, outdoor, dock&#10;&#10;Description automatically generated">
            <a:extLst>
              <a:ext uri="{FF2B5EF4-FFF2-40B4-BE49-F238E27FC236}">
                <a16:creationId xmlns:a16="http://schemas.microsoft.com/office/drawing/2014/main" id="{C21DE750-7F65-437B-AD89-0D56DC55DA4A}"/>
              </a:ext>
            </a:extLst>
          </p:cNvPr>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410593" y="901044"/>
            <a:ext cx="7520833" cy="5597997"/>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2284810503"/>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DADC14-FB77-4984-ABE4-B86FA3FE9B55}"/>
              </a:ext>
            </a:extLst>
          </p:cNvPr>
          <p:cNvSpPr>
            <a:spLocks noGrp="1"/>
          </p:cNvSpPr>
          <p:nvPr>
            <p:ph type="title" idx="4294967295"/>
          </p:nvPr>
        </p:nvSpPr>
        <p:spPr>
          <a:xfrm>
            <a:off x="512595" y="2628900"/>
            <a:ext cx="2797136" cy="1600200"/>
          </a:xfrm>
        </p:spPr>
        <p:txBody>
          <a:bodyPr>
            <a:noAutofit/>
          </a:bodyPr>
          <a:lstStyle/>
          <a:p>
            <a:pPr>
              <a:lnSpc>
                <a:spcPct val="100000"/>
              </a:lnSpc>
            </a:pPr>
            <a:r>
              <a:rPr lang="en-US" sz="2800" dirty="0">
                <a:latin typeface="Arial" pitchFamily="34" charset="0"/>
                <a:cs typeface="Arial" pitchFamily="34" charset="0"/>
              </a:rPr>
              <a:t>Take anything not used back to storage areas</a:t>
            </a:r>
          </a:p>
        </p:txBody>
      </p:sp>
      <p:pic>
        <p:nvPicPr>
          <p:cNvPr id="5122" name="Picture 2" descr="group of new construction materials for buildings">
            <a:extLst>
              <a:ext uri="{FF2B5EF4-FFF2-40B4-BE49-F238E27FC236}">
                <a16:creationId xmlns:a16="http://schemas.microsoft.com/office/drawing/2014/main" id="{2C2DB9DE-E4DB-4135-87D0-E04A5328D1DE}"/>
              </a:ext>
            </a:extLst>
          </p:cNvPr>
          <p:cNvPicPr>
            <a:picLocks noChangeAspect="1" noChangeArrowheads="1"/>
          </p:cNvPicPr>
          <p:nvPr/>
        </p:nvPicPr>
        <p:blipFill>
          <a:blip r:embed="rId3" cstate="email">
            <a:extLst>
              <a:ext uri="{28A0092B-C50C-407E-A947-70E740481C1C}">
                <a14:useLocalDpi xmlns:a14="http://schemas.microsoft.com/office/drawing/2010/main" val="0"/>
              </a:ext>
            </a:extLst>
          </a:blip>
          <a:stretch>
            <a:fillRect/>
          </a:stretch>
        </p:blipFill>
        <p:spPr bwMode="auto">
          <a:xfrm>
            <a:off x="3706789" y="834887"/>
            <a:ext cx="8232415" cy="5474020"/>
          </a:xfrm>
          <a:prstGeom prst="rect">
            <a:avLst/>
          </a:prstGeom>
          <a:ln>
            <a:noFill/>
          </a:ln>
          <a:effectLst>
            <a:outerShdw blurRad="292100" dist="139700" dir="2700000" algn="tl" rotWithShape="0">
              <a:srgbClr val="333333">
                <a:alpha val="65000"/>
              </a:srgbClr>
            </a:outerShdw>
          </a:effectLst>
        </p:spPr>
      </p:pic>
      <p:sp>
        <p:nvSpPr>
          <p:cNvPr id="6" name="Rectangle 8">
            <a:extLst>
              <a:ext uri="{FF2B5EF4-FFF2-40B4-BE49-F238E27FC236}">
                <a16:creationId xmlns:a16="http://schemas.microsoft.com/office/drawing/2014/main" id="{9B4465D9-B710-B84C-9FE9-1DB49F211384}"/>
              </a:ext>
            </a:extLst>
          </p:cNvPr>
          <p:cNvSpPr/>
          <p:nvPr/>
        </p:nvSpPr>
        <p:spPr>
          <a:xfrm flipV="1">
            <a:off x="10856171" y="5867951"/>
            <a:ext cx="1335829" cy="1001182"/>
          </a:xfrm>
          <a:custGeom>
            <a:avLst/>
            <a:gdLst>
              <a:gd name="connsiteX0" fmla="*/ 0 w 8362950"/>
              <a:gd name="connsiteY0" fmla="*/ 0 h 589441"/>
              <a:gd name="connsiteX1" fmla="*/ 8362950 w 8362950"/>
              <a:gd name="connsiteY1" fmla="*/ 0 h 589441"/>
              <a:gd name="connsiteX2" fmla="*/ 8362950 w 8362950"/>
              <a:gd name="connsiteY2" fmla="*/ 589441 h 589441"/>
              <a:gd name="connsiteX3" fmla="*/ 0 w 8362950"/>
              <a:gd name="connsiteY3" fmla="*/ 589441 h 589441"/>
              <a:gd name="connsiteX4" fmla="*/ 0 w 8362950"/>
              <a:gd name="connsiteY4" fmla="*/ 0 h 589441"/>
              <a:gd name="connsiteX0" fmla="*/ 0 w 8362950"/>
              <a:gd name="connsiteY0" fmla="*/ 0 h 589441"/>
              <a:gd name="connsiteX1" fmla="*/ 8362950 w 8362950"/>
              <a:gd name="connsiteY1" fmla="*/ 0 h 589441"/>
              <a:gd name="connsiteX2" fmla="*/ 8362950 w 8362950"/>
              <a:gd name="connsiteY2" fmla="*/ 589441 h 589441"/>
              <a:gd name="connsiteX3" fmla="*/ 542925 w 8362950"/>
              <a:gd name="connsiteY3" fmla="*/ 589441 h 589441"/>
              <a:gd name="connsiteX4" fmla="*/ 0 w 8362950"/>
              <a:gd name="connsiteY4" fmla="*/ 0 h 589441"/>
              <a:gd name="connsiteX0" fmla="*/ 0 w 8362950"/>
              <a:gd name="connsiteY0" fmla="*/ 0 h 589441"/>
              <a:gd name="connsiteX1" fmla="*/ 8362950 w 8362950"/>
              <a:gd name="connsiteY1" fmla="*/ 0 h 589441"/>
              <a:gd name="connsiteX2" fmla="*/ 8362950 w 8362950"/>
              <a:gd name="connsiteY2" fmla="*/ 589441 h 589441"/>
              <a:gd name="connsiteX3" fmla="*/ 2598484 w 8362950"/>
              <a:gd name="connsiteY3" fmla="*/ 570337 h 589441"/>
              <a:gd name="connsiteX4" fmla="*/ 0 w 8362950"/>
              <a:gd name="connsiteY4" fmla="*/ 0 h 589441"/>
              <a:gd name="connsiteX0" fmla="*/ 0 w 8362950"/>
              <a:gd name="connsiteY0" fmla="*/ 0 h 589441"/>
              <a:gd name="connsiteX1" fmla="*/ 8362950 w 8362950"/>
              <a:gd name="connsiteY1" fmla="*/ 0 h 589441"/>
              <a:gd name="connsiteX2" fmla="*/ 8362950 w 8362950"/>
              <a:gd name="connsiteY2" fmla="*/ 589441 h 589441"/>
              <a:gd name="connsiteX3" fmla="*/ 3725649 w 8362950"/>
              <a:gd name="connsiteY3" fmla="*/ 588108 h 589441"/>
              <a:gd name="connsiteX4" fmla="*/ 0 w 8362950"/>
              <a:gd name="connsiteY4" fmla="*/ 0 h 589441"/>
              <a:gd name="connsiteX0" fmla="*/ 0 w 8926532"/>
              <a:gd name="connsiteY0" fmla="*/ 0 h 589441"/>
              <a:gd name="connsiteX1" fmla="*/ 8926532 w 8926532"/>
              <a:gd name="connsiteY1" fmla="*/ 0 h 589441"/>
              <a:gd name="connsiteX2" fmla="*/ 8926532 w 8926532"/>
              <a:gd name="connsiteY2" fmla="*/ 589441 h 589441"/>
              <a:gd name="connsiteX3" fmla="*/ 4289231 w 8926532"/>
              <a:gd name="connsiteY3" fmla="*/ 588108 h 589441"/>
              <a:gd name="connsiteX4" fmla="*/ 0 w 8926532"/>
              <a:gd name="connsiteY4" fmla="*/ 0 h 5894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926532" h="589441">
                <a:moveTo>
                  <a:pt x="0" y="0"/>
                </a:moveTo>
                <a:lnTo>
                  <a:pt x="8926532" y="0"/>
                </a:lnTo>
                <a:lnTo>
                  <a:pt x="8926532" y="589441"/>
                </a:lnTo>
                <a:lnTo>
                  <a:pt x="4289231" y="588108"/>
                </a:lnTo>
                <a:lnTo>
                  <a:pt x="0" y="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7" name="Picture 6">
            <a:extLst>
              <a:ext uri="{FF2B5EF4-FFF2-40B4-BE49-F238E27FC236}">
                <a16:creationId xmlns:a16="http://schemas.microsoft.com/office/drawing/2014/main" id="{B6B2177C-15E0-3849-9829-1CCA563E62F5}"/>
              </a:ext>
            </a:extLst>
          </p:cNvPr>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a:off x="11253229" y="5977218"/>
            <a:ext cx="938083" cy="912054"/>
          </a:xfrm>
          <a:prstGeom prst="rect">
            <a:avLst/>
          </a:prstGeom>
        </p:spPr>
      </p:pic>
    </p:spTree>
    <p:extLst>
      <p:ext uri="{BB962C8B-B14F-4D97-AF65-F5344CB8AC3E}">
        <p14:creationId xmlns:p14="http://schemas.microsoft.com/office/powerpoint/2010/main" val="628537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7" descr="A picture containing outdoor, building&#10;&#10;Description automatically generated">
            <a:extLst>
              <a:ext uri="{FF2B5EF4-FFF2-40B4-BE49-F238E27FC236}">
                <a16:creationId xmlns:a16="http://schemas.microsoft.com/office/drawing/2014/main" id="{CA1F7DD7-DEBC-44C3-91AC-FF95F9450909}"/>
              </a:ext>
            </a:extLst>
          </p:cNvPr>
          <p:cNvPicPr>
            <a:picLocks noChangeAspect="1"/>
          </p:cNvPicPr>
          <p:nvPr/>
        </p:nvPicPr>
        <p:blipFill>
          <a:blip r:embed="rId3" cstate="email">
            <a:extLst>
              <a:ext uri="{28A0092B-C50C-407E-A947-70E740481C1C}">
                <a14:useLocalDpi xmlns:a14="http://schemas.microsoft.com/office/drawing/2010/main" val="0"/>
              </a:ext>
            </a:extLst>
          </a:blip>
          <a:srcRect/>
          <a:stretch>
            <a:fillRect/>
          </a:stretch>
        </p:blipFill>
        <p:spPr>
          <a:xfrm>
            <a:off x="1360088" y="765048"/>
            <a:ext cx="9471823" cy="5327901"/>
          </a:xfrm>
          <a:prstGeom prst="rect">
            <a:avLst/>
          </a:prstGeom>
          <a:ln>
            <a:noFill/>
          </a:ln>
          <a:effectLst>
            <a:outerShdw blurRad="292100" dist="139700" dir="2700000" algn="tl" rotWithShape="0">
              <a:srgbClr val="333333">
                <a:alpha val="65000"/>
              </a:srgbClr>
            </a:outerShdw>
          </a:effectLst>
        </p:spPr>
      </p:pic>
      <p:sp>
        <p:nvSpPr>
          <p:cNvPr id="2" name="TextBox 1">
            <a:extLst>
              <a:ext uri="{FF2B5EF4-FFF2-40B4-BE49-F238E27FC236}">
                <a16:creationId xmlns:a16="http://schemas.microsoft.com/office/drawing/2014/main" id="{03B94216-A4A7-4248-8982-03701786C827}"/>
              </a:ext>
            </a:extLst>
          </p:cNvPr>
          <p:cNvSpPr txBox="1"/>
          <p:nvPr/>
        </p:nvSpPr>
        <p:spPr>
          <a:xfrm>
            <a:off x="5563641" y="6141438"/>
            <a:ext cx="1064715" cy="523220"/>
          </a:xfrm>
          <a:prstGeom prst="rect">
            <a:avLst/>
          </a:prstGeom>
          <a:noFill/>
        </p:spPr>
        <p:txBody>
          <a:bodyPr wrap="none" rtlCol="0">
            <a:spAutoFit/>
          </a:bodyPr>
          <a:lstStyle/>
          <a:p>
            <a:r>
              <a:rPr lang="en-GB" sz="2800" dirty="0">
                <a:latin typeface="Arial" pitchFamily="34" charset="0"/>
                <a:cs typeface="Arial" pitchFamily="34" charset="0"/>
              </a:rPr>
              <a:t>Fuels</a:t>
            </a:r>
            <a:endParaRPr lang="en-US" sz="2800" dirty="0">
              <a:latin typeface="Arial" pitchFamily="34" charset="0"/>
              <a:cs typeface="Arial" pitchFamily="34" charset="0"/>
            </a:endParaRPr>
          </a:p>
        </p:txBody>
      </p:sp>
    </p:spTree>
    <p:extLst>
      <p:ext uri="{BB962C8B-B14F-4D97-AF65-F5344CB8AC3E}">
        <p14:creationId xmlns:p14="http://schemas.microsoft.com/office/powerpoint/2010/main" val="380712772"/>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DADC14-FB77-4984-ABE4-B86FA3FE9B55}"/>
              </a:ext>
            </a:extLst>
          </p:cNvPr>
          <p:cNvSpPr>
            <a:spLocks noGrp="1"/>
          </p:cNvSpPr>
          <p:nvPr>
            <p:ph type="title" idx="4294967295"/>
          </p:nvPr>
        </p:nvSpPr>
        <p:spPr>
          <a:xfrm>
            <a:off x="0" y="4291013"/>
            <a:ext cx="3932238" cy="1600200"/>
          </a:xfrm>
        </p:spPr>
        <p:txBody>
          <a:bodyPr>
            <a:normAutofit fontScale="90000"/>
          </a:bodyPr>
          <a:lstStyle/>
          <a:p>
            <a:br>
              <a:rPr lang="en-US" dirty="0">
                <a:highlight>
                  <a:srgbClr val="FF00FF"/>
                </a:highlight>
              </a:rPr>
            </a:br>
            <a:br>
              <a:rPr lang="en-US" sz="3600" dirty="0"/>
            </a:br>
            <a:endParaRPr lang="en-US" dirty="0">
              <a:cs typeface="Calibri Light"/>
            </a:endParaRPr>
          </a:p>
        </p:txBody>
      </p:sp>
      <p:pic>
        <p:nvPicPr>
          <p:cNvPr id="10" name="Picture 3" descr="A picture containing ground, outdoor, dirt&#10;&#10;Description automatically generated">
            <a:extLst>
              <a:ext uri="{FF2B5EF4-FFF2-40B4-BE49-F238E27FC236}">
                <a16:creationId xmlns:a16="http://schemas.microsoft.com/office/drawing/2014/main" id="{F0965530-0DB8-4EDA-AE60-3D086149F603}"/>
              </a:ext>
            </a:extLst>
          </p:cNvPr>
          <p:cNvPicPr>
            <a:picLocks noChangeAspect="1"/>
          </p:cNvPicPr>
          <p:nvPr/>
        </p:nvPicPr>
        <p:blipFill>
          <a:blip r:embed="rId3" cstate="email">
            <a:extLst>
              <a:ext uri="{28A0092B-C50C-407E-A947-70E740481C1C}">
                <a14:useLocalDpi xmlns:a14="http://schemas.microsoft.com/office/drawing/2010/main" val="0"/>
              </a:ext>
            </a:extLst>
          </a:blip>
          <a:srcRect/>
          <a:stretch>
            <a:fillRect/>
          </a:stretch>
        </p:blipFill>
        <p:spPr>
          <a:xfrm>
            <a:off x="362880" y="1195092"/>
            <a:ext cx="8348660" cy="4696121"/>
          </a:xfrm>
          <a:prstGeom prst="rect">
            <a:avLst/>
          </a:prstGeom>
          <a:ln>
            <a:noFill/>
          </a:ln>
          <a:effectLst>
            <a:outerShdw blurRad="292100" dist="139700" dir="2700000" algn="tl" rotWithShape="0">
              <a:srgbClr val="333333">
                <a:alpha val="65000"/>
              </a:srgbClr>
            </a:outerShdw>
          </a:effectLst>
        </p:spPr>
      </p:pic>
      <p:sp>
        <p:nvSpPr>
          <p:cNvPr id="8" name="Title 1">
            <a:extLst>
              <a:ext uri="{FF2B5EF4-FFF2-40B4-BE49-F238E27FC236}">
                <a16:creationId xmlns:a16="http://schemas.microsoft.com/office/drawing/2014/main" id="{528458EF-A59C-4B0C-8A53-F815D28307BF}"/>
              </a:ext>
            </a:extLst>
          </p:cNvPr>
          <p:cNvSpPr txBox="1">
            <a:spLocks/>
          </p:cNvSpPr>
          <p:nvPr/>
        </p:nvSpPr>
        <p:spPr>
          <a:xfrm>
            <a:off x="9318870" y="2474247"/>
            <a:ext cx="4637602" cy="1600200"/>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pPr>
            <a:r>
              <a:rPr lang="en-US" sz="2800" dirty="0">
                <a:latin typeface="Arial" pitchFamily="34" charset="0"/>
                <a:cs typeface="Arial" pitchFamily="34" charset="0"/>
              </a:rPr>
              <a:t>Bad</a:t>
            </a:r>
          </a:p>
          <a:p>
            <a:pPr>
              <a:lnSpc>
                <a:spcPct val="100000"/>
              </a:lnSpc>
            </a:pPr>
            <a:r>
              <a:rPr lang="en-US" sz="2800" dirty="0">
                <a:latin typeface="Arial" pitchFamily="34" charset="0"/>
                <a:cs typeface="Arial" pitchFamily="34" charset="0"/>
              </a:rPr>
              <a:t>storage</a:t>
            </a:r>
            <a:endParaRPr lang="en-GB" sz="2800" dirty="0">
              <a:latin typeface="Arial" pitchFamily="34" charset="0"/>
              <a:cs typeface="Arial" pitchFamily="34" charset="0"/>
            </a:endParaRPr>
          </a:p>
        </p:txBody>
      </p:sp>
      <p:pic>
        <p:nvPicPr>
          <p:cNvPr id="7" name="Picture 6">
            <a:extLst>
              <a:ext uri="{FF2B5EF4-FFF2-40B4-BE49-F238E27FC236}">
                <a16:creationId xmlns:a16="http://schemas.microsoft.com/office/drawing/2014/main" id="{F48FCBE0-01A6-274B-AF4D-68286B5CE16B}"/>
              </a:ext>
            </a:extLst>
          </p:cNvPr>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a:off x="2223501" y="1195092"/>
            <a:ext cx="4627418" cy="4726576"/>
          </a:xfrm>
          <a:prstGeom prst="rect">
            <a:avLst/>
          </a:prstGeom>
        </p:spPr>
      </p:pic>
    </p:spTree>
    <p:extLst>
      <p:ext uri="{BB962C8B-B14F-4D97-AF65-F5344CB8AC3E}">
        <p14:creationId xmlns:p14="http://schemas.microsoft.com/office/powerpoint/2010/main" val="34241652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afterEffect">
                                  <p:stCondLst>
                                    <p:cond delay="1200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1" descr="A picture containing sky, person, outdoor, building material&#10;&#10;Description automatically generated">
            <a:extLst>
              <a:ext uri="{FF2B5EF4-FFF2-40B4-BE49-F238E27FC236}">
                <a16:creationId xmlns:a16="http://schemas.microsoft.com/office/drawing/2014/main" id="{EA22DE92-A5B4-4DA3-AA43-15014E2E4361}"/>
              </a:ext>
            </a:extLst>
          </p:cNvPr>
          <p:cNvPicPr>
            <a:picLocks noChangeAspect="1"/>
          </p:cNvPicPr>
          <p:nvPr/>
        </p:nvPicPr>
        <p:blipFill>
          <a:blip r:embed="rId3" cstate="email">
            <a:extLst>
              <a:ext uri="{28A0092B-C50C-407E-A947-70E740481C1C}">
                <a14:useLocalDpi xmlns:a14="http://schemas.microsoft.com/office/drawing/2010/main" val="0"/>
              </a:ext>
            </a:extLst>
          </a:blip>
          <a:srcRect/>
          <a:stretch>
            <a:fillRect/>
          </a:stretch>
        </p:blipFill>
        <p:spPr>
          <a:xfrm>
            <a:off x="4523874" y="1034716"/>
            <a:ext cx="7410450" cy="4523873"/>
          </a:xfrm>
          <a:prstGeom prst="rect">
            <a:avLst/>
          </a:prstGeom>
          <a:ln>
            <a:noFill/>
          </a:ln>
          <a:effectLst>
            <a:outerShdw blurRad="292100" dist="139700" dir="2700000" algn="tl" rotWithShape="0">
              <a:srgbClr val="333333">
                <a:alpha val="65000"/>
              </a:srgbClr>
            </a:outerShdw>
          </a:effectLst>
        </p:spPr>
      </p:pic>
      <p:sp>
        <p:nvSpPr>
          <p:cNvPr id="5" name="Slide Number Placeholder 1">
            <a:extLst>
              <a:ext uri="{FF2B5EF4-FFF2-40B4-BE49-F238E27FC236}">
                <a16:creationId xmlns:a16="http://schemas.microsoft.com/office/drawing/2014/main" id="{0CB8292B-E048-D843-8427-D6F289DE55D9}"/>
              </a:ext>
            </a:extLst>
          </p:cNvPr>
          <p:cNvSpPr txBox="1">
            <a:spLocks/>
          </p:cNvSpPr>
          <p:nvPr/>
        </p:nvSpPr>
        <p:spPr>
          <a:xfrm>
            <a:off x="10457794" y="6408205"/>
            <a:ext cx="1734206"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fld id="{E8F9186D-BD8E-4EDD-A417-AFA9BA614779}" type="slidenum">
              <a:rPr lang="en-GB" sz="1800" smtClean="0">
                <a:solidFill>
                  <a:schemeClr val="tx1"/>
                </a:solidFill>
                <a:latin typeface="Arial" panose="020B0604020202020204" pitchFamily="34" charset="0"/>
                <a:cs typeface="Arial" panose="020B0604020202020204" pitchFamily="34" charset="0"/>
              </a:rPr>
              <a:pPr algn="l"/>
              <a:t>41</a:t>
            </a:fld>
            <a:endParaRPr lang="en-US" sz="1800" dirty="0">
              <a:solidFill>
                <a:schemeClr val="tx1"/>
              </a:solidFill>
              <a:latin typeface="Arial" panose="020B0604020202020204" pitchFamily="34" charset="0"/>
              <a:cs typeface="Arial" panose="020B0604020202020204" pitchFamily="34" charset="0"/>
            </a:endParaRPr>
          </a:p>
        </p:txBody>
      </p:sp>
      <p:sp>
        <p:nvSpPr>
          <p:cNvPr id="3" name="Subtitle 2">
            <a:extLst>
              <a:ext uri="{FF2B5EF4-FFF2-40B4-BE49-F238E27FC236}">
                <a16:creationId xmlns:a16="http://schemas.microsoft.com/office/drawing/2014/main" id="{062C9272-B4CA-49BF-9603-5B800E407D7D}"/>
              </a:ext>
            </a:extLst>
          </p:cNvPr>
          <p:cNvSpPr>
            <a:spLocks noGrp="1"/>
          </p:cNvSpPr>
          <p:nvPr>
            <p:ph type="subTitle" idx="1"/>
          </p:nvPr>
        </p:nvSpPr>
        <p:spPr>
          <a:xfrm>
            <a:off x="257677" y="2890587"/>
            <a:ext cx="3606958" cy="2060975"/>
          </a:xfrm>
        </p:spPr>
        <p:txBody>
          <a:bodyPr/>
          <a:lstStyle/>
          <a:p>
            <a:pPr marL="0" indent="0">
              <a:buNone/>
            </a:pPr>
            <a:r>
              <a:rPr lang="en-US" sz="2800" dirty="0">
                <a:latin typeface="Arial" pitchFamily="34" charset="0"/>
                <a:cs typeface="Arial" pitchFamily="34" charset="0"/>
              </a:rPr>
              <a:t>Stack materials so they are stable</a:t>
            </a:r>
            <a:endParaRPr lang="en-GB" dirty="0"/>
          </a:p>
        </p:txBody>
      </p:sp>
    </p:spTree>
    <p:extLst>
      <p:ext uri="{BB962C8B-B14F-4D97-AF65-F5344CB8AC3E}">
        <p14:creationId xmlns:p14="http://schemas.microsoft.com/office/powerpoint/2010/main" val="3972490865"/>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DADC14-FB77-4984-ABE4-B86FA3FE9B55}"/>
              </a:ext>
            </a:extLst>
          </p:cNvPr>
          <p:cNvSpPr>
            <a:spLocks noGrp="1"/>
          </p:cNvSpPr>
          <p:nvPr>
            <p:ph type="title" idx="4294967295"/>
          </p:nvPr>
        </p:nvSpPr>
        <p:spPr>
          <a:xfrm>
            <a:off x="8855764" y="2812562"/>
            <a:ext cx="2881331" cy="1600200"/>
          </a:xfrm>
        </p:spPr>
        <p:txBody>
          <a:bodyPr>
            <a:noAutofit/>
          </a:bodyPr>
          <a:lstStyle/>
          <a:p>
            <a:pPr>
              <a:lnSpc>
                <a:spcPct val="100000"/>
              </a:lnSpc>
            </a:pPr>
            <a:r>
              <a:rPr lang="en-US" sz="2800" dirty="0">
                <a:latin typeface="Arial" pitchFamily="34" charset="0"/>
                <a:cs typeface="Arial" pitchFamily="34" charset="0"/>
              </a:rPr>
              <a:t>Keep bags of cement and plaster out of rain</a:t>
            </a:r>
          </a:p>
        </p:txBody>
      </p:sp>
      <p:pic>
        <p:nvPicPr>
          <p:cNvPr id="5" name="Picture 2">
            <a:extLst>
              <a:ext uri="{FF2B5EF4-FFF2-40B4-BE49-F238E27FC236}">
                <a16:creationId xmlns:a16="http://schemas.microsoft.com/office/drawing/2014/main" id="{A631A8B5-C11E-4C09-968F-450D74C9594A}"/>
              </a:ext>
            </a:extLst>
          </p:cNvPr>
          <p:cNvPicPr>
            <a:picLocks noChangeAspect="1" noChangeArrowheads="1"/>
          </p:cNvPicPr>
          <p:nvPr/>
        </p:nvPicPr>
        <p:blipFill rotWithShape="1">
          <a:blip r:embed="rId3" cstate="email">
            <a:extLst>
              <a:ext uri="{28A0092B-C50C-407E-A947-70E740481C1C}">
                <a14:useLocalDpi xmlns:a14="http://schemas.microsoft.com/office/drawing/2010/main" val="0"/>
              </a:ext>
            </a:extLst>
          </a:blip>
          <a:srcRect/>
          <a:stretch/>
        </p:blipFill>
        <p:spPr bwMode="auto">
          <a:xfrm>
            <a:off x="454905" y="844136"/>
            <a:ext cx="7983417" cy="5686568"/>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907592961"/>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1">
            <a:extLst>
              <a:ext uri="{FF2B5EF4-FFF2-40B4-BE49-F238E27FC236}">
                <a16:creationId xmlns:a16="http://schemas.microsoft.com/office/drawing/2014/main" id="{606D5F4B-1392-6440-B7DE-DB87F41F680D}"/>
              </a:ext>
            </a:extLst>
          </p:cNvPr>
          <p:cNvSpPr txBox="1">
            <a:spLocks/>
          </p:cNvSpPr>
          <p:nvPr/>
        </p:nvSpPr>
        <p:spPr>
          <a:xfrm>
            <a:off x="10457794" y="6408205"/>
            <a:ext cx="1734206"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fld id="{E8F9186D-BD8E-4EDD-A417-AFA9BA614779}" type="slidenum">
              <a:rPr lang="en-GB" sz="1800" smtClean="0">
                <a:solidFill>
                  <a:schemeClr val="tx1"/>
                </a:solidFill>
                <a:latin typeface="Arial" panose="020B0604020202020204" pitchFamily="34" charset="0"/>
                <a:cs typeface="Arial" panose="020B0604020202020204" pitchFamily="34" charset="0"/>
              </a:rPr>
              <a:pPr algn="l"/>
              <a:t>43</a:t>
            </a:fld>
            <a:endParaRPr lang="en-US" sz="1800" dirty="0">
              <a:solidFill>
                <a:schemeClr val="tx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55991160"/>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8" descr="A picture containing ground, outdoor, person, jumping&#10;&#10;Description automatically generated">
            <a:extLst>
              <a:ext uri="{FF2B5EF4-FFF2-40B4-BE49-F238E27FC236}">
                <a16:creationId xmlns:a16="http://schemas.microsoft.com/office/drawing/2014/main" id="{45351DB2-3326-4B57-AA3F-5FB8FDCF04EA}"/>
              </a:ext>
            </a:extLst>
          </p:cNvPr>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361234" y="1089147"/>
            <a:ext cx="7729219" cy="5035724"/>
          </a:xfrm>
          <a:prstGeom prst="rect">
            <a:avLst/>
          </a:prstGeom>
          <a:ln>
            <a:noFill/>
          </a:ln>
          <a:effectLst>
            <a:outerShdw blurRad="292100" dist="139700" dir="2700000" algn="tl" rotWithShape="0">
              <a:srgbClr val="333333">
                <a:alpha val="65000"/>
              </a:srgbClr>
            </a:outerShdw>
          </a:effectLst>
        </p:spPr>
      </p:pic>
      <p:sp>
        <p:nvSpPr>
          <p:cNvPr id="3" name="Rectangle 2">
            <a:extLst>
              <a:ext uri="{FF2B5EF4-FFF2-40B4-BE49-F238E27FC236}">
                <a16:creationId xmlns:a16="http://schemas.microsoft.com/office/drawing/2014/main" id="{00521B24-40E4-154A-BA65-A691E8955A14}"/>
              </a:ext>
            </a:extLst>
          </p:cNvPr>
          <p:cNvSpPr/>
          <p:nvPr/>
        </p:nvSpPr>
        <p:spPr>
          <a:xfrm>
            <a:off x="8385313" y="1089147"/>
            <a:ext cx="3581400" cy="5088573"/>
          </a:xfrm>
          <a:prstGeom prst="rect">
            <a:avLst/>
          </a:prstGeom>
        </p:spPr>
        <p:txBody>
          <a:bodyPr wrap="square">
            <a:spAutoFit/>
          </a:bodyPr>
          <a:lstStyle/>
          <a:p>
            <a:pPr marL="342900" indent="-342900">
              <a:spcAft>
                <a:spcPts val="1000"/>
              </a:spcAft>
              <a:buFont typeface="+mj-lt"/>
              <a:buAutoNum type="arabicPeriod"/>
            </a:pPr>
            <a:r>
              <a:rPr lang="en-US" sz="2800" dirty="0">
                <a:latin typeface="Arial" pitchFamily="34" charset="0"/>
                <a:cs typeface="Arial" pitchFamily="34" charset="0"/>
              </a:rPr>
              <a:t>Handle</a:t>
            </a:r>
            <a:r>
              <a:rPr lang="en-US" sz="2800" dirty="0">
                <a:latin typeface="Arial" pitchFamily="34" charset="0"/>
                <a:ea typeface="+mj-lt"/>
                <a:cs typeface="Arial" pitchFamily="34" charset="0"/>
              </a:rPr>
              <a:t> fuels, oils, chemicals and materials carefully</a:t>
            </a:r>
          </a:p>
          <a:p>
            <a:pPr marL="342900" indent="-342900">
              <a:spcAft>
                <a:spcPts val="1000"/>
              </a:spcAft>
              <a:buFont typeface="+mj-lt"/>
              <a:buAutoNum type="arabicPeriod"/>
            </a:pPr>
            <a:r>
              <a:rPr lang="en-US" sz="2800" dirty="0">
                <a:latin typeface="Arial" pitchFamily="34" charset="0"/>
                <a:ea typeface="+mj-lt"/>
                <a:cs typeface="Arial" pitchFamily="34" charset="0"/>
              </a:rPr>
              <a:t>Wear extra Personal </a:t>
            </a:r>
            <a:r>
              <a:rPr lang="en-US" sz="2800">
                <a:latin typeface="Arial" pitchFamily="34" charset="0"/>
                <a:ea typeface="+mj-lt"/>
                <a:cs typeface="Arial" pitchFamily="34" charset="0"/>
              </a:rPr>
              <a:t>Protective Equipment</a:t>
            </a:r>
            <a:endParaRPr lang="en-US" sz="2800" dirty="0">
              <a:latin typeface="Arial" pitchFamily="34" charset="0"/>
              <a:ea typeface="+mj-lt"/>
              <a:cs typeface="Arial" pitchFamily="34" charset="0"/>
            </a:endParaRPr>
          </a:p>
          <a:p>
            <a:pPr marL="342900" indent="-342900">
              <a:spcAft>
                <a:spcPts val="1000"/>
              </a:spcAft>
              <a:buFont typeface="+mj-lt"/>
              <a:buAutoNum type="arabicPeriod"/>
            </a:pPr>
            <a:r>
              <a:rPr lang="en-US" sz="2800" dirty="0">
                <a:latin typeface="Arial" pitchFamily="34" charset="0"/>
                <a:cs typeface="Arial" pitchFamily="34" charset="0"/>
              </a:rPr>
              <a:t>Don’t spill or pour liquids onto ground or into water or drains</a:t>
            </a:r>
            <a:endParaRPr lang="en-PK" sz="2800" dirty="0"/>
          </a:p>
        </p:txBody>
      </p:sp>
    </p:spTree>
    <p:extLst>
      <p:ext uri="{BB962C8B-B14F-4D97-AF65-F5344CB8AC3E}">
        <p14:creationId xmlns:p14="http://schemas.microsoft.com/office/powerpoint/2010/main" val="1605494868"/>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A126966C-611C-4A1F-B632-B2271C380154}"/>
              </a:ext>
            </a:extLst>
          </p:cNvPr>
          <p:cNvSpPr txBox="1"/>
          <p:nvPr/>
        </p:nvSpPr>
        <p:spPr>
          <a:xfrm>
            <a:off x="465908" y="1593669"/>
            <a:ext cx="11260183" cy="4841325"/>
          </a:xfrm>
          <a:prstGeom prst="rect">
            <a:avLst/>
          </a:prstGeom>
          <a:noFill/>
        </p:spPr>
        <p:txBody>
          <a:bodyPr wrap="square">
            <a:spAutoFit/>
          </a:bodyPr>
          <a:lstStyle/>
          <a:p>
            <a:pPr marL="0" marR="0" indent="0">
              <a:spcBef>
                <a:spcPts val="0"/>
              </a:spcBef>
              <a:spcAft>
                <a:spcPts val="0"/>
              </a:spcAft>
              <a:buNone/>
            </a:pPr>
            <a:r>
              <a:rPr lang="en-US" sz="1200" b="1" dirty="0">
                <a:solidFill>
                  <a:srgbClr val="000000"/>
                </a:solidFill>
                <a:effectLst/>
                <a:latin typeface="Arial" panose="020B0604020202020204" pitchFamily="34" charset="0"/>
                <a:ea typeface="Calibri" panose="020F0502020204030204" pitchFamily="34" charset="0"/>
                <a:cs typeface="Arial" panose="020B0604020202020204" pitchFamily="34" charset="0"/>
              </a:rPr>
              <a:t>Copyright</a:t>
            </a:r>
          </a:p>
          <a:p>
            <a:pPr marL="0" marR="0" indent="0">
              <a:spcBef>
                <a:spcPts val="0"/>
              </a:spcBef>
              <a:spcAft>
                <a:spcPts val="0"/>
              </a:spcAft>
              <a:buNone/>
            </a:pPr>
            <a:r>
              <a:rPr lang="en-US" sz="1200" dirty="0">
                <a:solidFill>
                  <a:srgbClr val="000000"/>
                </a:solidFill>
                <a:effectLst/>
                <a:latin typeface="Arial" panose="020B0604020202020204" pitchFamily="34" charset="0"/>
                <a:ea typeface="Calibri" panose="020F0502020204030204" pitchFamily="34" charset="0"/>
                <a:cs typeface="Arial" panose="020B0604020202020204" pitchFamily="34" charset="0"/>
              </a:rPr>
              <a:t>© 2022 International Bank for Reconstruction and Development / The World Bank </a:t>
            </a:r>
          </a:p>
          <a:p>
            <a:pPr marL="0" marR="0" indent="0">
              <a:spcBef>
                <a:spcPts val="0"/>
              </a:spcBef>
              <a:spcAft>
                <a:spcPts val="0"/>
              </a:spcAft>
              <a:buNone/>
            </a:pPr>
            <a:r>
              <a:rPr lang="en-US" sz="1200" dirty="0">
                <a:solidFill>
                  <a:srgbClr val="000000"/>
                </a:solidFill>
                <a:effectLst/>
                <a:latin typeface="Arial" panose="020B0604020202020204" pitchFamily="34" charset="0"/>
                <a:ea typeface="Calibri" panose="020F0502020204030204" pitchFamily="34" charset="0"/>
                <a:cs typeface="Arial" panose="020B0604020202020204" pitchFamily="34" charset="0"/>
              </a:rPr>
              <a:t>1818 H Street NW </a:t>
            </a:r>
          </a:p>
          <a:p>
            <a:pPr marL="0" marR="0" indent="0">
              <a:spcBef>
                <a:spcPts val="0"/>
              </a:spcBef>
              <a:spcAft>
                <a:spcPts val="0"/>
              </a:spcAft>
              <a:buNone/>
            </a:pPr>
            <a:r>
              <a:rPr lang="en-US" sz="1200" dirty="0">
                <a:solidFill>
                  <a:srgbClr val="000000"/>
                </a:solidFill>
                <a:effectLst/>
                <a:latin typeface="Arial" panose="020B0604020202020204" pitchFamily="34" charset="0"/>
                <a:ea typeface="Calibri" panose="020F0502020204030204" pitchFamily="34" charset="0"/>
                <a:cs typeface="Arial" panose="020B0604020202020204" pitchFamily="34" charset="0"/>
              </a:rPr>
              <a:t>Washington DC 20433 </a:t>
            </a:r>
          </a:p>
          <a:p>
            <a:pPr marL="0" marR="0" indent="0">
              <a:spcBef>
                <a:spcPts val="0"/>
              </a:spcBef>
              <a:spcAft>
                <a:spcPts val="0"/>
              </a:spcAft>
              <a:buNone/>
            </a:pPr>
            <a:r>
              <a:rPr lang="en-US" sz="1200" dirty="0">
                <a:solidFill>
                  <a:srgbClr val="000000"/>
                </a:solidFill>
                <a:effectLst/>
                <a:latin typeface="Arial" panose="020B0604020202020204" pitchFamily="34" charset="0"/>
                <a:ea typeface="Calibri" panose="020F0502020204030204" pitchFamily="34" charset="0"/>
                <a:cs typeface="Arial" panose="020B0604020202020204" pitchFamily="34" charset="0"/>
              </a:rPr>
              <a:t>Telephone: 202-473-1000 </a:t>
            </a:r>
          </a:p>
          <a:p>
            <a:pPr marL="0" marR="0" indent="0">
              <a:spcBef>
                <a:spcPts val="0"/>
              </a:spcBef>
              <a:spcAft>
                <a:spcPts val="0"/>
              </a:spcAft>
              <a:buNone/>
            </a:pPr>
            <a:r>
              <a:rPr lang="en-US" sz="1200" dirty="0">
                <a:solidFill>
                  <a:srgbClr val="000000"/>
                </a:solidFill>
                <a:effectLst/>
                <a:latin typeface="Arial" panose="020B0604020202020204" pitchFamily="34" charset="0"/>
                <a:ea typeface="Calibri" panose="020F0502020204030204" pitchFamily="34" charset="0"/>
                <a:cs typeface="Arial" panose="020B0604020202020204" pitchFamily="34" charset="0"/>
              </a:rPr>
              <a:t>Internet: www.worldbank.org </a:t>
            </a:r>
          </a:p>
          <a:p>
            <a:pPr marL="0" marR="0" indent="0">
              <a:spcBef>
                <a:spcPts val="0"/>
              </a:spcBef>
              <a:spcAft>
                <a:spcPts val="0"/>
              </a:spcAft>
              <a:buNone/>
            </a:pPr>
            <a:r>
              <a:rPr lang="en-US" sz="1200"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p>
          <a:p>
            <a:pPr marL="0" marR="0" indent="0">
              <a:spcBef>
                <a:spcPts val="0"/>
              </a:spcBef>
              <a:spcAft>
                <a:spcPts val="0"/>
              </a:spcAft>
              <a:buNone/>
            </a:pPr>
            <a:r>
              <a:rPr lang="en-US" sz="1200" dirty="0">
                <a:solidFill>
                  <a:srgbClr val="000000"/>
                </a:solidFill>
                <a:effectLst/>
                <a:latin typeface="Arial" panose="020B0604020202020204" pitchFamily="34" charset="0"/>
                <a:ea typeface="Calibri" panose="020F0502020204030204" pitchFamily="34" charset="0"/>
                <a:cs typeface="Arial" panose="020B0604020202020204" pitchFamily="34" charset="0"/>
              </a:rPr>
              <a:t>This work is a product of the staff of The World Bank with external contributions. The findings, interpretations, and conclusions expressed in this work do not necessarily reflect the views of The World Bank, its Board of Executive Directors, or the governments they represent. </a:t>
            </a:r>
          </a:p>
          <a:p>
            <a:pPr marL="0" marR="0" indent="0">
              <a:spcBef>
                <a:spcPts val="0"/>
              </a:spcBef>
              <a:spcAft>
                <a:spcPts val="0"/>
              </a:spcAft>
              <a:buNone/>
            </a:pPr>
            <a:r>
              <a:rPr lang="en-US" sz="1200"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p>
          <a:p>
            <a:pPr marL="0" marR="0" indent="0">
              <a:spcBef>
                <a:spcPts val="0"/>
              </a:spcBef>
              <a:spcAft>
                <a:spcPts val="0"/>
              </a:spcAft>
              <a:buNone/>
            </a:pPr>
            <a:r>
              <a:rPr lang="en-US" sz="1200" dirty="0">
                <a:solidFill>
                  <a:srgbClr val="000000"/>
                </a:solidFill>
                <a:effectLst/>
                <a:latin typeface="Arial" panose="020B0604020202020204" pitchFamily="34" charset="0"/>
                <a:ea typeface="Calibri" panose="020F0502020204030204" pitchFamily="34" charset="0"/>
                <a:cs typeface="Arial" panose="020B0604020202020204" pitchFamily="34" charset="0"/>
              </a:rPr>
              <a:t>The World Bank does not guarantee the accuracy, completeness, or currency of the data included in this work and does not assume responsibility for any errors, omissions, or discrepancies in the information, or liability with respect to the use of or failure to use the information, methods, processes, or conclusions set forth. The boundaries, colors, denominations, and other information shown on any map in this work do not imply any judgment on the part of The World Bank concerning the legal status of any territory or the endorsement or acceptance of such boundaries. </a:t>
            </a:r>
          </a:p>
          <a:p>
            <a:pPr marL="0" marR="0" indent="0">
              <a:spcBef>
                <a:spcPts val="0"/>
              </a:spcBef>
              <a:spcAft>
                <a:spcPts val="0"/>
              </a:spcAft>
              <a:buNone/>
            </a:pPr>
            <a:r>
              <a:rPr lang="en-US" sz="1200"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p>
          <a:p>
            <a:pPr marL="0" marR="0" indent="0">
              <a:lnSpc>
                <a:spcPct val="115000"/>
              </a:lnSpc>
              <a:spcBef>
                <a:spcPts val="0"/>
              </a:spcBef>
              <a:spcAft>
                <a:spcPts val="600"/>
              </a:spcAft>
              <a:buNone/>
            </a:pPr>
            <a:r>
              <a:rPr lang="en-US" sz="1200" dirty="0">
                <a:effectLst/>
                <a:latin typeface="Arial" panose="020B0604020202020204" pitchFamily="34" charset="0"/>
                <a:ea typeface="Times New Roman" panose="02020603050405020304" pitchFamily="18" charset="0"/>
                <a:cs typeface="Arial" panose="020B0604020202020204" pitchFamily="34" charset="0"/>
              </a:rPr>
              <a:t>Nothing herein shall constitute or be construed or considered to be a limitation upon or waiver of the privileges and immunities of The World Bank, all of which are specifically reserved.</a:t>
            </a:r>
          </a:p>
          <a:p>
            <a:pPr marL="0" marR="0" indent="0">
              <a:spcBef>
                <a:spcPts val="0"/>
              </a:spcBef>
              <a:spcAft>
                <a:spcPts val="0"/>
              </a:spcAft>
              <a:buNone/>
            </a:pPr>
            <a:r>
              <a:rPr lang="en-US" sz="1200" b="1"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endParaRPr lang="en-US" sz="1200" dirty="0">
              <a:solidFill>
                <a:srgbClr val="000000"/>
              </a:solidFill>
              <a:effectLst/>
              <a:latin typeface="Arial" panose="020B0604020202020204" pitchFamily="34" charset="0"/>
              <a:ea typeface="Calibri" panose="020F0502020204030204" pitchFamily="34" charset="0"/>
              <a:cs typeface="Arial" panose="020B0604020202020204" pitchFamily="34" charset="0"/>
            </a:endParaRPr>
          </a:p>
          <a:p>
            <a:pPr marL="0" marR="0" indent="0">
              <a:spcBef>
                <a:spcPts val="0"/>
              </a:spcBef>
              <a:spcAft>
                <a:spcPts val="0"/>
              </a:spcAft>
              <a:buNone/>
            </a:pPr>
            <a:r>
              <a:rPr lang="en-US" sz="1200" b="1" dirty="0">
                <a:solidFill>
                  <a:srgbClr val="000000"/>
                </a:solidFill>
                <a:effectLst/>
                <a:latin typeface="Arial" panose="020B0604020202020204" pitchFamily="34" charset="0"/>
                <a:ea typeface="Calibri" panose="020F0502020204030204" pitchFamily="34" charset="0"/>
                <a:cs typeface="Arial" panose="020B0604020202020204" pitchFamily="34" charset="0"/>
              </a:rPr>
              <a:t>Rights and Permissions </a:t>
            </a:r>
            <a:endParaRPr lang="en-US" sz="1200" dirty="0">
              <a:solidFill>
                <a:srgbClr val="000000"/>
              </a:solidFill>
              <a:effectLst/>
              <a:latin typeface="Arial" panose="020B0604020202020204" pitchFamily="34" charset="0"/>
              <a:ea typeface="Calibri" panose="020F0502020204030204" pitchFamily="34" charset="0"/>
              <a:cs typeface="Arial" panose="020B0604020202020204" pitchFamily="34" charset="0"/>
            </a:endParaRPr>
          </a:p>
          <a:p>
            <a:pPr marL="0" marR="0" indent="0">
              <a:spcBef>
                <a:spcPts val="0"/>
              </a:spcBef>
              <a:spcAft>
                <a:spcPts val="0"/>
              </a:spcAft>
              <a:buNone/>
            </a:pPr>
            <a:r>
              <a:rPr lang="en-US" sz="1200" b="1"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endParaRPr lang="en-US" sz="1200" dirty="0">
              <a:solidFill>
                <a:srgbClr val="000000"/>
              </a:solidFill>
              <a:effectLst/>
              <a:latin typeface="Arial" panose="020B0604020202020204" pitchFamily="34" charset="0"/>
              <a:ea typeface="Calibri" panose="020F0502020204030204" pitchFamily="34" charset="0"/>
              <a:cs typeface="Arial" panose="020B0604020202020204" pitchFamily="34" charset="0"/>
            </a:endParaRPr>
          </a:p>
          <a:p>
            <a:pPr marL="0" marR="0" indent="0">
              <a:spcBef>
                <a:spcPts val="0"/>
              </a:spcBef>
              <a:spcAft>
                <a:spcPts val="0"/>
              </a:spcAft>
              <a:buNone/>
            </a:pPr>
            <a:r>
              <a:rPr lang="en-US" sz="1200" dirty="0">
                <a:solidFill>
                  <a:srgbClr val="000000"/>
                </a:solidFill>
                <a:effectLst/>
                <a:latin typeface="Arial" panose="020B0604020202020204" pitchFamily="34" charset="0"/>
                <a:ea typeface="Calibri" panose="020F0502020204030204" pitchFamily="34" charset="0"/>
                <a:cs typeface="Arial" panose="020B0604020202020204" pitchFamily="34" charset="0"/>
              </a:rPr>
              <a:t>The material in this work is subject to copyright. Because The World Bank encourages dissemination of its knowledge, this work may be reproduced, in whole or in part, for noncommercial purposes as long as full attribution to this work is given. </a:t>
            </a:r>
          </a:p>
          <a:p>
            <a:pPr marL="0" marR="0" indent="0">
              <a:spcBef>
                <a:spcPts val="0"/>
              </a:spcBef>
              <a:spcAft>
                <a:spcPts val="0"/>
              </a:spcAft>
              <a:buNone/>
            </a:pPr>
            <a:r>
              <a:rPr lang="en-US" sz="1200"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p>
          <a:p>
            <a:pPr marL="0" marR="0" indent="0">
              <a:spcBef>
                <a:spcPts val="0"/>
              </a:spcBef>
              <a:spcAft>
                <a:spcPts val="0"/>
              </a:spcAft>
              <a:buNone/>
            </a:pPr>
            <a:r>
              <a:rPr lang="en-US" sz="1200" dirty="0">
                <a:solidFill>
                  <a:srgbClr val="000000"/>
                </a:solidFill>
                <a:effectLst/>
                <a:latin typeface="Arial" panose="020B0604020202020204" pitchFamily="34" charset="0"/>
                <a:ea typeface="Calibri" panose="020F0502020204030204" pitchFamily="34" charset="0"/>
                <a:cs typeface="Arial" panose="020B0604020202020204" pitchFamily="34" charset="0"/>
              </a:rPr>
              <a:t>Any queries on rights and licenses, including subsidiary rights, should be addressed to World Bank Publications, The World Bank Group, 1818 H Street NW, Washington, DC 20433, USA; fax: 202-522-2625; e-mail: pubrights@worldbank.org. </a:t>
            </a:r>
          </a:p>
        </p:txBody>
      </p:sp>
    </p:spTree>
    <p:extLst>
      <p:ext uri="{BB962C8B-B14F-4D97-AF65-F5344CB8AC3E}">
        <p14:creationId xmlns:p14="http://schemas.microsoft.com/office/powerpoint/2010/main" val="200913359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descr="A picture containing indoor, red, counter, cooking&#10;&#10;Description automatically generated">
            <a:extLst>
              <a:ext uri="{FF2B5EF4-FFF2-40B4-BE49-F238E27FC236}">
                <a16:creationId xmlns:a16="http://schemas.microsoft.com/office/drawing/2014/main" id="{219067E4-794B-4B17-A672-0824F4FA3561}"/>
              </a:ext>
            </a:extLst>
          </p:cNvPr>
          <p:cNvPicPr>
            <a:picLocks noChangeAspect="1"/>
          </p:cNvPicPr>
          <p:nvPr/>
        </p:nvPicPr>
        <p:blipFill>
          <a:blip r:embed="rId3" cstate="email">
            <a:extLst>
              <a:ext uri="{28A0092B-C50C-407E-A947-70E740481C1C}">
                <a14:useLocalDpi xmlns:a14="http://schemas.microsoft.com/office/drawing/2010/main" val="0"/>
              </a:ext>
            </a:extLst>
          </a:blip>
          <a:srcRect/>
          <a:stretch>
            <a:fillRect/>
          </a:stretch>
        </p:blipFill>
        <p:spPr>
          <a:xfrm>
            <a:off x="3392255" y="718600"/>
            <a:ext cx="5635324" cy="5510670"/>
          </a:xfrm>
          <a:prstGeom prst="rect">
            <a:avLst/>
          </a:prstGeom>
          <a:ln>
            <a:noFill/>
          </a:ln>
          <a:effectLst>
            <a:outerShdw blurRad="292100" dist="139700" dir="2700000" algn="tl" rotWithShape="0">
              <a:srgbClr val="333333">
                <a:alpha val="65000"/>
              </a:srgbClr>
            </a:outerShdw>
          </a:effectLst>
        </p:spPr>
      </p:pic>
      <p:sp>
        <p:nvSpPr>
          <p:cNvPr id="10" name="TextBox 9">
            <a:extLst>
              <a:ext uri="{FF2B5EF4-FFF2-40B4-BE49-F238E27FC236}">
                <a16:creationId xmlns:a16="http://schemas.microsoft.com/office/drawing/2014/main" id="{7CB8A970-D1CE-436D-A93B-7172EA063325}"/>
              </a:ext>
            </a:extLst>
          </p:cNvPr>
          <p:cNvSpPr txBox="1"/>
          <p:nvPr/>
        </p:nvSpPr>
        <p:spPr>
          <a:xfrm>
            <a:off x="5808204" y="6368542"/>
            <a:ext cx="803425" cy="523220"/>
          </a:xfrm>
          <a:prstGeom prst="rect">
            <a:avLst/>
          </a:prstGeom>
          <a:noFill/>
        </p:spPr>
        <p:txBody>
          <a:bodyPr wrap="none" rtlCol="0">
            <a:spAutoFit/>
          </a:bodyPr>
          <a:lstStyle/>
          <a:p>
            <a:r>
              <a:rPr lang="en-GB" sz="2800" dirty="0">
                <a:latin typeface="Arial" pitchFamily="34" charset="0"/>
                <a:cs typeface="Arial" pitchFamily="34" charset="0"/>
              </a:rPr>
              <a:t>Oils</a:t>
            </a:r>
            <a:endParaRPr lang="en-US" sz="2800" dirty="0">
              <a:latin typeface="Arial" pitchFamily="34" charset="0"/>
              <a:cs typeface="Arial" pitchFamily="34" charset="0"/>
            </a:endParaRPr>
          </a:p>
        </p:txBody>
      </p:sp>
      <p:sp>
        <p:nvSpPr>
          <p:cNvPr id="5" name="Rectangle 8">
            <a:extLst>
              <a:ext uri="{FF2B5EF4-FFF2-40B4-BE49-F238E27FC236}">
                <a16:creationId xmlns:a16="http://schemas.microsoft.com/office/drawing/2014/main" id="{C59ABEA4-E860-D845-B816-8ED8997A55EF}"/>
              </a:ext>
            </a:extLst>
          </p:cNvPr>
          <p:cNvSpPr/>
          <p:nvPr/>
        </p:nvSpPr>
        <p:spPr>
          <a:xfrm flipV="1">
            <a:off x="10856171" y="5867951"/>
            <a:ext cx="1335829" cy="1001182"/>
          </a:xfrm>
          <a:custGeom>
            <a:avLst/>
            <a:gdLst>
              <a:gd name="connsiteX0" fmla="*/ 0 w 8362950"/>
              <a:gd name="connsiteY0" fmla="*/ 0 h 589441"/>
              <a:gd name="connsiteX1" fmla="*/ 8362950 w 8362950"/>
              <a:gd name="connsiteY1" fmla="*/ 0 h 589441"/>
              <a:gd name="connsiteX2" fmla="*/ 8362950 w 8362950"/>
              <a:gd name="connsiteY2" fmla="*/ 589441 h 589441"/>
              <a:gd name="connsiteX3" fmla="*/ 0 w 8362950"/>
              <a:gd name="connsiteY3" fmla="*/ 589441 h 589441"/>
              <a:gd name="connsiteX4" fmla="*/ 0 w 8362950"/>
              <a:gd name="connsiteY4" fmla="*/ 0 h 589441"/>
              <a:gd name="connsiteX0" fmla="*/ 0 w 8362950"/>
              <a:gd name="connsiteY0" fmla="*/ 0 h 589441"/>
              <a:gd name="connsiteX1" fmla="*/ 8362950 w 8362950"/>
              <a:gd name="connsiteY1" fmla="*/ 0 h 589441"/>
              <a:gd name="connsiteX2" fmla="*/ 8362950 w 8362950"/>
              <a:gd name="connsiteY2" fmla="*/ 589441 h 589441"/>
              <a:gd name="connsiteX3" fmla="*/ 542925 w 8362950"/>
              <a:gd name="connsiteY3" fmla="*/ 589441 h 589441"/>
              <a:gd name="connsiteX4" fmla="*/ 0 w 8362950"/>
              <a:gd name="connsiteY4" fmla="*/ 0 h 589441"/>
              <a:gd name="connsiteX0" fmla="*/ 0 w 8362950"/>
              <a:gd name="connsiteY0" fmla="*/ 0 h 589441"/>
              <a:gd name="connsiteX1" fmla="*/ 8362950 w 8362950"/>
              <a:gd name="connsiteY1" fmla="*/ 0 h 589441"/>
              <a:gd name="connsiteX2" fmla="*/ 8362950 w 8362950"/>
              <a:gd name="connsiteY2" fmla="*/ 589441 h 589441"/>
              <a:gd name="connsiteX3" fmla="*/ 2598484 w 8362950"/>
              <a:gd name="connsiteY3" fmla="*/ 570337 h 589441"/>
              <a:gd name="connsiteX4" fmla="*/ 0 w 8362950"/>
              <a:gd name="connsiteY4" fmla="*/ 0 h 589441"/>
              <a:gd name="connsiteX0" fmla="*/ 0 w 8362950"/>
              <a:gd name="connsiteY0" fmla="*/ 0 h 589441"/>
              <a:gd name="connsiteX1" fmla="*/ 8362950 w 8362950"/>
              <a:gd name="connsiteY1" fmla="*/ 0 h 589441"/>
              <a:gd name="connsiteX2" fmla="*/ 8362950 w 8362950"/>
              <a:gd name="connsiteY2" fmla="*/ 589441 h 589441"/>
              <a:gd name="connsiteX3" fmla="*/ 3725649 w 8362950"/>
              <a:gd name="connsiteY3" fmla="*/ 588108 h 589441"/>
              <a:gd name="connsiteX4" fmla="*/ 0 w 8362950"/>
              <a:gd name="connsiteY4" fmla="*/ 0 h 589441"/>
              <a:gd name="connsiteX0" fmla="*/ 0 w 8926532"/>
              <a:gd name="connsiteY0" fmla="*/ 0 h 589441"/>
              <a:gd name="connsiteX1" fmla="*/ 8926532 w 8926532"/>
              <a:gd name="connsiteY1" fmla="*/ 0 h 589441"/>
              <a:gd name="connsiteX2" fmla="*/ 8926532 w 8926532"/>
              <a:gd name="connsiteY2" fmla="*/ 589441 h 589441"/>
              <a:gd name="connsiteX3" fmla="*/ 4289231 w 8926532"/>
              <a:gd name="connsiteY3" fmla="*/ 588108 h 589441"/>
              <a:gd name="connsiteX4" fmla="*/ 0 w 8926532"/>
              <a:gd name="connsiteY4" fmla="*/ 0 h 5894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926532" h="589441">
                <a:moveTo>
                  <a:pt x="0" y="0"/>
                </a:moveTo>
                <a:lnTo>
                  <a:pt x="8926532" y="0"/>
                </a:lnTo>
                <a:lnTo>
                  <a:pt x="8926532" y="589441"/>
                </a:lnTo>
                <a:lnTo>
                  <a:pt x="4289231" y="588108"/>
                </a:lnTo>
                <a:lnTo>
                  <a:pt x="0" y="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6" name="Picture 5">
            <a:extLst>
              <a:ext uri="{FF2B5EF4-FFF2-40B4-BE49-F238E27FC236}">
                <a16:creationId xmlns:a16="http://schemas.microsoft.com/office/drawing/2014/main" id="{50533E90-FC01-074B-AB3B-A38F6E1AE2B4}"/>
              </a:ext>
            </a:extLst>
          </p:cNvPr>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a:off x="11253229" y="5977218"/>
            <a:ext cx="938083" cy="912054"/>
          </a:xfrm>
          <a:prstGeom prst="rect">
            <a:avLst/>
          </a:prstGeom>
        </p:spPr>
      </p:pic>
    </p:spTree>
    <p:extLst>
      <p:ext uri="{BB962C8B-B14F-4D97-AF65-F5344CB8AC3E}">
        <p14:creationId xmlns:p14="http://schemas.microsoft.com/office/powerpoint/2010/main" val="186135692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2" descr="Old paint cans in front of a garage">
            <a:extLst>
              <a:ext uri="{FF2B5EF4-FFF2-40B4-BE49-F238E27FC236}">
                <a16:creationId xmlns:a16="http://schemas.microsoft.com/office/drawing/2014/main" id="{D8A1B25A-2CAF-4299-AF96-F56C80DA394C}"/>
              </a:ext>
            </a:extLst>
          </p:cNvPr>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307714" y="1162549"/>
            <a:ext cx="9118081" cy="5128921"/>
          </a:xfrm>
          <a:prstGeom prst="rect">
            <a:avLst/>
          </a:prstGeom>
          <a:ln>
            <a:noFill/>
          </a:ln>
          <a:effectLst>
            <a:outerShdw blurRad="292100" dist="139700" dir="2700000" algn="tl" rotWithShape="0">
              <a:srgbClr val="333333">
                <a:alpha val="65000"/>
              </a:srgbClr>
            </a:outerShdw>
          </a:effectLst>
        </p:spPr>
      </p:pic>
      <p:sp>
        <p:nvSpPr>
          <p:cNvPr id="10" name="TextBox 9">
            <a:extLst>
              <a:ext uri="{FF2B5EF4-FFF2-40B4-BE49-F238E27FC236}">
                <a16:creationId xmlns:a16="http://schemas.microsoft.com/office/drawing/2014/main" id="{2995079F-0DB1-46D3-BEDB-5D49F704FF0A}"/>
              </a:ext>
            </a:extLst>
          </p:cNvPr>
          <p:cNvSpPr txBox="1"/>
          <p:nvPr/>
        </p:nvSpPr>
        <p:spPr>
          <a:xfrm>
            <a:off x="9859264" y="3203789"/>
            <a:ext cx="1864613" cy="523220"/>
          </a:xfrm>
          <a:prstGeom prst="rect">
            <a:avLst/>
          </a:prstGeom>
          <a:noFill/>
        </p:spPr>
        <p:txBody>
          <a:bodyPr wrap="none" rtlCol="0">
            <a:spAutoFit/>
          </a:bodyPr>
          <a:lstStyle/>
          <a:p>
            <a:r>
              <a:rPr lang="en-GB" sz="2800" dirty="0">
                <a:latin typeface="Arial" pitchFamily="34" charset="0"/>
                <a:cs typeface="Arial" pitchFamily="34" charset="0"/>
              </a:rPr>
              <a:t>Chemicals</a:t>
            </a:r>
            <a:endParaRPr lang="en-US" sz="2800" dirty="0">
              <a:latin typeface="Arial" pitchFamily="34" charset="0"/>
              <a:cs typeface="Arial" pitchFamily="34" charset="0"/>
            </a:endParaRPr>
          </a:p>
        </p:txBody>
      </p:sp>
    </p:spTree>
    <p:extLst>
      <p:ext uri="{BB962C8B-B14F-4D97-AF65-F5344CB8AC3E}">
        <p14:creationId xmlns:p14="http://schemas.microsoft.com/office/powerpoint/2010/main" val="268894649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Aggregate for concrete production at stockpile of concrete mixing plant">
            <a:extLst>
              <a:ext uri="{FF2B5EF4-FFF2-40B4-BE49-F238E27FC236}">
                <a16:creationId xmlns:a16="http://schemas.microsoft.com/office/drawing/2014/main" id="{391D01FF-4949-4CE2-97B5-7FCCE1923D25}"/>
              </a:ext>
            </a:extLst>
          </p:cNvPr>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2534479" y="916248"/>
            <a:ext cx="9393754" cy="5283986"/>
          </a:xfrm>
          <a:prstGeom prst="rect">
            <a:avLst/>
          </a:prstGeom>
          <a:ln>
            <a:noFill/>
          </a:ln>
          <a:effectLst>
            <a:outerShdw blurRad="292100" dist="139700" dir="2700000" algn="tl" rotWithShape="0">
              <a:srgbClr val="333333">
                <a:alpha val="65000"/>
              </a:srgbClr>
            </a:outerShdw>
          </a:effectLst>
        </p:spPr>
      </p:pic>
      <p:sp>
        <p:nvSpPr>
          <p:cNvPr id="10" name="TextBox 9">
            <a:extLst>
              <a:ext uri="{FF2B5EF4-FFF2-40B4-BE49-F238E27FC236}">
                <a16:creationId xmlns:a16="http://schemas.microsoft.com/office/drawing/2014/main" id="{82EA7B99-80F1-4719-93FE-5BAB484421FE}"/>
              </a:ext>
            </a:extLst>
          </p:cNvPr>
          <p:cNvSpPr txBox="1"/>
          <p:nvPr/>
        </p:nvSpPr>
        <p:spPr>
          <a:xfrm>
            <a:off x="542937" y="3429000"/>
            <a:ext cx="1645002" cy="523220"/>
          </a:xfrm>
          <a:prstGeom prst="rect">
            <a:avLst/>
          </a:prstGeom>
          <a:noFill/>
        </p:spPr>
        <p:txBody>
          <a:bodyPr wrap="none" rtlCol="0">
            <a:spAutoFit/>
          </a:bodyPr>
          <a:lstStyle/>
          <a:p>
            <a:r>
              <a:rPr lang="en-GB" sz="2800" dirty="0">
                <a:latin typeface="Arial" pitchFamily="34" charset="0"/>
                <a:cs typeface="Arial" pitchFamily="34" charset="0"/>
              </a:rPr>
              <a:t>Materials</a:t>
            </a:r>
            <a:endParaRPr lang="en-US" sz="2800" dirty="0">
              <a:latin typeface="Arial" pitchFamily="34" charset="0"/>
              <a:cs typeface="Arial" pitchFamily="34" charset="0"/>
            </a:endParaRPr>
          </a:p>
        </p:txBody>
      </p:sp>
      <p:sp>
        <p:nvSpPr>
          <p:cNvPr id="5" name="Rectangle 8">
            <a:extLst>
              <a:ext uri="{FF2B5EF4-FFF2-40B4-BE49-F238E27FC236}">
                <a16:creationId xmlns:a16="http://schemas.microsoft.com/office/drawing/2014/main" id="{2C6E72D1-3B16-F74C-8CAC-C9E339D89B05}"/>
              </a:ext>
            </a:extLst>
          </p:cNvPr>
          <p:cNvSpPr/>
          <p:nvPr/>
        </p:nvSpPr>
        <p:spPr>
          <a:xfrm flipV="1">
            <a:off x="10856171" y="5867951"/>
            <a:ext cx="1335829" cy="1001182"/>
          </a:xfrm>
          <a:custGeom>
            <a:avLst/>
            <a:gdLst>
              <a:gd name="connsiteX0" fmla="*/ 0 w 8362950"/>
              <a:gd name="connsiteY0" fmla="*/ 0 h 589441"/>
              <a:gd name="connsiteX1" fmla="*/ 8362950 w 8362950"/>
              <a:gd name="connsiteY1" fmla="*/ 0 h 589441"/>
              <a:gd name="connsiteX2" fmla="*/ 8362950 w 8362950"/>
              <a:gd name="connsiteY2" fmla="*/ 589441 h 589441"/>
              <a:gd name="connsiteX3" fmla="*/ 0 w 8362950"/>
              <a:gd name="connsiteY3" fmla="*/ 589441 h 589441"/>
              <a:gd name="connsiteX4" fmla="*/ 0 w 8362950"/>
              <a:gd name="connsiteY4" fmla="*/ 0 h 589441"/>
              <a:gd name="connsiteX0" fmla="*/ 0 w 8362950"/>
              <a:gd name="connsiteY0" fmla="*/ 0 h 589441"/>
              <a:gd name="connsiteX1" fmla="*/ 8362950 w 8362950"/>
              <a:gd name="connsiteY1" fmla="*/ 0 h 589441"/>
              <a:gd name="connsiteX2" fmla="*/ 8362950 w 8362950"/>
              <a:gd name="connsiteY2" fmla="*/ 589441 h 589441"/>
              <a:gd name="connsiteX3" fmla="*/ 542925 w 8362950"/>
              <a:gd name="connsiteY3" fmla="*/ 589441 h 589441"/>
              <a:gd name="connsiteX4" fmla="*/ 0 w 8362950"/>
              <a:gd name="connsiteY4" fmla="*/ 0 h 589441"/>
              <a:gd name="connsiteX0" fmla="*/ 0 w 8362950"/>
              <a:gd name="connsiteY0" fmla="*/ 0 h 589441"/>
              <a:gd name="connsiteX1" fmla="*/ 8362950 w 8362950"/>
              <a:gd name="connsiteY1" fmla="*/ 0 h 589441"/>
              <a:gd name="connsiteX2" fmla="*/ 8362950 w 8362950"/>
              <a:gd name="connsiteY2" fmla="*/ 589441 h 589441"/>
              <a:gd name="connsiteX3" fmla="*/ 2598484 w 8362950"/>
              <a:gd name="connsiteY3" fmla="*/ 570337 h 589441"/>
              <a:gd name="connsiteX4" fmla="*/ 0 w 8362950"/>
              <a:gd name="connsiteY4" fmla="*/ 0 h 589441"/>
              <a:gd name="connsiteX0" fmla="*/ 0 w 8362950"/>
              <a:gd name="connsiteY0" fmla="*/ 0 h 589441"/>
              <a:gd name="connsiteX1" fmla="*/ 8362950 w 8362950"/>
              <a:gd name="connsiteY1" fmla="*/ 0 h 589441"/>
              <a:gd name="connsiteX2" fmla="*/ 8362950 w 8362950"/>
              <a:gd name="connsiteY2" fmla="*/ 589441 h 589441"/>
              <a:gd name="connsiteX3" fmla="*/ 3725649 w 8362950"/>
              <a:gd name="connsiteY3" fmla="*/ 588108 h 589441"/>
              <a:gd name="connsiteX4" fmla="*/ 0 w 8362950"/>
              <a:gd name="connsiteY4" fmla="*/ 0 h 589441"/>
              <a:gd name="connsiteX0" fmla="*/ 0 w 8926532"/>
              <a:gd name="connsiteY0" fmla="*/ 0 h 589441"/>
              <a:gd name="connsiteX1" fmla="*/ 8926532 w 8926532"/>
              <a:gd name="connsiteY1" fmla="*/ 0 h 589441"/>
              <a:gd name="connsiteX2" fmla="*/ 8926532 w 8926532"/>
              <a:gd name="connsiteY2" fmla="*/ 589441 h 589441"/>
              <a:gd name="connsiteX3" fmla="*/ 4289231 w 8926532"/>
              <a:gd name="connsiteY3" fmla="*/ 588108 h 589441"/>
              <a:gd name="connsiteX4" fmla="*/ 0 w 8926532"/>
              <a:gd name="connsiteY4" fmla="*/ 0 h 5894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926532" h="589441">
                <a:moveTo>
                  <a:pt x="0" y="0"/>
                </a:moveTo>
                <a:lnTo>
                  <a:pt x="8926532" y="0"/>
                </a:lnTo>
                <a:lnTo>
                  <a:pt x="8926532" y="589441"/>
                </a:lnTo>
                <a:lnTo>
                  <a:pt x="4289231" y="588108"/>
                </a:lnTo>
                <a:lnTo>
                  <a:pt x="0" y="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6" name="Picture 5">
            <a:extLst>
              <a:ext uri="{FF2B5EF4-FFF2-40B4-BE49-F238E27FC236}">
                <a16:creationId xmlns:a16="http://schemas.microsoft.com/office/drawing/2014/main" id="{712DE396-C975-104F-8BDE-6F2508A5EB61}"/>
              </a:ext>
            </a:extLst>
          </p:cNvPr>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a:off x="11253229" y="5977218"/>
            <a:ext cx="938083" cy="912054"/>
          </a:xfrm>
          <a:prstGeom prst="rect">
            <a:avLst/>
          </a:prstGeom>
        </p:spPr>
      </p:pic>
    </p:spTree>
    <p:extLst>
      <p:ext uri="{BB962C8B-B14F-4D97-AF65-F5344CB8AC3E}">
        <p14:creationId xmlns:p14="http://schemas.microsoft.com/office/powerpoint/2010/main" val="335666031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94725D39-B16F-4194-B22A-C7DEA2E761CA}"/>
              </a:ext>
            </a:extLst>
          </p:cNvPr>
          <p:cNvSpPr txBox="1">
            <a:spLocks/>
          </p:cNvSpPr>
          <p:nvPr/>
        </p:nvSpPr>
        <p:spPr>
          <a:xfrm>
            <a:off x="5238070" y="3931855"/>
            <a:ext cx="7748073" cy="2727362"/>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Aft>
                <a:spcPts val="1000"/>
              </a:spcAft>
              <a:buFont typeface="Arial" pitchFamily="34" charset="0"/>
              <a:buChar char="•"/>
            </a:pPr>
            <a:r>
              <a:rPr lang="en-US" sz="2800" dirty="0">
                <a:latin typeface="Arial" pitchFamily="34" charset="0"/>
                <a:cs typeface="Arial" pitchFamily="34" charset="0"/>
              </a:rPr>
              <a:t> Catch fire or explode</a:t>
            </a:r>
          </a:p>
          <a:p>
            <a:pPr>
              <a:lnSpc>
                <a:spcPct val="100000"/>
              </a:lnSpc>
              <a:spcAft>
                <a:spcPts val="1000"/>
              </a:spcAft>
              <a:buFont typeface="Arial" pitchFamily="34" charset="0"/>
              <a:buChar char="•"/>
            </a:pPr>
            <a:r>
              <a:rPr lang="en-US" sz="2800" dirty="0">
                <a:latin typeface="Arial" pitchFamily="34" charset="0"/>
                <a:cs typeface="Arial" pitchFamily="34" charset="0"/>
              </a:rPr>
              <a:t> Burn skin or cause skin problems</a:t>
            </a:r>
          </a:p>
          <a:p>
            <a:pPr>
              <a:lnSpc>
                <a:spcPct val="100000"/>
              </a:lnSpc>
              <a:spcAft>
                <a:spcPts val="1000"/>
              </a:spcAft>
              <a:buFont typeface="Arial" pitchFamily="34" charset="0"/>
              <a:buChar char="•"/>
            </a:pPr>
            <a:r>
              <a:rPr lang="en-US" sz="2800" dirty="0">
                <a:latin typeface="Arial" pitchFamily="34" charset="0"/>
                <a:cs typeface="Arial" pitchFamily="34" charset="0"/>
              </a:rPr>
              <a:t> Irritate eyes</a:t>
            </a:r>
          </a:p>
          <a:p>
            <a:pPr>
              <a:lnSpc>
                <a:spcPct val="100000"/>
              </a:lnSpc>
              <a:spcAft>
                <a:spcPts val="1000"/>
              </a:spcAft>
              <a:buFont typeface="Arial" pitchFamily="34" charset="0"/>
              <a:buChar char="•"/>
            </a:pPr>
            <a:r>
              <a:rPr lang="en-US" sz="2800" dirty="0">
                <a:latin typeface="Arial" pitchFamily="34" charset="0"/>
                <a:cs typeface="Arial" pitchFamily="34" charset="0"/>
              </a:rPr>
              <a:t> Cause breathing diseases</a:t>
            </a:r>
          </a:p>
          <a:p>
            <a:pPr>
              <a:lnSpc>
                <a:spcPct val="100000"/>
              </a:lnSpc>
              <a:spcAft>
                <a:spcPts val="1000"/>
              </a:spcAft>
              <a:buFont typeface="Arial" pitchFamily="34" charset="0"/>
              <a:buChar char="•"/>
            </a:pPr>
            <a:r>
              <a:rPr lang="en-US" sz="2800" dirty="0">
                <a:latin typeface="Arial" pitchFamily="34" charset="0"/>
                <a:cs typeface="Arial" pitchFamily="34" charset="0"/>
              </a:rPr>
              <a:t> Cause cancer</a:t>
            </a:r>
          </a:p>
          <a:p>
            <a:pPr>
              <a:spcAft>
                <a:spcPts val="1000"/>
              </a:spcAft>
              <a:buFont typeface="Arial" pitchFamily="34" charset="0"/>
              <a:buChar char="•"/>
            </a:pPr>
            <a:endParaRPr lang="en-GB" sz="2800" dirty="0">
              <a:latin typeface="Arial" pitchFamily="34" charset="0"/>
              <a:cs typeface="Arial" pitchFamily="34" charset="0"/>
            </a:endParaRPr>
          </a:p>
        </p:txBody>
      </p:sp>
      <p:pic>
        <p:nvPicPr>
          <p:cNvPr id="5" name="Picture 2" descr="Burning Injuries on Hand">
            <a:extLst>
              <a:ext uri="{FF2B5EF4-FFF2-40B4-BE49-F238E27FC236}">
                <a16:creationId xmlns:a16="http://schemas.microsoft.com/office/drawing/2014/main" id="{713CAAA2-1F8E-4144-915D-2FB925F05AED}"/>
              </a:ext>
            </a:extLst>
          </p:cNvPr>
          <p:cNvPicPr>
            <a:picLocks noChangeAspect="1" noChangeArrowheads="1"/>
          </p:cNvPicPr>
          <p:nvPr/>
        </p:nvPicPr>
        <p:blipFill>
          <a:blip r:embed="rId3" cstate="email">
            <a:extLst>
              <a:ext uri="{28A0092B-C50C-407E-A947-70E740481C1C}">
                <a14:useLocalDpi xmlns:a14="http://schemas.microsoft.com/office/drawing/2010/main" val="0"/>
              </a:ext>
            </a:extLst>
          </a:blip>
          <a:stretch>
            <a:fillRect/>
          </a:stretch>
        </p:blipFill>
        <p:spPr bwMode="auto">
          <a:xfrm>
            <a:off x="5238070" y="832023"/>
            <a:ext cx="4357636" cy="2905090"/>
          </a:xfrm>
          <a:prstGeom prst="rect">
            <a:avLst/>
          </a:prstGeom>
          <a:ln>
            <a:noFill/>
          </a:ln>
          <a:effectLst>
            <a:outerShdw blurRad="292100" dist="139700" dir="2700000" algn="tl" rotWithShape="0">
              <a:srgbClr val="333333">
                <a:alpha val="65000"/>
              </a:srgbClr>
            </a:outerShdw>
          </a:effectLst>
        </p:spPr>
      </p:pic>
      <p:pic>
        <p:nvPicPr>
          <p:cNvPr id="8" name="Picture 2" descr="Visible smoke or fumes drifting and curling from the open lid of a 5l container with a hand having just opened it or about to recap it">
            <a:extLst>
              <a:ext uri="{FF2B5EF4-FFF2-40B4-BE49-F238E27FC236}">
                <a16:creationId xmlns:a16="http://schemas.microsoft.com/office/drawing/2014/main" id="{0139F884-A587-4C42-BD34-FB37A3ADA6DD}"/>
              </a:ext>
            </a:extLst>
          </p:cNvPr>
          <p:cNvPicPr>
            <a:picLocks noChangeAspect="1" noChangeArrowheads="1"/>
          </p:cNvPicPr>
          <p:nvPr/>
        </p:nvPicPr>
        <p:blipFill>
          <a:blip r:embed="rId4" cstate="email">
            <a:extLst>
              <a:ext uri="{28A0092B-C50C-407E-A947-70E740481C1C}">
                <a14:useLocalDpi xmlns:a14="http://schemas.microsoft.com/office/drawing/2010/main" val="0"/>
              </a:ext>
            </a:extLst>
          </a:blip>
          <a:srcRect/>
          <a:stretch>
            <a:fillRect/>
          </a:stretch>
        </p:blipFill>
        <p:spPr bwMode="auto">
          <a:xfrm>
            <a:off x="494710" y="832023"/>
            <a:ext cx="4382125" cy="5717864"/>
          </a:xfrm>
          <a:prstGeom prst="rect">
            <a:avLst/>
          </a:prstGeom>
          <a:ln>
            <a:noFill/>
          </a:ln>
          <a:effectLst>
            <a:outerShdw blurRad="292100" dist="139700" dir="2700000" algn="tl" rotWithShape="0">
              <a:srgbClr val="333333">
                <a:alpha val="65000"/>
              </a:srgbClr>
            </a:outerShdw>
          </a:effectLst>
        </p:spPr>
      </p:pic>
      <p:sp>
        <p:nvSpPr>
          <p:cNvPr id="6" name="Rectangle 8">
            <a:extLst>
              <a:ext uri="{FF2B5EF4-FFF2-40B4-BE49-F238E27FC236}">
                <a16:creationId xmlns:a16="http://schemas.microsoft.com/office/drawing/2014/main" id="{9A9B0E60-DF9D-B94F-9EE7-85BC93DF6C8E}"/>
              </a:ext>
            </a:extLst>
          </p:cNvPr>
          <p:cNvSpPr/>
          <p:nvPr/>
        </p:nvSpPr>
        <p:spPr>
          <a:xfrm flipV="1">
            <a:off x="10856171" y="5867951"/>
            <a:ext cx="1335829" cy="1001182"/>
          </a:xfrm>
          <a:custGeom>
            <a:avLst/>
            <a:gdLst>
              <a:gd name="connsiteX0" fmla="*/ 0 w 8362950"/>
              <a:gd name="connsiteY0" fmla="*/ 0 h 589441"/>
              <a:gd name="connsiteX1" fmla="*/ 8362950 w 8362950"/>
              <a:gd name="connsiteY1" fmla="*/ 0 h 589441"/>
              <a:gd name="connsiteX2" fmla="*/ 8362950 w 8362950"/>
              <a:gd name="connsiteY2" fmla="*/ 589441 h 589441"/>
              <a:gd name="connsiteX3" fmla="*/ 0 w 8362950"/>
              <a:gd name="connsiteY3" fmla="*/ 589441 h 589441"/>
              <a:gd name="connsiteX4" fmla="*/ 0 w 8362950"/>
              <a:gd name="connsiteY4" fmla="*/ 0 h 589441"/>
              <a:gd name="connsiteX0" fmla="*/ 0 w 8362950"/>
              <a:gd name="connsiteY0" fmla="*/ 0 h 589441"/>
              <a:gd name="connsiteX1" fmla="*/ 8362950 w 8362950"/>
              <a:gd name="connsiteY1" fmla="*/ 0 h 589441"/>
              <a:gd name="connsiteX2" fmla="*/ 8362950 w 8362950"/>
              <a:gd name="connsiteY2" fmla="*/ 589441 h 589441"/>
              <a:gd name="connsiteX3" fmla="*/ 542925 w 8362950"/>
              <a:gd name="connsiteY3" fmla="*/ 589441 h 589441"/>
              <a:gd name="connsiteX4" fmla="*/ 0 w 8362950"/>
              <a:gd name="connsiteY4" fmla="*/ 0 h 589441"/>
              <a:gd name="connsiteX0" fmla="*/ 0 w 8362950"/>
              <a:gd name="connsiteY0" fmla="*/ 0 h 589441"/>
              <a:gd name="connsiteX1" fmla="*/ 8362950 w 8362950"/>
              <a:gd name="connsiteY1" fmla="*/ 0 h 589441"/>
              <a:gd name="connsiteX2" fmla="*/ 8362950 w 8362950"/>
              <a:gd name="connsiteY2" fmla="*/ 589441 h 589441"/>
              <a:gd name="connsiteX3" fmla="*/ 2598484 w 8362950"/>
              <a:gd name="connsiteY3" fmla="*/ 570337 h 589441"/>
              <a:gd name="connsiteX4" fmla="*/ 0 w 8362950"/>
              <a:gd name="connsiteY4" fmla="*/ 0 h 589441"/>
              <a:gd name="connsiteX0" fmla="*/ 0 w 8362950"/>
              <a:gd name="connsiteY0" fmla="*/ 0 h 589441"/>
              <a:gd name="connsiteX1" fmla="*/ 8362950 w 8362950"/>
              <a:gd name="connsiteY1" fmla="*/ 0 h 589441"/>
              <a:gd name="connsiteX2" fmla="*/ 8362950 w 8362950"/>
              <a:gd name="connsiteY2" fmla="*/ 589441 h 589441"/>
              <a:gd name="connsiteX3" fmla="*/ 3725649 w 8362950"/>
              <a:gd name="connsiteY3" fmla="*/ 588108 h 589441"/>
              <a:gd name="connsiteX4" fmla="*/ 0 w 8362950"/>
              <a:gd name="connsiteY4" fmla="*/ 0 h 589441"/>
              <a:gd name="connsiteX0" fmla="*/ 0 w 8926532"/>
              <a:gd name="connsiteY0" fmla="*/ 0 h 589441"/>
              <a:gd name="connsiteX1" fmla="*/ 8926532 w 8926532"/>
              <a:gd name="connsiteY1" fmla="*/ 0 h 589441"/>
              <a:gd name="connsiteX2" fmla="*/ 8926532 w 8926532"/>
              <a:gd name="connsiteY2" fmla="*/ 589441 h 589441"/>
              <a:gd name="connsiteX3" fmla="*/ 4289231 w 8926532"/>
              <a:gd name="connsiteY3" fmla="*/ 588108 h 589441"/>
              <a:gd name="connsiteX4" fmla="*/ 0 w 8926532"/>
              <a:gd name="connsiteY4" fmla="*/ 0 h 5894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926532" h="589441">
                <a:moveTo>
                  <a:pt x="0" y="0"/>
                </a:moveTo>
                <a:lnTo>
                  <a:pt x="8926532" y="0"/>
                </a:lnTo>
                <a:lnTo>
                  <a:pt x="8926532" y="589441"/>
                </a:lnTo>
                <a:lnTo>
                  <a:pt x="4289231" y="588108"/>
                </a:lnTo>
                <a:lnTo>
                  <a:pt x="0" y="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9" name="Picture 8">
            <a:extLst>
              <a:ext uri="{FF2B5EF4-FFF2-40B4-BE49-F238E27FC236}">
                <a16:creationId xmlns:a16="http://schemas.microsoft.com/office/drawing/2014/main" id="{25392E3A-FD04-204F-80F4-C688B114104E}"/>
              </a:ext>
            </a:extLst>
          </p:cNvPr>
          <p:cNvPicPr>
            <a:picLocks noChangeAspect="1"/>
          </p:cNvPicPr>
          <p:nvPr/>
        </p:nvPicPr>
        <p:blipFill>
          <a:blip r:embed="rId5" cstate="email">
            <a:extLst>
              <a:ext uri="{28A0092B-C50C-407E-A947-70E740481C1C}">
                <a14:useLocalDpi xmlns:a14="http://schemas.microsoft.com/office/drawing/2010/main" val="0"/>
              </a:ext>
            </a:extLst>
          </a:blip>
          <a:stretch>
            <a:fillRect/>
          </a:stretch>
        </p:blipFill>
        <p:spPr>
          <a:xfrm>
            <a:off x="11253229" y="5977218"/>
            <a:ext cx="938083" cy="912054"/>
          </a:xfrm>
          <a:prstGeom prst="rect">
            <a:avLst/>
          </a:prstGeom>
        </p:spPr>
      </p:pic>
    </p:spTree>
    <p:extLst>
      <p:ext uri="{BB962C8B-B14F-4D97-AF65-F5344CB8AC3E}">
        <p14:creationId xmlns:p14="http://schemas.microsoft.com/office/powerpoint/2010/main" val="407378987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DADC14-FB77-4984-ABE4-B86FA3FE9B55}"/>
              </a:ext>
            </a:extLst>
          </p:cNvPr>
          <p:cNvSpPr>
            <a:spLocks noGrp="1"/>
          </p:cNvSpPr>
          <p:nvPr>
            <p:ph type="title" idx="4294967295"/>
          </p:nvPr>
        </p:nvSpPr>
        <p:spPr>
          <a:xfrm>
            <a:off x="858031" y="2809386"/>
            <a:ext cx="5726113" cy="1600200"/>
          </a:xfrm>
        </p:spPr>
        <p:txBody>
          <a:bodyPr>
            <a:noAutofit/>
          </a:bodyPr>
          <a:lstStyle/>
          <a:p>
            <a:pPr>
              <a:lnSpc>
                <a:spcPct val="100000"/>
              </a:lnSpc>
            </a:pPr>
            <a:r>
              <a:rPr lang="en-US" sz="2800" dirty="0">
                <a:latin typeface="Arial" pitchFamily="34" charset="0"/>
                <a:cs typeface="Arial" pitchFamily="34" charset="0"/>
              </a:rPr>
              <a:t>Pollute air, </a:t>
            </a:r>
            <a:br>
              <a:rPr lang="en-US" sz="2800" dirty="0">
                <a:latin typeface="Arial" pitchFamily="34" charset="0"/>
                <a:cs typeface="Arial" pitchFamily="34" charset="0"/>
              </a:rPr>
            </a:br>
            <a:r>
              <a:rPr lang="en-US" sz="2800" dirty="0">
                <a:latin typeface="Arial" pitchFamily="34" charset="0"/>
                <a:cs typeface="Arial" pitchFamily="34" charset="0"/>
              </a:rPr>
              <a:t>soil and water</a:t>
            </a:r>
            <a:br>
              <a:rPr lang="en-US" sz="2800" dirty="0">
                <a:latin typeface="Arial" pitchFamily="34" charset="0"/>
                <a:cs typeface="Arial" pitchFamily="34" charset="0"/>
              </a:rPr>
            </a:br>
            <a:br>
              <a:rPr lang="en-US" sz="2800" dirty="0">
                <a:latin typeface="Arial" pitchFamily="34" charset="0"/>
                <a:cs typeface="Arial" pitchFamily="34" charset="0"/>
              </a:rPr>
            </a:br>
            <a:br>
              <a:rPr lang="en-US" sz="2800" dirty="0">
                <a:latin typeface="Arial" pitchFamily="34" charset="0"/>
                <a:cs typeface="Arial" pitchFamily="34" charset="0"/>
              </a:rPr>
            </a:br>
            <a:r>
              <a:rPr lang="en-US" sz="2800" dirty="0">
                <a:latin typeface="Arial" pitchFamily="34" charset="0"/>
                <a:cs typeface="Arial" pitchFamily="34" charset="0"/>
              </a:rPr>
              <a:t>Waste</a:t>
            </a:r>
          </a:p>
        </p:txBody>
      </p:sp>
      <p:pic>
        <p:nvPicPr>
          <p:cNvPr id="9" name="Picture 4" descr="A picture containing ground, outdoor, dirt&#10;&#10;Description automatically generated">
            <a:extLst>
              <a:ext uri="{FF2B5EF4-FFF2-40B4-BE49-F238E27FC236}">
                <a16:creationId xmlns:a16="http://schemas.microsoft.com/office/drawing/2014/main" id="{6DC0033D-1FE7-4E9F-893C-A23A1F718C6C}"/>
              </a:ext>
            </a:extLst>
          </p:cNvPr>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4472610" y="775879"/>
            <a:ext cx="7384688" cy="5530117"/>
          </a:xfrm>
          <a:prstGeom prst="rect">
            <a:avLst/>
          </a:prstGeom>
          <a:ln>
            <a:noFill/>
          </a:ln>
          <a:effectLst>
            <a:outerShdw blurRad="292100" dist="139700" dir="2700000" algn="tl" rotWithShape="0">
              <a:srgbClr val="333333">
                <a:alpha val="65000"/>
              </a:srgbClr>
            </a:outerShdw>
          </a:effectLst>
        </p:spPr>
      </p:pic>
      <p:sp>
        <p:nvSpPr>
          <p:cNvPr id="6" name="Rectangle 8">
            <a:extLst>
              <a:ext uri="{FF2B5EF4-FFF2-40B4-BE49-F238E27FC236}">
                <a16:creationId xmlns:a16="http://schemas.microsoft.com/office/drawing/2014/main" id="{52B46433-31D5-8040-96A7-FFCBC6BC897E}"/>
              </a:ext>
            </a:extLst>
          </p:cNvPr>
          <p:cNvSpPr/>
          <p:nvPr/>
        </p:nvSpPr>
        <p:spPr>
          <a:xfrm flipV="1">
            <a:off x="10856171" y="5867951"/>
            <a:ext cx="1335829" cy="1001182"/>
          </a:xfrm>
          <a:custGeom>
            <a:avLst/>
            <a:gdLst>
              <a:gd name="connsiteX0" fmla="*/ 0 w 8362950"/>
              <a:gd name="connsiteY0" fmla="*/ 0 h 589441"/>
              <a:gd name="connsiteX1" fmla="*/ 8362950 w 8362950"/>
              <a:gd name="connsiteY1" fmla="*/ 0 h 589441"/>
              <a:gd name="connsiteX2" fmla="*/ 8362950 w 8362950"/>
              <a:gd name="connsiteY2" fmla="*/ 589441 h 589441"/>
              <a:gd name="connsiteX3" fmla="*/ 0 w 8362950"/>
              <a:gd name="connsiteY3" fmla="*/ 589441 h 589441"/>
              <a:gd name="connsiteX4" fmla="*/ 0 w 8362950"/>
              <a:gd name="connsiteY4" fmla="*/ 0 h 589441"/>
              <a:gd name="connsiteX0" fmla="*/ 0 w 8362950"/>
              <a:gd name="connsiteY0" fmla="*/ 0 h 589441"/>
              <a:gd name="connsiteX1" fmla="*/ 8362950 w 8362950"/>
              <a:gd name="connsiteY1" fmla="*/ 0 h 589441"/>
              <a:gd name="connsiteX2" fmla="*/ 8362950 w 8362950"/>
              <a:gd name="connsiteY2" fmla="*/ 589441 h 589441"/>
              <a:gd name="connsiteX3" fmla="*/ 542925 w 8362950"/>
              <a:gd name="connsiteY3" fmla="*/ 589441 h 589441"/>
              <a:gd name="connsiteX4" fmla="*/ 0 w 8362950"/>
              <a:gd name="connsiteY4" fmla="*/ 0 h 589441"/>
              <a:gd name="connsiteX0" fmla="*/ 0 w 8362950"/>
              <a:gd name="connsiteY0" fmla="*/ 0 h 589441"/>
              <a:gd name="connsiteX1" fmla="*/ 8362950 w 8362950"/>
              <a:gd name="connsiteY1" fmla="*/ 0 h 589441"/>
              <a:gd name="connsiteX2" fmla="*/ 8362950 w 8362950"/>
              <a:gd name="connsiteY2" fmla="*/ 589441 h 589441"/>
              <a:gd name="connsiteX3" fmla="*/ 2598484 w 8362950"/>
              <a:gd name="connsiteY3" fmla="*/ 570337 h 589441"/>
              <a:gd name="connsiteX4" fmla="*/ 0 w 8362950"/>
              <a:gd name="connsiteY4" fmla="*/ 0 h 589441"/>
              <a:gd name="connsiteX0" fmla="*/ 0 w 8362950"/>
              <a:gd name="connsiteY0" fmla="*/ 0 h 589441"/>
              <a:gd name="connsiteX1" fmla="*/ 8362950 w 8362950"/>
              <a:gd name="connsiteY1" fmla="*/ 0 h 589441"/>
              <a:gd name="connsiteX2" fmla="*/ 8362950 w 8362950"/>
              <a:gd name="connsiteY2" fmla="*/ 589441 h 589441"/>
              <a:gd name="connsiteX3" fmla="*/ 3725649 w 8362950"/>
              <a:gd name="connsiteY3" fmla="*/ 588108 h 589441"/>
              <a:gd name="connsiteX4" fmla="*/ 0 w 8362950"/>
              <a:gd name="connsiteY4" fmla="*/ 0 h 589441"/>
              <a:gd name="connsiteX0" fmla="*/ 0 w 8926532"/>
              <a:gd name="connsiteY0" fmla="*/ 0 h 589441"/>
              <a:gd name="connsiteX1" fmla="*/ 8926532 w 8926532"/>
              <a:gd name="connsiteY1" fmla="*/ 0 h 589441"/>
              <a:gd name="connsiteX2" fmla="*/ 8926532 w 8926532"/>
              <a:gd name="connsiteY2" fmla="*/ 589441 h 589441"/>
              <a:gd name="connsiteX3" fmla="*/ 4289231 w 8926532"/>
              <a:gd name="connsiteY3" fmla="*/ 588108 h 589441"/>
              <a:gd name="connsiteX4" fmla="*/ 0 w 8926532"/>
              <a:gd name="connsiteY4" fmla="*/ 0 h 5894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926532" h="589441">
                <a:moveTo>
                  <a:pt x="0" y="0"/>
                </a:moveTo>
                <a:lnTo>
                  <a:pt x="8926532" y="0"/>
                </a:lnTo>
                <a:lnTo>
                  <a:pt x="8926532" y="589441"/>
                </a:lnTo>
                <a:lnTo>
                  <a:pt x="4289231" y="588108"/>
                </a:lnTo>
                <a:lnTo>
                  <a:pt x="0" y="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8" name="Picture 7">
            <a:extLst>
              <a:ext uri="{FF2B5EF4-FFF2-40B4-BE49-F238E27FC236}">
                <a16:creationId xmlns:a16="http://schemas.microsoft.com/office/drawing/2014/main" id="{CC281B47-7921-FA43-9F4A-2749D2CA1550}"/>
              </a:ext>
            </a:extLst>
          </p:cNvPr>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a:off x="11253229" y="5977218"/>
            <a:ext cx="938083" cy="912054"/>
          </a:xfrm>
          <a:prstGeom prst="rect">
            <a:avLst/>
          </a:prstGeom>
        </p:spPr>
      </p:pic>
      <p:pic>
        <p:nvPicPr>
          <p:cNvPr id="10" name="Picture 9">
            <a:extLst>
              <a:ext uri="{FF2B5EF4-FFF2-40B4-BE49-F238E27FC236}">
                <a16:creationId xmlns:a16="http://schemas.microsoft.com/office/drawing/2014/main" id="{7E4519DE-1512-E945-B818-2092A92E7365}"/>
              </a:ext>
            </a:extLst>
          </p:cNvPr>
          <p:cNvPicPr>
            <a:picLocks noChangeAspect="1"/>
          </p:cNvPicPr>
          <p:nvPr/>
        </p:nvPicPr>
        <p:blipFill>
          <a:blip r:embed="rId5" cstate="email">
            <a:extLst>
              <a:ext uri="{28A0092B-C50C-407E-A947-70E740481C1C}">
                <a14:useLocalDpi xmlns:a14="http://schemas.microsoft.com/office/drawing/2010/main" val="0"/>
              </a:ext>
            </a:extLst>
          </a:blip>
          <a:stretch>
            <a:fillRect/>
          </a:stretch>
        </p:blipFill>
        <p:spPr>
          <a:xfrm>
            <a:off x="5699610" y="1272429"/>
            <a:ext cx="4499113" cy="4595522"/>
          </a:xfrm>
          <a:prstGeom prst="rect">
            <a:avLst/>
          </a:prstGeom>
        </p:spPr>
      </p:pic>
    </p:spTree>
    <p:extLst>
      <p:ext uri="{BB962C8B-B14F-4D97-AF65-F5344CB8AC3E}">
        <p14:creationId xmlns:p14="http://schemas.microsoft.com/office/powerpoint/2010/main" val="18281916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700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3482</Words>
  <Application>Microsoft Office PowerPoint</Application>
  <PresentationFormat>Widescreen</PresentationFormat>
  <Paragraphs>375</Paragraphs>
  <Slides>45</Slides>
  <Notes>44</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45</vt:i4>
      </vt:variant>
    </vt:vector>
  </HeadingPairs>
  <TitlesOfParts>
    <vt:vector size="51" baseType="lpstr">
      <vt:lpstr>Calibri</vt:lpstr>
      <vt:lpstr>Calibri Light</vt:lpstr>
      <vt:lpstr>Arial</vt:lpstr>
      <vt:lpstr>Proxima Nova</vt:lpstr>
      <vt:lpstr>Open Sans</vt:lpstr>
      <vt:lpstr>Office Theme</vt:lpstr>
      <vt:lpstr>PowerPoint Presentation</vt:lpstr>
      <vt:lpstr>Identify hazards and risks from fuels, oils, chemicals and materials   Recognize hazardous substances Use fuels, oils, chemicals and materials safely and to protect environment</vt:lpstr>
      <vt:lpstr>Hazards and risks from using fuels, oils,  chemicals  and materials</vt:lpstr>
      <vt:lpstr>PowerPoint Presentation</vt:lpstr>
      <vt:lpstr>PowerPoint Presentation</vt:lpstr>
      <vt:lpstr>PowerPoint Presentation</vt:lpstr>
      <vt:lpstr>PowerPoint Presentation</vt:lpstr>
      <vt:lpstr>PowerPoint Presentation</vt:lpstr>
      <vt:lpstr>Pollute air,  soil and water   Waste</vt:lpstr>
      <vt:lpstr>Handling fuels, oils, chemicals and materials</vt:lpstr>
      <vt:lpstr>PowerPoint Presentation</vt:lpstr>
      <vt:lpstr>Look out for hazardous substance labels –   easily set on fire </vt:lpstr>
      <vt:lpstr>Look out for hazardous substance labels -  burns </vt:lpstr>
      <vt:lpstr>Look out for hazardous substance labels -  kills plants, animals and fish</vt:lpstr>
      <vt:lpstr>PowerPoint Presentation</vt:lpstr>
      <vt:lpstr>PowerPoint Presentation</vt:lpstr>
      <vt:lpstr>Wear Personal Protective Equipment:</vt:lpstr>
      <vt:lpstr>Do not handle or use:  </vt:lpstr>
      <vt:lpstr>Radioactive substances</vt:lpstr>
      <vt:lpstr>PowerPoint Presentation</vt:lpstr>
      <vt:lpstr>Using fuels,  oils, chemicals  and materials</vt:lpstr>
      <vt:lpstr>Keep fuels, oils, chemicals and materials in storage areas –   IBCs inside bunds</vt:lpstr>
      <vt:lpstr>  Keep gas bottles upright and locked </vt:lpstr>
      <vt:lpstr>Use proper containers and label them</vt:lpstr>
      <vt:lpstr>Put the hose in bund when finished refueling </vt:lpstr>
      <vt:lpstr>Put the hose in  cabinet and lock it</vt:lpstr>
      <vt:lpstr>Close tap</vt:lpstr>
      <vt:lpstr>Close tap</vt:lpstr>
      <vt:lpstr>When refueling do not put drum in excavator bucket or suck on hose</vt:lpstr>
      <vt:lpstr>When refueling  use a transfer pump </vt:lpstr>
      <vt:lpstr>PowerPoint Presentation</vt:lpstr>
      <vt:lpstr>Keep fuels, oils and chemicals:</vt:lpstr>
      <vt:lpstr>Wet concrete and cement  Wear protective boots</vt:lpstr>
      <vt:lpstr>Wet concrete and cement  Wear rubber gloves</vt:lpstr>
      <vt:lpstr>Wet concrete and cement:</vt:lpstr>
      <vt:lpstr>Never pour liquids or dirty water:</vt:lpstr>
      <vt:lpstr>Into water</vt:lpstr>
      <vt:lpstr>Put it in the proper disposal place </vt:lpstr>
      <vt:lpstr>Take anything not used back to storage areas</vt:lpstr>
      <vt:lpstr>  </vt:lpstr>
      <vt:lpstr>PowerPoint Presentation</vt:lpstr>
      <vt:lpstr>Keep bags of cement and plaster out of rain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2023-05-08T15:48:35Z</dcterms:created>
  <dcterms:modified xsi:type="dcterms:W3CDTF">2023-05-31T13:55:30Z</dcterms:modified>
</cp:coreProperties>
</file>