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2"/>
  </p:notesMasterIdLst>
  <p:handoutMasterIdLst>
    <p:handoutMasterId r:id="rId43"/>
  </p:handoutMasterIdLst>
  <p:sldIdLst>
    <p:sldId id="824" r:id="rId2"/>
    <p:sldId id="307" r:id="rId3"/>
    <p:sldId id="334" r:id="rId4"/>
    <p:sldId id="290" r:id="rId5"/>
    <p:sldId id="268" r:id="rId6"/>
    <p:sldId id="825" r:id="rId7"/>
    <p:sldId id="826" r:id="rId8"/>
    <p:sldId id="308" r:id="rId9"/>
    <p:sldId id="372" r:id="rId10"/>
    <p:sldId id="293" r:id="rId11"/>
    <p:sldId id="313" r:id="rId12"/>
    <p:sldId id="832" r:id="rId13"/>
    <p:sldId id="327" r:id="rId14"/>
    <p:sldId id="828" r:id="rId15"/>
    <p:sldId id="829" r:id="rId16"/>
    <p:sldId id="276" r:id="rId17"/>
    <p:sldId id="831" r:id="rId18"/>
    <p:sldId id="830" r:id="rId19"/>
    <p:sldId id="291" r:id="rId20"/>
    <p:sldId id="292" r:id="rId21"/>
    <p:sldId id="305" r:id="rId22"/>
    <p:sldId id="298" r:id="rId23"/>
    <p:sldId id="301" r:id="rId24"/>
    <p:sldId id="300" r:id="rId25"/>
    <p:sldId id="833" r:id="rId26"/>
    <p:sldId id="306" r:id="rId27"/>
    <p:sldId id="370" r:id="rId28"/>
    <p:sldId id="289" r:id="rId29"/>
    <p:sldId id="838" r:id="rId30"/>
    <p:sldId id="278" r:id="rId31"/>
    <p:sldId id="834" r:id="rId32"/>
    <p:sldId id="294" r:id="rId33"/>
    <p:sldId id="288" r:id="rId34"/>
    <p:sldId id="332" r:id="rId35"/>
    <p:sldId id="314" r:id="rId36"/>
    <p:sldId id="835" r:id="rId37"/>
    <p:sldId id="836" r:id="rId38"/>
    <p:sldId id="837" r:id="rId39"/>
    <p:sldId id="295" r:id="rId40"/>
    <p:sldId id="845" r:id="rId41"/>
  </p:sldIdLst>
  <p:sldSz cx="12192000" cy="6858000"/>
  <p:notesSz cx="7315200" cy="9601200"/>
  <p:embeddedFontLs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Roboto" panose="02000000000000000000" pitchFamily="2" charset="0"/>
      <p:regular r:id="rId50"/>
      <p:bold r:id="rId51"/>
      <p:italic r:id="rId52"/>
      <p:boldItalic r:id="rId53"/>
    </p:embeddedFont>
    <p:embeddedFont>
      <p:font typeface="Times" panose="02020603050405020304" pitchFamily="18"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59BAFF-0DD1-48EE-A78B-2A60CBCCDE64}">
          <p14:sldIdLst>
            <p14:sldId id="824"/>
            <p14:sldId id="307"/>
            <p14:sldId id="334"/>
            <p14:sldId id="290"/>
            <p14:sldId id="268"/>
            <p14:sldId id="825"/>
            <p14:sldId id="826"/>
            <p14:sldId id="308"/>
            <p14:sldId id="372"/>
            <p14:sldId id="293"/>
            <p14:sldId id="313"/>
            <p14:sldId id="832"/>
            <p14:sldId id="327"/>
            <p14:sldId id="828"/>
            <p14:sldId id="829"/>
            <p14:sldId id="276"/>
            <p14:sldId id="831"/>
            <p14:sldId id="830"/>
            <p14:sldId id="291"/>
            <p14:sldId id="292"/>
            <p14:sldId id="305"/>
            <p14:sldId id="298"/>
            <p14:sldId id="301"/>
            <p14:sldId id="300"/>
            <p14:sldId id="833"/>
            <p14:sldId id="306"/>
            <p14:sldId id="370"/>
            <p14:sldId id="289"/>
            <p14:sldId id="838"/>
            <p14:sldId id="278"/>
            <p14:sldId id="834"/>
            <p14:sldId id="294"/>
            <p14:sldId id="288"/>
            <p14:sldId id="332"/>
            <p14:sldId id="314"/>
            <p14:sldId id="835"/>
            <p14:sldId id="836"/>
            <p14:sldId id="837"/>
            <p14:sldId id="295"/>
          </p14:sldIdLst>
        </p14:section>
        <p14:section name="Copyright" id="{95B09AE1-1135-49DD-A8D3-6DF61A184726}">
          <p14:sldIdLst>
            <p14:sldId id="8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8" autoAdjust="0"/>
    <p:restoredTop sz="64371" autoAdjust="0"/>
  </p:normalViewPr>
  <p:slideViewPr>
    <p:cSldViewPr snapToGrid="0">
      <p:cViewPr varScale="1">
        <p:scale>
          <a:sx n="52" d="100"/>
          <a:sy n="52" d="100"/>
        </p:scale>
        <p:origin x="1819" y="53"/>
      </p:cViewPr>
      <p:guideLst/>
    </p:cSldViewPr>
  </p:slideViewPr>
  <p:outlineViewPr>
    <p:cViewPr>
      <p:scale>
        <a:sx n="33" d="100"/>
        <a:sy n="33" d="100"/>
      </p:scale>
      <p:origin x="0" y="-12354"/>
    </p:cViewPr>
  </p:outlineViewPr>
  <p:notesTextViewPr>
    <p:cViewPr>
      <p:scale>
        <a:sx n="1" d="1"/>
        <a:sy n="1" d="1"/>
      </p:scale>
      <p:origin x="0" y="0"/>
    </p:cViewPr>
  </p:notesTextViewPr>
  <p:notesViewPr>
    <p:cSldViewPr snapToGrid="0">
      <p:cViewPr varScale="1">
        <p:scale>
          <a:sx n="128" d="100"/>
          <a:sy n="128" d="100"/>
        </p:scale>
        <p:origin x="404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998963-F9DA-7A44-BDDB-9856D5DB3CDB}"/>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PK"/>
          </a:p>
        </p:txBody>
      </p:sp>
      <p:sp>
        <p:nvSpPr>
          <p:cNvPr id="3" name="Date Placeholder 2">
            <a:extLst>
              <a:ext uri="{FF2B5EF4-FFF2-40B4-BE49-F238E27FC236}">
                <a16:creationId xmlns:a16="http://schemas.microsoft.com/office/drawing/2014/main" id="{2525014D-7D4C-9B43-A3A4-D8913D990E54}"/>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CCC83299-EA62-D846-84A0-44AC0377402F}" type="datetimeFigureOut">
              <a:rPr lang="en-PK" smtClean="0"/>
              <a:t>05/31/2023</a:t>
            </a:fld>
            <a:endParaRPr lang="en-PK"/>
          </a:p>
        </p:txBody>
      </p:sp>
      <p:sp>
        <p:nvSpPr>
          <p:cNvPr id="4" name="Footer Placeholder 3">
            <a:extLst>
              <a:ext uri="{FF2B5EF4-FFF2-40B4-BE49-F238E27FC236}">
                <a16:creationId xmlns:a16="http://schemas.microsoft.com/office/drawing/2014/main" id="{A7817E4A-40DB-D14C-9457-AD4F214D518E}"/>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PK"/>
          </a:p>
        </p:txBody>
      </p:sp>
      <p:sp>
        <p:nvSpPr>
          <p:cNvPr id="5" name="Slide Number Placeholder 4">
            <a:extLst>
              <a:ext uri="{FF2B5EF4-FFF2-40B4-BE49-F238E27FC236}">
                <a16:creationId xmlns:a16="http://schemas.microsoft.com/office/drawing/2014/main" id="{9C86FB79-BBCA-B04D-87B3-6321881539CC}"/>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D283278-C2FC-F142-86A2-E7251605CB77}" type="slidenum">
              <a:rPr lang="en-PK" smtClean="0"/>
              <a:t>‹#›</a:t>
            </a:fld>
            <a:endParaRPr lang="en-PK"/>
          </a:p>
        </p:txBody>
      </p:sp>
    </p:spTree>
    <p:extLst>
      <p:ext uri="{BB962C8B-B14F-4D97-AF65-F5344CB8AC3E}">
        <p14:creationId xmlns:p14="http://schemas.microsoft.com/office/powerpoint/2010/main" val="3375385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C56F860-5541-416E-9302-F45377CA853C}" type="datetimeFigureOut">
              <a:rPr lang="en-GB" smtClean="0"/>
              <a:t>31/05/2023</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728D87D-F75C-4A1C-B1D4-17454C29C32E}" type="slidenum">
              <a:rPr lang="en-GB" smtClean="0"/>
              <a:t>‹#›</a:t>
            </a:fld>
            <a:endParaRPr lang="en-GB" dirty="0"/>
          </a:p>
        </p:txBody>
      </p:sp>
    </p:spTree>
    <p:extLst>
      <p:ext uri="{BB962C8B-B14F-4D97-AF65-F5344CB8AC3E}">
        <p14:creationId xmlns:p14="http://schemas.microsoft.com/office/powerpoint/2010/main" val="383832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nece.org/transportdangerous-goods/ghs-pictogram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fontAlgn="base">
              <a:defRPr/>
            </a:pPr>
            <a:r>
              <a:rPr lang="en-US" b="1" dirty="0"/>
              <a:t>Narration: </a:t>
            </a:r>
            <a:r>
              <a:rPr lang="en-US" sz="1300" dirty="0">
                <a:solidFill>
                  <a:srgbClr val="000000"/>
                </a:solidFill>
                <a:latin typeface="Calibri" panose="020F0502020204030204" pitchFamily="34" charset="0"/>
              </a:rPr>
              <a:t>Welcome to the second section of the general induction which covers how to do everyday tasks. We’ll look at:</a:t>
            </a:r>
          </a:p>
          <a:p>
            <a:pPr marL="285750" indent="-285750" defTabSz="966612" fontAlgn="base">
              <a:buFontTx/>
              <a:buChar char="-"/>
              <a:defRPr/>
            </a:pPr>
            <a:r>
              <a:rPr lang="en-US" sz="1300" b="0" dirty="0">
                <a:solidFill>
                  <a:srgbClr val="000000"/>
                </a:solidFill>
                <a:latin typeface="Calibri" panose="020F0502020204030204" pitchFamily="34" charset="0"/>
              </a:rPr>
              <a:t>Dealing with incidents</a:t>
            </a:r>
          </a:p>
          <a:p>
            <a:pPr marL="285750" indent="-285750" defTabSz="966612" fontAlgn="base">
              <a:buFontTx/>
              <a:buChar char="-"/>
              <a:defRPr/>
            </a:pPr>
            <a:r>
              <a:rPr lang="en-US" sz="1300" b="0" dirty="0">
                <a:solidFill>
                  <a:srgbClr val="000000"/>
                </a:solidFill>
                <a:latin typeface="Calibri" panose="020F0502020204030204" pitchFamily="34" charset="0"/>
              </a:rPr>
              <a:t>Using fuels, oils, chemicals and materials</a:t>
            </a:r>
          </a:p>
          <a:p>
            <a:pPr marL="285750" indent="-285750" defTabSz="966612" fontAlgn="base">
              <a:buFontTx/>
              <a:buChar char="-"/>
              <a:defRPr/>
            </a:pPr>
            <a:r>
              <a:rPr lang="en-US" sz="1300" b="0" dirty="0">
                <a:solidFill>
                  <a:srgbClr val="000000"/>
                </a:solidFill>
                <a:latin typeface="Calibri" panose="020F0502020204030204" pitchFamily="34" charset="0"/>
              </a:rPr>
              <a:t>Reusing, recycling and disposing of waste</a:t>
            </a:r>
          </a:p>
          <a:p>
            <a:pPr marL="285750" indent="-285750" defTabSz="966612" fontAlgn="base">
              <a:buFontTx/>
              <a:buChar char="-"/>
              <a:defRPr/>
            </a:pPr>
            <a:r>
              <a:rPr lang="en-US" sz="1300" b="0" dirty="0">
                <a:solidFill>
                  <a:srgbClr val="000000"/>
                </a:solidFill>
                <a:latin typeface="Calibri" panose="020F0502020204030204" pitchFamily="34" charset="0"/>
              </a:rPr>
              <a:t>Lifting loads by hand and</a:t>
            </a:r>
          </a:p>
          <a:p>
            <a:pPr marL="285750" indent="-285750" defTabSz="966612" fontAlgn="base">
              <a:buFontTx/>
              <a:buChar char="-"/>
              <a:defRPr/>
            </a:pPr>
            <a:r>
              <a:rPr lang="en-US" sz="1300" b="0" dirty="0">
                <a:solidFill>
                  <a:srgbClr val="000000"/>
                </a:solidFill>
                <a:latin typeface="Calibri" panose="020F0502020204030204" pitchFamily="34" charset="0"/>
              </a:rPr>
              <a:t>Staying in worker accommodation.</a:t>
            </a:r>
            <a:endParaRPr lang="en-US" sz="1300" b="0" dirty="0"/>
          </a:p>
          <a:p>
            <a:pPr>
              <a:defRPr/>
            </a:pPr>
            <a:r>
              <a:rPr lang="en-US" b="1" dirty="0"/>
              <a:t> </a:t>
            </a:r>
          </a:p>
          <a:p>
            <a:pPr defTabSz="966612">
              <a:defRPr/>
            </a:pPr>
            <a:r>
              <a:rPr lang="en-US" b="1" dirty="0"/>
              <a:t>Image by: </a:t>
            </a:r>
            <a:r>
              <a:rPr lang="en-US" sz="1200" b="0" i="0" dirty="0">
                <a:solidFill>
                  <a:srgbClr val="212124"/>
                </a:solidFill>
                <a:effectLst/>
                <a:latin typeface="Proxima Nova"/>
              </a:rPr>
              <a:t>© </a:t>
            </a:r>
            <a:r>
              <a:rPr lang="en-US" b="0" dirty="0"/>
              <a:t>Norman Hood / World Bank</a:t>
            </a:r>
            <a:endParaRPr lang="en-US" b="1" dirty="0"/>
          </a:p>
        </p:txBody>
      </p:sp>
      <p:sp>
        <p:nvSpPr>
          <p:cNvPr id="4" name="Slide Number Placeholder 3"/>
          <p:cNvSpPr>
            <a:spLocks noGrp="1"/>
          </p:cNvSpPr>
          <p:nvPr>
            <p:ph type="sldNum" sz="quarter" idx="5"/>
          </p:nvPr>
        </p:nvSpPr>
        <p:spPr/>
        <p:txBody>
          <a:bodyPr/>
          <a:lstStyle/>
          <a:p>
            <a:fld id="{038280EC-7046-4FAF-A895-E4DA9060EDB1}" type="slidenum">
              <a:rPr lang="en-US" smtClean="0"/>
              <a:t>1</a:t>
            </a:fld>
            <a:endParaRPr lang="en-US"/>
          </a:p>
        </p:txBody>
      </p:sp>
    </p:spTree>
    <p:extLst>
      <p:ext uri="{BB962C8B-B14F-4D97-AF65-F5344CB8AC3E}">
        <p14:creationId xmlns:p14="http://schemas.microsoft.com/office/powerpoint/2010/main" val="10555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a:t>
            </a:r>
            <a:r>
              <a:rPr lang="en-US" b="0" dirty="0"/>
              <a:t> In a moment we’ll look at what you need to do when an incident happens. </a:t>
            </a:r>
          </a:p>
          <a:p>
            <a:r>
              <a:rPr lang="en-US" b="0" dirty="0"/>
              <a:t>But first we’ll go through how to be prepared in advance so that if and when an incident happens you are ready. </a:t>
            </a:r>
          </a:p>
          <a:p>
            <a:r>
              <a:rPr lang="en-US" b="0" dirty="0"/>
              <a:t>You need to know where everything is that you might need. </a:t>
            </a:r>
          </a:p>
          <a:p>
            <a:endParaRPr lang="en-US"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b="1" dirty="0"/>
              <a:t>Photo by: </a:t>
            </a:r>
            <a:r>
              <a:rPr lang="en-US" b="0" dirty="0"/>
              <a:t>1. </a:t>
            </a:r>
            <a:r>
              <a:rPr lang="en-US" b="0" dirty="0">
                <a:cs typeface="Calibri"/>
              </a:rPr>
              <a:t>Fire </a:t>
            </a:r>
            <a:r>
              <a:rPr lang="en-US" dirty="0">
                <a:cs typeface="Calibri"/>
              </a:rPr>
              <a:t>fighting station: </a:t>
            </a:r>
            <a:r>
              <a:rPr lang="en-US" sz="1200" b="0" i="0" dirty="0">
                <a:solidFill>
                  <a:srgbClr val="212124"/>
                </a:solidFill>
                <a:effectLst/>
                <a:latin typeface="Proxima Nova"/>
              </a:rPr>
              <a:t>© </a:t>
            </a:r>
            <a:r>
              <a:rPr lang="en-US" dirty="0">
                <a:cs typeface="Calibri"/>
              </a:rPr>
              <a:t>Jack Mozingo / </a:t>
            </a:r>
            <a:r>
              <a:rPr lang="en-US" sz="1200" dirty="0"/>
              <a:t>World Bank</a:t>
            </a:r>
            <a:endParaRPr lang="en-US" dirty="0">
              <a:cs typeface="Calibri"/>
            </a:endParaRPr>
          </a:p>
          <a:p>
            <a:pPr defTabSz="966612">
              <a:defRPr/>
            </a:pPr>
            <a:r>
              <a:rPr lang="en-US" dirty="0">
                <a:cs typeface="Calibri"/>
              </a:rPr>
              <a:t>2. First aid kit: Shutterstock.com </a:t>
            </a:r>
          </a:p>
          <a:p>
            <a:pPr defTabSz="966612">
              <a:defRPr/>
            </a:pPr>
            <a:r>
              <a:rPr lang="en-US" dirty="0"/>
              <a:t>3. Spill kit: Shutterstock.com</a:t>
            </a:r>
          </a:p>
          <a:p>
            <a:endParaRPr lang="en-US" dirty="0"/>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10</a:t>
            </a:fld>
            <a:endParaRPr lang="en-GB" dirty="0"/>
          </a:p>
        </p:txBody>
      </p:sp>
    </p:spTree>
    <p:extLst>
      <p:ext uri="{BB962C8B-B14F-4D97-AF65-F5344CB8AC3E}">
        <p14:creationId xmlns:p14="http://schemas.microsoft.com/office/powerpoint/2010/main" val="1904493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a:t>
            </a:r>
            <a:r>
              <a:rPr lang="en-US" b="0" dirty="0"/>
              <a:t> Make sure you know where the </a:t>
            </a:r>
            <a:r>
              <a:rPr lang="en-US" dirty="0"/>
              <a:t>Emergency Contacts List is – it’s usually on site noticeboards.</a:t>
            </a:r>
            <a:r>
              <a:rPr lang="en-US" b="0" dirty="0"/>
              <a:t> </a:t>
            </a:r>
          </a:p>
          <a:p>
            <a:r>
              <a:rPr lang="en-US" b="0" dirty="0"/>
              <a:t>This tells you who to contact and how if you need help dealing with an incident.</a:t>
            </a:r>
            <a:r>
              <a:rPr lang="en-US" dirty="0"/>
              <a:t> </a:t>
            </a:r>
          </a:p>
          <a:p>
            <a:r>
              <a:rPr lang="en-US" dirty="0"/>
              <a:t>It includes people like:</a:t>
            </a:r>
          </a:p>
          <a:p>
            <a:pPr marL="483306" indent="-483306">
              <a:buFont typeface="Arial"/>
              <a:buChar char="•"/>
            </a:pPr>
            <a:r>
              <a:rPr lang="en-US" dirty="0"/>
              <a:t>First aiders </a:t>
            </a:r>
            <a:endParaRPr lang="en-US" dirty="0">
              <a:latin typeface="Calibri Light"/>
              <a:cs typeface="Calibri Light"/>
            </a:endParaRPr>
          </a:p>
          <a:p>
            <a:pPr marL="483306" indent="-483306">
              <a:buFont typeface="Arial"/>
              <a:buChar char="•"/>
            </a:pPr>
            <a:r>
              <a:rPr lang="en-US" dirty="0"/>
              <a:t>Fire wardens and </a:t>
            </a:r>
            <a:endParaRPr lang="en-US" dirty="0">
              <a:latin typeface="Calibri"/>
              <a:cs typeface="Calibri"/>
            </a:endParaRPr>
          </a:p>
          <a:p>
            <a:pPr marL="483306" indent="-483306">
              <a:buFont typeface="Arial"/>
              <a:buChar char="•"/>
            </a:pPr>
            <a:r>
              <a:rPr lang="en-US" dirty="0">
                <a:latin typeface="Calibri"/>
                <a:cs typeface="Calibri"/>
              </a:rPr>
              <a:t>Emergency responders. </a:t>
            </a:r>
          </a:p>
          <a:p>
            <a:pPr marL="0" indent="0">
              <a:buFont typeface="Arial"/>
              <a:buNone/>
            </a:pPr>
            <a:r>
              <a:rPr lang="en-US" b="1" dirty="0"/>
              <a:t> </a:t>
            </a:r>
            <a:endParaRPr lang="en-US" dirty="0">
              <a:cs typeface="Calibri"/>
            </a:endParaRPr>
          </a:p>
          <a:p>
            <a:pPr defTabSz="966612">
              <a:defRPr/>
            </a:pPr>
            <a:r>
              <a:rPr lang="en-US" b="1" dirty="0"/>
              <a:t>Image by: </a:t>
            </a:r>
            <a:r>
              <a:rPr lang="en-US" dirty="0">
                <a:cs typeface="Calibri" panose="020F0502020204030204"/>
              </a:rPr>
              <a:t>Emergency Contacts List </a:t>
            </a:r>
            <a:r>
              <a:rPr lang="en-US" b="0" dirty="0">
                <a:cs typeface="Calibri"/>
              </a:rPr>
              <a:t>https: Shutterstock.com</a:t>
            </a:r>
          </a:p>
          <a:p>
            <a:pPr marL="0" marR="0" lvl="0" indent="0" algn="l" defTabSz="966612" rtl="0" eaLnBrk="1" fontAlgn="auto" latinLnBrk="0" hangingPunct="1">
              <a:lnSpc>
                <a:spcPct val="100000"/>
              </a:lnSpc>
              <a:spcBef>
                <a:spcPts val="0"/>
              </a:spcBef>
              <a:spcAft>
                <a:spcPts val="0"/>
              </a:spcAft>
              <a:buClrTx/>
              <a:buSzTx/>
              <a:buFontTx/>
              <a:buNone/>
              <a:tabLst/>
              <a:defRPr/>
            </a:pPr>
            <a:r>
              <a:rPr lang="en-US" b="1" dirty="0"/>
              <a:t>Photo by: </a:t>
            </a:r>
            <a:r>
              <a:rPr lang="en-US" dirty="0"/>
              <a:t>Emergency worker: </a:t>
            </a:r>
            <a:r>
              <a:rPr lang="en-US" sz="1200" b="0" i="0" dirty="0">
                <a:solidFill>
                  <a:srgbClr val="212124"/>
                </a:solidFill>
                <a:effectLst/>
                <a:latin typeface="Proxima Nova"/>
              </a:rPr>
              <a:t>© </a:t>
            </a:r>
            <a:r>
              <a:rPr lang="en-US" dirty="0"/>
              <a:t>Tom Perry / World Bank. </a:t>
            </a:r>
            <a:r>
              <a:rPr lang="en-US" sz="1200" dirty="0"/>
              <a:t>Further permission required for reuse. </a:t>
            </a:r>
          </a:p>
          <a:p>
            <a:pPr defTabSz="966612">
              <a:defRPr/>
            </a:pP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11</a:t>
            </a:fld>
            <a:endParaRPr lang="en-GB" dirty="0"/>
          </a:p>
        </p:txBody>
      </p:sp>
    </p:spTree>
    <p:extLst>
      <p:ext uri="{BB962C8B-B14F-4D97-AF65-F5344CB8AC3E}">
        <p14:creationId xmlns:p14="http://schemas.microsoft.com/office/powerpoint/2010/main" val="427929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a:t>
            </a:r>
            <a:r>
              <a:rPr lang="en-US" b="0" dirty="0"/>
              <a:t> </a:t>
            </a:r>
            <a:r>
              <a:rPr lang="en-US" dirty="0"/>
              <a:t>Remember, your mobile phone may not always have a signal. </a:t>
            </a:r>
          </a:p>
          <a:p>
            <a:r>
              <a:rPr lang="en-US" dirty="0"/>
              <a:t>There might be another way to communicate quickly on site, like radios. </a:t>
            </a:r>
          </a:p>
          <a:p>
            <a:r>
              <a:rPr lang="en-US" dirty="0"/>
              <a:t>You need to know where the nearest radio is or who in your team has one.</a:t>
            </a:r>
            <a:endParaRPr lang="en-US" sz="1300" dirty="0">
              <a:latin typeface="Calibri Light"/>
              <a:cs typeface="Calibri Light"/>
            </a:endParaRPr>
          </a:p>
          <a:p>
            <a:r>
              <a:rPr lang="en-US" b="1" dirty="0"/>
              <a:t> </a:t>
            </a:r>
            <a:endParaRPr lang="en-US" dirty="0">
              <a:cs typeface="Calibri"/>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t>Arne </a:t>
            </a:r>
            <a:r>
              <a:rPr lang="en-US" dirty="0" err="1"/>
              <a:t>Hoel</a:t>
            </a:r>
            <a:r>
              <a:rPr lang="en-US" dirty="0"/>
              <a:t> / World Bank. </a:t>
            </a:r>
            <a:r>
              <a:rPr lang="en-US" sz="1200" dirty="0"/>
              <a:t>Further permission required for reuse. </a:t>
            </a:r>
          </a:p>
          <a:p>
            <a:endParaRPr lang="en-US" b="1"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12</a:t>
            </a:fld>
            <a:endParaRPr lang="en-GB" dirty="0"/>
          </a:p>
        </p:txBody>
      </p:sp>
    </p:spTree>
    <p:extLst>
      <p:ext uri="{BB962C8B-B14F-4D97-AF65-F5344CB8AC3E}">
        <p14:creationId xmlns:p14="http://schemas.microsoft.com/office/powerpoint/2010/main" val="281671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a:t>
            </a:r>
            <a:r>
              <a:rPr lang="en-US" dirty="0"/>
              <a:t> Make sure you know where the emergency exits are and how to get to them – this sign shows the way to an emergency exit. </a:t>
            </a:r>
          </a:p>
          <a:p>
            <a:r>
              <a:rPr lang="en-US" dirty="0"/>
              <a:t>Keep access to emergency exits clear so there is nothing in the way and people can get out quickly.</a:t>
            </a:r>
            <a:endParaRPr lang="en-US" dirty="0">
              <a:cs typeface="Calibri"/>
            </a:endParaRPr>
          </a:p>
          <a:p>
            <a:r>
              <a:rPr lang="en-US" b="1" dirty="0"/>
              <a:t> </a:t>
            </a:r>
            <a:endParaRPr lang="en-US" dirty="0"/>
          </a:p>
          <a:p>
            <a:r>
              <a:rPr lang="en-US" b="1" dirty="0"/>
              <a:t>Image by: </a:t>
            </a:r>
            <a:r>
              <a:rPr lang="en-US" dirty="0"/>
              <a:t>ISO 7010 </a:t>
            </a:r>
            <a:r>
              <a:rPr lang="en-US" dirty="0">
                <a:hlinkClick r:id="rId3"/>
              </a:rPr>
              <a:t>https://en.wikipedia.org/wiki/ISO_7010</a:t>
            </a:r>
            <a:r>
              <a:rPr lang="en-US" dirty="0"/>
              <a:t>, public domain</a:t>
            </a:r>
          </a:p>
          <a:p>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13</a:t>
            </a:fld>
            <a:endParaRPr lang="en-GB" dirty="0"/>
          </a:p>
        </p:txBody>
      </p:sp>
    </p:spTree>
    <p:extLst>
      <p:ext uri="{BB962C8B-B14F-4D97-AF65-F5344CB8AC3E}">
        <p14:creationId xmlns:p14="http://schemas.microsoft.com/office/powerpoint/2010/main" val="339910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a:t>
            </a:r>
            <a:r>
              <a:rPr lang="en-US" dirty="0"/>
              <a:t> You also need to know where the assembly point is - this sign shows the assembly point.  </a:t>
            </a:r>
          </a:p>
          <a:p>
            <a:r>
              <a:rPr lang="en-US" dirty="0"/>
              <a:t>Make sure you know how to get there from the emergency exits.</a:t>
            </a:r>
          </a:p>
          <a:p>
            <a:r>
              <a:rPr lang="en-US" dirty="0"/>
              <a:t>Go there w</a:t>
            </a:r>
            <a:r>
              <a:rPr lang="en-US" b="0" dirty="0"/>
              <a:t>hen you need to evacuate the work area such as when a fire alarm goes off.</a:t>
            </a:r>
          </a:p>
          <a:p>
            <a:r>
              <a:rPr lang="en-US" b="1"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by: </a:t>
            </a:r>
            <a:r>
              <a:rPr lang="en-US" dirty="0"/>
              <a:t>ISO 7010 </a:t>
            </a:r>
            <a:r>
              <a:rPr lang="en-US" dirty="0">
                <a:hlinkClick r:id="rId3"/>
              </a:rPr>
              <a:t>https://en.wikipedia.org/wiki/ISO_7010</a:t>
            </a:r>
            <a:r>
              <a:rPr lang="en-US" dirty="0"/>
              <a:t> public domain</a:t>
            </a:r>
          </a:p>
          <a:p>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14</a:t>
            </a:fld>
            <a:endParaRPr lang="en-GB" dirty="0"/>
          </a:p>
        </p:txBody>
      </p:sp>
    </p:spTree>
    <p:extLst>
      <p:ext uri="{BB962C8B-B14F-4D97-AF65-F5344CB8AC3E}">
        <p14:creationId xmlns:p14="http://schemas.microsoft.com/office/powerpoint/2010/main" val="3249146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a:t>
            </a:r>
            <a:r>
              <a:rPr lang="en-US" dirty="0"/>
              <a:t> You should know where the first aid or medical room is so you can go there if you are hurt or you need to get medical help for someone else - this sign shows where you can find medical help.</a:t>
            </a:r>
            <a:endParaRPr lang="en-US" dirty="0">
              <a:cs typeface="Calibri"/>
            </a:endParaRPr>
          </a:p>
          <a:p>
            <a:r>
              <a:rPr lang="en-US" b="1"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by: </a:t>
            </a:r>
            <a:r>
              <a:rPr lang="en-US" dirty="0"/>
              <a:t>ISO 7010 </a:t>
            </a:r>
            <a:r>
              <a:rPr lang="en-US" dirty="0">
                <a:hlinkClick r:id="rId3"/>
              </a:rPr>
              <a:t>https://en.wikipedia.org/wiki/ISO_7010</a:t>
            </a:r>
            <a:r>
              <a:rPr lang="en-US" dirty="0"/>
              <a:t> public domain</a:t>
            </a:r>
          </a:p>
          <a:p>
            <a:pPr marL="0" marR="0" lvl="0" indent="0" algn="l" defTabSz="966612"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cs typeface="Calibri"/>
              </a:rPr>
              <a:t>World Bank. </a:t>
            </a:r>
            <a:r>
              <a:rPr lang="en-US" sz="1200" dirty="0"/>
              <a:t>Further permission required for reuse. </a:t>
            </a:r>
          </a:p>
          <a:p>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15</a:t>
            </a:fld>
            <a:endParaRPr lang="en-GB" dirty="0"/>
          </a:p>
        </p:txBody>
      </p:sp>
    </p:spTree>
    <p:extLst>
      <p:ext uri="{BB962C8B-B14F-4D97-AF65-F5344CB8AC3E}">
        <p14:creationId xmlns:p14="http://schemas.microsoft.com/office/powerpoint/2010/main" val="1065955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You also need to k</a:t>
            </a:r>
            <a:r>
              <a:rPr lang="en-US" sz="1300" dirty="0"/>
              <a:t>now where the first aid kits are kept. </a:t>
            </a:r>
          </a:p>
          <a:p>
            <a:r>
              <a:rPr lang="en-US" sz="1300" dirty="0"/>
              <a:t>T</a:t>
            </a:r>
            <a:r>
              <a:rPr lang="en-US" dirty="0"/>
              <a:t>his sign shows where they are.</a:t>
            </a:r>
          </a:p>
          <a:p>
            <a:endParaRPr lang="en-US" dirty="0"/>
          </a:p>
          <a:p>
            <a:r>
              <a:rPr lang="en-US" b="1" dirty="0"/>
              <a:t>Images by: </a:t>
            </a:r>
            <a:r>
              <a:rPr lang="en-US" dirty="0"/>
              <a:t>1. Sign: ISO 7010 </a:t>
            </a:r>
            <a:r>
              <a:rPr lang="en-US" dirty="0">
                <a:hlinkClick r:id="rId3"/>
              </a:rPr>
              <a:t>https://en.wikipedia.org/wiki/ISO_7010</a:t>
            </a:r>
            <a:r>
              <a:rPr lang="en-US" dirty="0"/>
              <a:t>, public domain.</a:t>
            </a:r>
          </a:p>
          <a:p>
            <a:r>
              <a:rPr lang="en-US" b="0" dirty="0">
                <a:cs typeface="Calibri"/>
              </a:rPr>
              <a:t>2.</a:t>
            </a:r>
            <a:r>
              <a:rPr lang="en-US" b="1" dirty="0">
                <a:cs typeface="Calibri"/>
              </a:rPr>
              <a:t> </a:t>
            </a:r>
            <a:r>
              <a:rPr lang="en-US" dirty="0">
                <a:cs typeface="Calibri"/>
              </a:rPr>
              <a:t>First aid kit: Shutterstock.com</a:t>
            </a:r>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16</a:t>
            </a:fld>
            <a:endParaRPr lang="en-GB" dirty="0"/>
          </a:p>
        </p:txBody>
      </p:sp>
    </p:spTree>
    <p:extLst>
      <p:ext uri="{BB962C8B-B14F-4D97-AF65-F5344CB8AC3E}">
        <p14:creationId xmlns:p14="http://schemas.microsoft.com/office/powerpoint/2010/main" val="3880110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Make sure you know where to get a f</a:t>
            </a:r>
            <a:r>
              <a:rPr lang="en-US" sz="1300" dirty="0"/>
              <a:t>ire extinguisher </a:t>
            </a:r>
            <a:r>
              <a:rPr lang="en-US" dirty="0"/>
              <a:t>and fire fighting equipment – this sign shows where they are kept.</a:t>
            </a:r>
          </a:p>
          <a:p>
            <a:r>
              <a:rPr lang="en-US" b="1" dirty="0"/>
              <a:t> </a:t>
            </a:r>
            <a:endParaRPr lang="en-US" dirty="0"/>
          </a:p>
          <a:p>
            <a:r>
              <a:rPr lang="en-US" b="1" dirty="0"/>
              <a:t>Images by: </a:t>
            </a:r>
            <a:r>
              <a:rPr lang="en-US" dirty="0"/>
              <a:t>1. Sign: ISO 7010 </a:t>
            </a:r>
            <a:r>
              <a:rPr lang="en-US" dirty="0">
                <a:hlinkClick r:id="rId3"/>
              </a:rPr>
              <a:t>https://en.wikipedia.org/wiki/ISO_7010</a:t>
            </a:r>
            <a:r>
              <a:rPr lang="en-US" dirty="0"/>
              <a:t>, public domain  </a:t>
            </a:r>
          </a:p>
          <a:p>
            <a:r>
              <a:rPr lang="en-US" dirty="0">
                <a:cs typeface="Calibri"/>
              </a:rPr>
              <a:t>2: Fire extinguisher: </a:t>
            </a:r>
            <a:r>
              <a:rPr lang="en-US" sz="1200" b="0" i="0" dirty="0">
                <a:solidFill>
                  <a:srgbClr val="212124"/>
                </a:solidFill>
                <a:effectLst/>
                <a:latin typeface="Proxima Nova"/>
              </a:rPr>
              <a:t>© </a:t>
            </a:r>
            <a:r>
              <a:rPr lang="en-US" dirty="0">
                <a:cs typeface="Calibri"/>
              </a:rPr>
              <a:t>Michael Hall / </a:t>
            </a:r>
            <a:r>
              <a:rPr lang="en-US" sz="1200" dirty="0"/>
              <a:t>World Bank</a:t>
            </a:r>
            <a:endParaRPr lang="en-US" b="1" strike="sngStrike" dirty="0">
              <a:cs typeface="Calibri"/>
            </a:endParaRPr>
          </a:p>
          <a:p>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17</a:t>
            </a:fld>
            <a:endParaRPr lang="en-GB" dirty="0"/>
          </a:p>
        </p:txBody>
      </p:sp>
    </p:spTree>
    <p:extLst>
      <p:ext uri="{BB962C8B-B14F-4D97-AF65-F5344CB8AC3E}">
        <p14:creationId xmlns:p14="http://schemas.microsoft.com/office/powerpoint/2010/main" val="990376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And you need to know where the spill</a:t>
            </a:r>
            <a:r>
              <a:rPr lang="en-US" sz="1300" b="0" dirty="0"/>
              <a:t> </a:t>
            </a:r>
            <a:r>
              <a:rPr lang="en-US" sz="1300" dirty="0"/>
              <a:t>kits are.</a:t>
            </a:r>
            <a:endParaRPr lang="en-US" sz="1300" dirty="0">
              <a:cs typeface="Calibri"/>
            </a:endParaRPr>
          </a:p>
          <a:p>
            <a:pPr defTabSz="966612">
              <a:defRPr/>
            </a:pPr>
            <a:r>
              <a:rPr lang="en-US" sz="1300" dirty="0">
                <a:latin typeface="Calibri Light"/>
              </a:rPr>
              <a:t>If you use anything from the first aid kit, spill kit or fire fighting equipment, or notice that stocks are running low tell your Supervisor so it can be refilled.</a:t>
            </a:r>
            <a:endParaRPr lang="en-US" dirty="0">
              <a:highlight>
                <a:srgbClr val="00FF00"/>
              </a:highlight>
              <a:cs typeface="Calibri"/>
            </a:endParaRPr>
          </a:p>
          <a:p>
            <a:r>
              <a:rPr lang="en-US" b="1" dirty="0"/>
              <a:t> </a:t>
            </a:r>
            <a:endParaRPr lang="en-US" dirty="0"/>
          </a:p>
          <a:p>
            <a:r>
              <a:rPr lang="en-US" b="1" dirty="0"/>
              <a:t>Photo by: </a:t>
            </a:r>
            <a:r>
              <a:rPr lang="en-US" b="0" dirty="0">
                <a:cs typeface="Calibri"/>
              </a:rPr>
              <a:t>Shutterstock.com</a:t>
            </a: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18</a:t>
            </a:fld>
            <a:endParaRPr lang="en-GB" dirty="0"/>
          </a:p>
        </p:txBody>
      </p:sp>
    </p:spTree>
    <p:extLst>
      <p:ext uri="{BB962C8B-B14F-4D97-AF65-F5344CB8AC3E}">
        <p14:creationId xmlns:p14="http://schemas.microsoft.com/office/powerpoint/2010/main" val="1960361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t>Narration:  </a:t>
            </a:r>
            <a:r>
              <a:rPr lang="en-US" sz="1300" b="0" dirty="0"/>
              <a:t>Now you know how to be prepared for an incident we’ll go through</a:t>
            </a:r>
            <a:r>
              <a:rPr lang="en-US" sz="1300" dirty="0"/>
              <a:t> what to do when an incident happens. </a:t>
            </a:r>
          </a:p>
          <a:p>
            <a:pPr defTabSz="966612">
              <a:defRPr/>
            </a:pPr>
            <a:endParaRPr lang="en-US" sz="1300" b="1" dirty="0"/>
          </a:p>
          <a:p>
            <a:pPr defTabSz="966612">
              <a:defRPr/>
            </a:pPr>
            <a:r>
              <a:rPr lang="en-US" sz="1300" b="1" dirty="0"/>
              <a:t>Note to trainer: </a:t>
            </a:r>
            <a:r>
              <a:rPr lang="en-GB" sz="1300" dirty="0">
                <a:latin typeface="Calibri" panose="020F0502020204030204" pitchFamily="34" charset="0"/>
                <a:ea typeface="Calibri" panose="020F0502020204030204" pitchFamily="34" charset="0"/>
                <a:cs typeface="Times New Roman" panose="02020603050405020304" pitchFamily="18" charset="0"/>
              </a:rPr>
              <a:t>To make the training more interactive, before you show the next slide, ask the workers “What is the first thing you should do when there is an incident?”. The answer is stop work.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endParaRPr lang="en-US" sz="1300" dirty="0"/>
          </a:p>
          <a:p>
            <a:pPr defTabSz="966612">
              <a:defRPr/>
            </a:pPr>
            <a:r>
              <a:rPr lang="en-US" sz="1400" b="1" dirty="0"/>
              <a:t>Photo by: </a:t>
            </a:r>
            <a:r>
              <a:rPr lang="en-US" sz="1300" dirty="0"/>
              <a:t>Shutterstock.com</a:t>
            </a:r>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19</a:t>
            </a:fld>
            <a:endParaRPr lang="en-GB" dirty="0"/>
          </a:p>
        </p:txBody>
      </p:sp>
    </p:spTree>
    <p:extLst>
      <p:ext uri="{BB962C8B-B14F-4D97-AF65-F5344CB8AC3E}">
        <p14:creationId xmlns:p14="http://schemas.microsoft.com/office/powerpoint/2010/main" val="340017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base" latinLnBrk="0" hangingPunct="1">
              <a:lnSpc>
                <a:spcPct val="100000"/>
              </a:lnSpc>
              <a:spcBef>
                <a:spcPts val="0"/>
              </a:spcBef>
              <a:spcAft>
                <a:spcPts val="0"/>
              </a:spcAft>
              <a:buClrTx/>
              <a:buSzTx/>
              <a:buFontTx/>
              <a:buNone/>
              <a:tabLst/>
              <a:defRPr/>
            </a:pPr>
            <a:r>
              <a:rPr lang="en-US" sz="1200" b="1" dirty="0"/>
              <a:t>Narration: </a:t>
            </a:r>
            <a:r>
              <a:rPr lang="en-US" sz="1200" b="0" dirty="0">
                <a:cs typeface="Calibri"/>
              </a:rPr>
              <a:t> Let’s begin with </a:t>
            </a:r>
            <a:r>
              <a:rPr lang="en-US" sz="1200" dirty="0"/>
              <a:t>Module</a:t>
            </a:r>
            <a:r>
              <a:rPr lang="en-US" sz="1200" b="0" dirty="0"/>
              <a:t> </a:t>
            </a:r>
            <a:r>
              <a:rPr lang="en-US" sz="1200" dirty="0"/>
              <a:t>7 </a:t>
            </a:r>
            <a:r>
              <a:rPr lang="en-US" sz="1200" b="0" dirty="0"/>
              <a:t>Dealing with Incidents.</a:t>
            </a:r>
            <a:r>
              <a:rPr lang="en-US" sz="1200" dirty="0"/>
              <a:t>  </a:t>
            </a:r>
          </a:p>
          <a:p>
            <a:pPr marL="0" marR="0" lvl="0" indent="0" algn="l" defTabSz="966612" rtl="0" eaLnBrk="1" fontAlgn="base" latinLnBrk="0" hangingPunct="1">
              <a:lnSpc>
                <a:spcPct val="100000"/>
              </a:lnSpc>
              <a:spcBef>
                <a:spcPts val="0"/>
              </a:spcBef>
              <a:spcAft>
                <a:spcPts val="0"/>
              </a:spcAft>
              <a:buClrTx/>
              <a:buSzTx/>
              <a:buFontTx/>
              <a:buNone/>
              <a:tabLst/>
              <a:defRPr/>
            </a:pPr>
            <a:r>
              <a:rPr lang="en-US" sz="1200" dirty="0"/>
              <a:t>This module explains what you need to do when someone gets injured because of the work being done or the environment is harmed.  </a:t>
            </a:r>
            <a:endParaRPr lang="en-US" sz="1200" dirty="0">
              <a:cs typeface="Calibri"/>
            </a:endParaRPr>
          </a:p>
          <a:p>
            <a:endParaRPr lang="en-US" sz="1200" b="1" dirty="0"/>
          </a:p>
          <a:p>
            <a:pPr defTabSz="966612">
              <a:defRPr/>
            </a:pPr>
            <a:r>
              <a:rPr lang="en-US" sz="1200" b="1" dirty="0"/>
              <a:t>Image by: </a:t>
            </a:r>
            <a:r>
              <a:rPr lang="en-US" sz="1200" b="0" i="0" dirty="0">
                <a:solidFill>
                  <a:srgbClr val="212124"/>
                </a:solidFill>
                <a:effectLst/>
                <a:latin typeface="Proxima Nova"/>
              </a:rPr>
              <a:t>© </a:t>
            </a:r>
            <a:r>
              <a:rPr lang="en-US" sz="1200" dirty="0"/>
              <a:t>World Bank.</a:t>
            </a:r>
          </a:p>
          <a:p>
            <a:pPr defTabSz="966612">
              <a:defRPr/>
            </a:pPr>
            <a:endParaRPr lang="en-US" sz="1300" dirty="0"/>
          </a:p>
          <a:p>
            <a:endParaRPr lang="en-GB"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a:t>
            </a:fld>
            <a:endParaRPr lang="en-GB" dirty="0"/>
          </a:p>
        </p:txBody>
      </p:sp>
    </p:spTree>
    <p:extLst>
      <p:ext uri="{BB962C8B-B14F-4D97-AF65-F5344CB8AC3E}">
        <p14:creationId xmlns:p14="http://schemas.microsoft.com/office/powerpoint/2010/main" val="2545938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Y</a:t>
            </a:r>
            <a:r>
              <a:rPr lang="en-US" dirty="0"/>
              <a:t>ou need to Stop, Control and Notify.  </a:t>
            </a:r>
          </a:p>
          <a:p>
            <a:r>
              <a:rPr lang="en-US" dirty="0"/>
              <a:t>Let's go through each of these in turn.</a:t>
            </a:r>
          </a:p>
          <a:p>
            <a:r>
              <a:rPr lang="en-US" dirty="0"/>
              <a:t>STOP means to stop work. </a:t>
            </a:r>
          </a:p>
          <a:p>
            <a:r>
              <a:rPr lang="en-US" dirty="0"/>
              <a:t>Stop whatever you are doing. </a:t>
            </a:r>
          </a:p>
          <a:p>
            <a:r>
              <a:rPr lang="en-US" dirty="0"/>
              <a:t>Turn off all tools and machines using the emergency stop button or switch. </a:t>
            </a:r>
          </a:p>
          <a:p>
            <a:r>
              <a:rPr lang="en-US" dirty="0"/>
              <a:t>And you might need to get out of the work area to stay safe. </a:t>
            </a:r>
          </a:p>
          <a:p>
            <a:r>
              <a:rPr lang="en-US" dirty="0">
                <a:cs typeface="Calibri"/>
              </a:rPr>
              <a:t>CONTROL means to bring the incident under control. </a:t>
            </a:r>
          </a:p>
          <a:p>
            <a:r>
              <a:rPr lang="en-US" dirty="0">
                <a:cs typeface="Calibri"/>
              </a:rPr>
              <a:t>Only do this </a:t>
            </a:r>
            <a:r>
              <a:rPr lang="en-US" dirty="0"/>
              <a:t>if it is safe for you to, without getting yourself injured.  </a:t>
            </a:r>
          </a:p>
          <a:p>
            <a:r>
              <a:rPr lang="en-US" dirty="0">
                <a:cs typeface="+mn-lt"/>
              </a:rPr>
              <a:t>NOTIFY means to tell your Supervisor and get help by contacting people on the Emergency Contacts List. </a:t>
            </a:r>
          </a:p>
          <a:p>
            <a:r>
              <a:rPr lang="en-US" dirty="0">
                <a:cs typeface="Calibri"/>
              </a:rPr>
              <a:t>Now we'll look at what to do with different types of incidents.</a:t>
            </a:r>
          </a:p>
          <a:p>
            <a:endParaRPr lang="en-US" dirty="0"/>
          </a:p>
          <a:p>
            <a:r>
              <a:rPr lang="en-US" b="1" dirty="0"/>
              <a:t>Image by: </a:t>
            </a:r>
            <a:r>
              <a:rPr lang="en-US" sz="1200" b="0" i="0" dirty="0">
                <a:solidFill>
                  <a:srgbClr val="212124"/>
                </a:solidFill>
                <a:effectLst/>
                <a:latin typeface="Proxima Nova"/>
              </a:rPr>
              <a:t>© </a:t>
            </a:r>
            <a:r>
              <a:rPr lang="en-US" b="0" dirty="0"/>
              <a:t>World Bank</a:t>
            </a:r>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20</a:t>
            </a:fld>
            <a:endParaRPr lang="en-GB" dirty="0"/>
          </a:p>
        </p:txBody>
      </p:sp>
    </p:spTree>
    <p:extLst>
      <p:ext uri="{BB962C8B-B14F-4D97-AF65-F5344CB8AC3E}">
        <p14:creationId xmlns:p14="http://schemas.microsoft.com/office/powerpoint/2010/main" val="3285036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If there is a serious injury to someone on site or a member of the community:</a:t>
            </a:r>
            <a:br>
              <a:rPr lang="en-US" dirty="0">
                <a:cs typeface="+mn-lt"/>
              </a:rPr>
            </a:br>
            <a:r>
              <a:rPr lang="en-US" dirty="0">
                <a:cs typeface="Calibri"/>
              </a:rPr>
              <a:t>- Before you go to help the injured person, check it's safe to do so</a:t>
            </a:r>
          </a:p>
          <a:p>
            <a:r>
              <a:rPr lang="en-US" dirty="0"/>
              <a:t>- Call for medical help from the Emergency Contacts List and </a:t>
            </a:r>
            <a:br>
              <a:rPr lang="en-US" dirty="0">
                <a:cs typeface="+mn-lt"/>
              </a:rPr>
            </a:br>
            <a:r>
              <a:rPr lang="en-US" dirty="0">
                <a:cs typeface="Calibri"/>
              </a:rPr>
              <a:t>- Unless the casualty is in a dangerous place never move them because it can make their injuries worse. </a:t>
            </a:r>
          </a:p>
          <a:p>
            <a:r>
              <a:rPr lang="en-US" dirty="0">
                <a:cs typeface="Calibri"/>
              </a:rPr>
              <a:t>Wait for the first aider or emergency services.</a:t>
            </a:r>
            <a:endParaRPr lang="en-US" dirty="0"/>
          </a:p>
          <a:p>
            <a:endParaRPr lang="en-US" dirty="0"/>
          </a:p>
          <a:p>
            <a:pPr defTabSz="966612">
              <a:defRPr/>
            </a:pPr>
            <a:r>
              <a:rPr lang="en-US" b="1" dirty="0"/>
              <a:t>Photo by: </a:t>
            </a:r>
            <a:r>
              <a:rPr lang="en-US" b="0" dirty="0"/>
              <a:t>Shutterstock.com</a:t>
            </a:r>
            <a:endParaRPr lang="en-US" dirty="0"/>
          </a:p>
          <a:p>
            <a:pPr defTabSz="966612">
              <a:defRPr/>
            </a:pP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21</a:t>
            </a:fld>
            <a:endParaRPr lang="en-GB" dirty="0"/>
          </a:p>
        </p:txBody>
      </p:sp>
    </p:spTree>
    <p:extLst>
      <p:ext uri="{BB962C8B-B14F-4D97-AF65-F5344CB8AC3E}">
        <p14:creationId xmlns:p14="http://schemas.microsoft.com/office/powerpoint/2010/main" val="1116403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Narration:  </a:t>
            </a:r>
            <a:r>
              <a:rPr lang="en-US" b="0" dirty="0"/>
              <a:t>If someone is in contact with a live electricity cable:</a:t>
            </a:r>
            <a:br>
              <a:rPr lang="en-US" dirty="0">
                <a:cs typeface="Calibri Light"/>
              </a:rPr>
            </a:br>
            <a:r>
              <a:rPr lang="en-US" dirty="0">
                <a:cs typeface="Calibri Light"/>
              </a:rPr>
              <a:t>- Do not touch them - i</a:t>
            </a:r>
            <a:r>
              <a:rPr lang="en-US" dirty="0"/>
              <a:t>f you do you could also be electrocuted</a:t>
            </a:r>
            <a:endParaRPr lang="en-US" dirty="0">
              <a:cs typeface="Calibri"/>
            </a:endParaRPr>
          </a:p>
          <a:p>
            <a:r>
              <a:rPr lang="en-US" dirty="0">
                <a:cs typeface="Calibri"/>
              </a:rPr>
              <a:t>- Turn off the power or call the electricity company to turn it off </a:t>
            </a:r>
            <a:endParaRPr lang="en-US" dirty="0"/>
          </a:p>
          <a:p>
            <a:r>
              <a:rPr lang="en-US" dirty="0"/>
              <a:t>- Get medical help from the Emergency Contacts List.</a:t>
            </a:r>
            <a:endParaRPr lang="en-US" dirty="0">
              <a:cs typeface="Calibri" panose="020F0502020204030204"/>
            </a:endParaRPr>
          </a:p>
          <a:p>
            <a:pPr marL="181240" indent="-181240">
              <a:buFontTx/>
              <a:buChar char="-"/>
            </a:pPr>
            <a:endParaRPr lang="en-US" dirty="0"/>
          </a:p>
          <a:p>
            <a:r>
              <a:rPr lang="en-US" b="1" dirty="0"/>
              <a:t>Photo by: </a:t>
            </a:r>
            <a:r>
              <a:rPr lang="en-US" b="0" dirty="0"/>
              <a:t>Shutterstock.com</a:t>
            </a:r>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22</a:t>
            </a:fld>
            <a:endParaRPr lang="en-GB" dirty="0"/>
          </a:p>
        </p:txBody>
      </p:sp>
    </p:spTree>
    <p:extLst>
      <p:ext uri="{BB962C8B-B14F-4D97-AF65-F5344CB8AC3E}">
        <p14:creationId xmlns:p14="http://schemas.microsoft.com/office/powerpoint/2010/main" val="3701605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Narration:  </a:t>
            </a:r>
            <a:r>
              <a:rPr lang="en-US" sz="1200" b="0" dirty="0">
                <a:latin typeface="Calibri Light"/>
              </a:rPr>
              <a:t>-</a:t>
            </a:r>
            <a:r>
              <a:rPr lang="en-US" sz="1200" b="1" dirty="0">
                <a:latin typeface="Calibri Light"/>
              </a:rPr>
              <a:t> </a:t>
            </a:r>
            <a:r>
              <a:rPr lang="en-US" sz="1200" dirty="0">
                <a:latin typeface="Calibri Light"/>
              </a:rPr>
              <a:t>If you discover a fire, raise the alarm shout "Fire" and set off the fire alarm if there is one.</a:t>
            </a:r>
            <a:endParaRPr lang="en-US" sz="1200" dirty="0">
              <a:latin typeface="Calibri"/>
              <a:cs typeface="Calibri"/>
            </a:endParaRPr>
          </a:p>
          <a:p>
            <a:pPr marL="0" indent="0">
              <a:buFontTx/>
              <a:buNone/>
            </a:pPr>
            <a:r>
              <a:rPr lang="en-US" sz="1200" dirty="0">
                <a:latin typeface="Calibri Light"/>
              </a:rPr>
              <a:t>Fighting fires is specialist operation and should be done only by those specially trained to do it. </a:t>
            </a:r>
          </a:p>
          <a:p>
            <a:pPr marL="0" indent="0">
              <a:buFontTx/>
              <a:buNone/>
            </a:pPr>
            <a:r>
              <a:rPr lang="en-US" sz="1200" dirty="0">
                <a:latin typeface="Calibri Light"/>
              </a:rPr>
              <a:t>Only use a fire extinguisher if </a:t>
            </a:r>
            <a:r>
              <a:rPr lang="en-US" sz="1200" dirty="0"/>
              <a:t>you have been trained how to use it.</a:t>
            </a:r>
            <a:r>
              <a:rPr lang="en-US" sz="1200" dirty="0">
                <a:latin typeface="Calibri"/>
                <a:cs typeface="Calibri"/>
              </a:rPr>
              <a:t> </a:t>
            </a:r>
          </a:p>
          <a:p>
            <a:pPr marL="0" indent="0">
              <a:buFontTx/>
              <a:buNone/>
            </a:pPr>
            <a:r>
              <a:rPr lang="en-US" sz="1200" dirty="0">
                <a:latin typeface="Calibri"/>
                <a:cs typeface="Calibri"/>
              </a:rPr>
              <a:t>And if </a:t>
            </a:r>
            <a:r>
              <a:rPr lang="en-US" sz="1200" dirty="0">
                <a:latin typeface="Calibri Light"/>
              </a:rPr>
              <a:t>the fire is very small - f</a:t>
            </a:r>
            <a:r>
              <a:rPr lang="en-US" sz="1200" dirty="0"/>
              <a:t>ire extinguishers cannot put out larger fires.  </a:t>
            </a:r>
            <a:endParaRPr lang="en-US" sz="1200" dirty="0">
              <a:latin typeface="Calibri"/>
              <a:cs typeface="Calibri"/>
            </a:endParaRPr>
          </a:p>
          <a:p>
            <a:pPr marL="483306" indent="-483306">
              <a:buChar char="-"/>
            </a:pPr>
            <a:endParaRPr lang="en-US" sz="1200" dirty="0"/>
          </a:p>
          <a:p>
            <a:r>
              <a:rPr lang="en-US" b="1" dirty="0"/>
              <a:t>Photo by: </a:t>
            </a:r>
            <a:r>
              <a:rPr lang="en-US" sz="1200" dirty="0"/>
              <a:t>1: Fire: </a:t>
            </a:r>
            <a:r>
              <a:rPr lang="en-US" sz="1200" b="0" dirty="0">
                <a:ea typeface="+mn-lt"/>
                <a:cs typeface="+mn-lt"/>
              </a:rPr>
              <a:t>Shutterstock.com</a:t>
            </a:r>
            <a:endParaRPr lang="en-US" sz="1200" b="1"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Fire extinguisher training: </a:t>
            </a:r>
            <a:r>
              <a:rPr lang="en-US" sz="1200" dirty="0" err="1">
                <a:solidFill>
                  <a:srgbClr val="000000"/>
                </a:solidFill>
                <a:latin typeface="Roboto" panose="02000000000000000000" pitchFamily="2" charset="0"/>
                <a:ea typeface="Calibri" panose="020F0502020204030204" pitchFamily="34" charset="0"/>
                <a:cs typeface="Calibri" panose="020F0502020204030204" pitchFamily="34" charset="0"/>
              </a:rPr>
              <a:t>mantinov</a:t>
            </a:r>
            <a:r>
              <a:rPr lang="en-US" sz="1200" dirty="0">
                <a:solidFill>
                  <a:srgbClr val="000000"/>
                </a:solidFill>
                <a:latin typeface="Roboto" panose="02000000000000000000" pitchFamily="2" charset="0"/>
                <a:ea typeface="Calibri" panose="020F0502020204030204" pitchFamily="34" charset="0"/>
                <a:cs typeface="Calibri" panose="020F0502020204030204" pitchFamily="34" charset="0"/>
              </a:rPr>
              <a:t> / Shutterstock.com. </a:t>
            </a:r>
            <a:r>
              <a:rPr lang="en-US" sz="1200" dirty="0"/>
              <a:t>Further permission required for reuse. </a:t>
            </a:r>
          </a:p>
          <a:p>
            <a:pPr>
              <a:defRPr/>
            </a:pPr>
            <a:endParaRPr lang="en-US" sz="1200" dirty="0"/>
          </a:p>
          <a:p>
            <a:pPr defTabSz="966612">
              <a:defRPr/>
            </a:pPr>
            <a:endParaRPr lang="en-US" sz="1200" b="0" dirty="0">
              <a:cs typeface="Calibri"/>
            </a:endParaRPr>
          </a:p>
          <a:p>
            <a:endParaRPr lang="en-US" sz="1200" dirty="0"/>
          </a:p>
          <a:p>
            <a:endParaRPr lang="en-US"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23</a:t>
            </a:fld>
            <a:endParaRPr lang="en-GB" dirty="0"/>
          </a:p>
        </p:txBody>
      </p:sp>
    </p:spTree>
    <p:extLst>
      <p:ext uri="{BB962C8B-B14F-4D97-AF65-F5344CB8AC3E}">
        <p14:creationId xmlns:p14="http://schemas.microsoft.com/office/powerpoint/2010/main" val="564668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sz="1300" dirty="0"/>
              <a:t>If you use a fire extinguisher on a small fire,</a:t>
            </a:r>
            <a:r>
              <a:rPr lang="en-US" sz="1300" b="1" dirty="0"/>
              <a:t> </a:t>
            </a:r>
            <a:r>
              <a:rPr lang="en-US" sz="1300" dirty="0"/>
              <a:t>make sure you use the right type.</a:t>
            </a:r>
          </a:p>
          <a:p>
            <a:r>
              <a:rPr lang="en-US" sz="1300" dirty="0"/>
              <a:t> They have different color labels:</a:t>
            </a:r>
            <a:br>
              <a:rPr lang="en-US" sz="1300" dirty="0">
                <a:cs typeface="+mn-lt"/>
              </a:rPr>
            </a:br>
            <a:r>
              <a:rPr lang="en-US" sz="1300" dirty="0"/>
              <a:t>- Water has a RED LABEL and is for fires of wood, paper, fabric and solid material</a:t>
            </a:r>
            <a:br>
              <a:rPr lang="en-US" sz="1300" dirty="0">
                <a:cs typeface="+mn-lt"/>
              </a:rPr>
            </a:br>
            <a:r>
              <a:rPr lang="en-US" sz="1300" dirty="0"/>
              <a:t>- Powder has a BLUE LABEL and is for liquid and electrical fires</a:t>
            </a:r>
            <a:br>
              <a:rPr lang="en-US" sz="1300" dirty="0">
                <a:cs typeface="+mn-lt"/>
              </a:rPr>
            </a:br>
            <a:r>
              <a:rPr lang="en-US" sz="1300" dirty="0"/>
              <a:t>- Carbon dioxide has a BLACK LABEL and is also for liquid and electrical fires</a:t>
            </a:r>
            <a:br>
              <a:rPr lang="en-US" sz="1300" dirty="0">
                <a:cs typeface="+mn-lt"/>
              </a:rPr>
            </a:br>
            <a:r>
              <a:rPr lang="en-US" sz="1300" dirty="0"/>
              <a:t>- Foam has a CREAM LABEL and is for liquid fires</a:t>
            </a:r>
            <a:br>
              <a:rPr lang="en-US" sz="1300" dirty="0">
                <a:cs typeface="+mn-lt"/>
              </a:rPr>
            </a:br>
            <a:r>
              <a:rPr lang="en-US" sz="1300" dirty="0"/>
              <a:t>- Wet chemical has a YELLOW LABEL and is for cooking oil, wood, paper or fabric. </a:t>
            </a:r>
          </a:p>
          <a:p>
            <a:endParaRPr lang="en-US" dirty="0"/>
          </a:p>
          <a:p>
            <a:r>
              <a:rPr lang="en-US" b="1" dirty="0"/>
              <a:t>Photo by: </a:t>
            </a:r>
            <a:r>
              <a:rPr lang="en-US" b="0" dirty="0"/>
              <a:t>Shutterstock.com</a:t>
            </a: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24</a:t>
            </a:fld>
            <a:endParaRPr lang="en-GB" dirty="0"/>
          </a:p>
        </p:txBody>
      </p:sp>
    </p:spTree>
    <p:extLst>
      <p:ext uri="{BB962C8B-B14F-4D97-AF65-F5344CB8AC3E}">
        <p14:creationId xmlns:p14="http://schemas.microsoft.com/office/powerpoint/2010/main" val="387835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Narration:  </a:t>
            </a:r>
            <a:r>
              <a:rPr lang="en-US" sz="1200" dirty="0">
                <a:latin typeface="Calibri Light"/>
                <a:cs typeface="Calibri Light"/>
              </a:rPr>
              <a:t>Evacuate the area around the fire. </a:t>
            </a:r>
          </a:p>
          <a:p>
            <a:r>
              <a:rPr lang="en-US" sz="1200" dirty="0"/>
              <a:t>And call for fire-fighting help from the Emergency Contacts List.</a:t>
            </a:r>
            <a:endParaRPr lang="en-US" sz="1200" dirty="0">
              <a:cs typeface="Calibri"/>
            </a:endParaRPr>
          </a:p>
          <a:p>
            <a:pPr marL="483306" indent="-483306">
              <a:buChar char="-"/>
            </a:pPr>
            <a:endParaRPr lang="en-US" sz="1200" dirty="0"/>
          </a:p>
          <a:p>
            <a:r>
              <a:rPr lang="en-US" b="1" dirty="0"/>
              <a:t>Photo by: </a:t>
            </a:r>
            <a:r>
              <a:rPr lang="en-US" sz="1200" dirty="0">
                <a:solidFill>
                  <a:srgbClr val="000000"/>
                </a:solidFill>
                <a:latin typeface="Roboto" panose="02000000000000000000" pitchFamily="2" charset="0"/>
                <a:ea typeface="Calibri" panose="020F0502020204030204" pitchFamily="34" charset="0"/>
                <a:cs typeface="Calibri" panose="020F0502020204030204" pitchFamily="34" charset="0"/>
              </a:rPr>
              <a:t>home for heroes / Shutterstock.com</a:t>
            </a:r>
            <a:endParaRPr lang="en-US" sz="1200"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25</a:t>
            </a:fld>
            <a:endParaRPr lang="en-GB" dirty="0"/>
          </a:p>
        </p:txBody>
      </p:sp>
    </p:spTree>
    <p:extLst>
      <p:ext uri="{BB962C8B-B14F-4D97-AF65-F5344CB8AC3E}">
        <p14:creationId xmlns:p14="http://schemas.microsoft.com/office/powerpoint/2010/main" val="3647298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If the site needs to be evacuated, for example, in a fire:</a:t>
            </a:r>
          </a:p>
          <a:p>
            <a:pPr marL="181240" indent="-181240">
              <a:buFontTx/>
              <a:buChar char="-"/>
            </a:pPr>
            <a:r>
              <a:rPr lang="en-US" sz="1300" dirty="0">
                <a:latin typeface="Calibri Light"/>
              </a:rPr>
              <a:t>go the assembly point immediately </a:t>
            </a:r>
            <a:r>
              <a:rPr lang="en-US" dirty="0">
                <a:latin typeface="Calibri Light"/>
              </a:rPr>
              <a:t>– and help others to evacuate quickly if you can</a:t>
            </a:r>
            <a:endParaRPr lang="en-US" sz="1300" dirty="0">
              <a:latin typeface="Calibri Light"/>
              <a:cs typeface="Calibri Light"/>
            </a:endParaRPr>
          </a:p>
          <a:p>
            <a:pPr marL="181240" indent="-181240">
              <a:buFontTx/>
              <a:buChar char="-"/>
            </a:pPr>
            <a:r>
              <a:rPr lang="en-US" sz="1300" dirty="0">
                <a:latin typeface="Calibri Light"/>
              </a:rPr>
              <a:t>evacuate the local community too if they are at risk of being hurt</a:t>
            </a:r>
            <a:endParaRPr lang="en-US" sz="1300" dirty="0">
              <a:latin typeface="Calibri Light"/>
              <a:cs typeface="Calibri Light"/>
            </a:endParaRPr>
          </a:p>
          <a:p>
            <a:pPr marL="181240" indent="-181240">
              <a:buFontTx/>
              <a:buChar char="-"/>
            </a:pPr>
            <a:r>
              <a:rPr lang="en-US" sz="1300" dirty="0">
                <a:latin typeface="Calibri Light"/>
              </a:rPr>
              <a:t>do not go back to work until the person in charge of the emergency tells you it is safe to do so</a:t>
            </a:r>
            <a:r>
              <a:rPr lang="en-US" dirty="0">
                <a:latin typeface="Calibri Light"/>
              </a:rPr>
              <a:t>.</a:t>
            </a:r>
            <a:endParaRPr lang="en-US" sz="1300" dirty="0">
              <a:latin typeface="Calibri Light"/>
              <a:cs typeface="Calibri Light"/>
            </a:endParaRPr>
          </a:p>
          <a:p>
            <a:pPr marL="483306" indent="-483306">
              <a:buChar char="-"/>
            </a:pPr>
            <a:endParaRPr lang="en-US" dirty="0">
              <a:latin typeface="Calibri Light"/>
              <a:cs typeface="Calibri Light"/>
            </a:endParaRPr>
          </a:p>
          <a:p>
            <a:r>
              <a:rPr lang="en-US" b="1" dirty="0"/>
              <a:t>Image by: </a:t>
            </a:r>
            <a:r>
              <a:rPr lang="en-US" dirty="0"/>
              <a:t>ISO 7010 </a:t>
            </a:r>
            <a:r>
              <a:rPr lang="en-US" dirty="0">
                <a:hlinkClick r:id="rId3"/>
              </a:rPr>
              <a:t>https://en.wikipedia.org/wiki/ISO_7010</a:t>
            </a:r>
            <a:r>
              <a:rPr lang="en-US" dirty="0"/>
              <a:t>, public domain</a:t>
            </a:r>
          </a:p>
        </p:txBody>
      </p:sp>
      <p:sp>
        <p:nvSpPr>
          <p:cNvPr id="4" name="Slide Number Placeholder 3"/>
          <p:cNvSpPr>
            <a:spLocks noGrp="1"/>
          </p:cNvSpPr>
          <p:nvPr>
            <p:ph type="sldNum" sz="quarter" idx="5"/>
          </p:nvPr>
        </p:nvSpPr>
        <p:spPr/>
        <p:txBody>
          <a:bodyPr/>
          <a:lstStyle/>
          <a:p>
            <a:fld id="{4728D87D-F75C-4A1C-B1D4-17454C29C32E}" type="slidenum">
              <a:rPr lang="en-GB" smtClean="0"/>
              <a:t>26</a:t>
            </a:fld>
            <a:endParaRPr lang="en-GB" dirty="0"/>
          </a:p>
        </p:txBody>
      </p:sp>
    </p:spTree>
    <p:extLst>
      <p:ext uri="{BB962C8B-B14F-4D97-AF65-F5344CB8AC3E}">
        <p14:creationId xmlns:p14="http://schemas.microsoft.com/office/powerpoint/2010/main" val="3326238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If you get a hazardous substance on your skin, swallow some or feel unwell after breathing in fumes get medical help straight away. </a:t>
            </a:r>
          </a:p>
          <a:p>
            <a:r>
              <a:rPr lang="en-US" b="0" dirty="0"/>
              <a:t>It will help if you can tell them exactly what substance it was. </a:t>
            </a:r>
          </a:p>
          <a:p>
            <a:r>
              <a:rPr lang="en-US" b="0" dirty="0"/>
              <a:t>The</a:t>
            </a:r>
            <a:r>
              <a:rPr lang="en-US" b="1" dirty="0"/>
              <a:t> </a:t>
            </a:r>
            <a:r>
              <a:rPr lang="en-US" dirty="0"/>
              <a:t>Material Safety Data Sheet will also give advice on what to do.</a:t>
            </a:r>
            <a:endParaRPr lang="en-US" dirty="0">
              <a:cs typeface="Calibri"/>
            </a:endParaRPr>
          </a:p>
          <a:p>
            <a:pPr defTabSz="966612">
              <a:defRPr/>
            </a:pPr>
            <a:endParaRPr lang="en-US" b="1" dirty="0"/>
          </a:p>
          <a:p>
            <a:pPr defTabSz="966612">
              <a:defRPr/>
            </a:pPr>
            <a:r>
              <a:rPr lang="en-US" b="1" dirty="0"/>
              <a:t>Images by: </a:t>
            </a:r>
            <a:r>
              <a:rPr lang="en-US" dirty="0"/>
              <a:t>Globally Harmonized System of Classification and Labelling of Chemicals (GHS), </a:t>
            </a:r>
            <a:r>
              <a:rPr lang="en-US" dirty="0">
                <a:hlinkClick r:id="rId3"/>
              </a:rPr>
              <a:t>https://unece.org/transportdangerous-goods/ghs-pictograms</a:t>
            </a:r>
            <a:r>
              <a:rPr lang="en-US" dirty="0"/>
              <a:t>, public domain.</a:t>
            </a:r>
            <a:endParaRPr lang="en-US" b="1" dirty="0"/>
          </a:p>
          <a:p>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27</a:t>
            </a:fld>
            <a:endParaRPr lang="en-GB" dirty="0"/>
          </a:p>
        </p:txBody>
      </p:sp>
    </p:spTree>
    <p:extLst>
      <p:ext uri="{BB962C8B-B14F-4D97-AF65-F5344CB8AC3E}">
        <p14:creationId xmlns:p14="http://schemas.microsoft.com/office/powerpoint/2010/main" val="2143726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If you </a:t>
            </a:r>
            <a:r>
              <a:rPr lang="en-US" dirty="0"/>
              <a:t>have a minor injury like a small cut, st</a:t>
            </a:r>
            <a:r>
              <a:rPr lang="en-US" dirty="0">
                <a:cs typeface="Calibri"/>
              </a:rPr>
              <a:t>op work, tell your Supervisor, clean it and put a dressing on – get help from the First Aider or visit the medical center if you need to. </a:t>
            </a:r>
          </a:p>
          <a:p>
            <a:r>
              <a:rPr lang="en-US" dirty="0">
                <a:cs typeface="Calibri"/>
              </a:rPr>
              <a:t>Even small cuts and grazes can get infected so it’s important to do this.</a:t>
            </a:r>
            <a:br>
              <a:rPr lang="en-US" dirty="0">
                <a:highlight>
                  <a:srgbClr val="FF00FF"/>
                </a:highlight>
                <a:cs typeface="+mn-lt"/>
              </a:rPr>
            </a:br>
            <a:endParaRPr lang="en-US" dirty="0"/>
          </a:p>
          <a:p>
            <a:r>
              <a:rPr lang="en-US" b="1"/>
              <a:t>Image sources: </a:t>
            </a:r>
            <a:r>
              <a:rPr lang="en-US" b="0"/>
              <a:t>Shutterstock</a:t>
            </a:r>
            <a:r>
              <a:rPr lang="en-US" b="0" dirty="0"/>
              <a:t>.com</a:t>
            </a:r>
            <a:endParaRPr lang="en-US" dirty="0">
              <a:cs typeface="Calibri"/>
            </a:endParaRPr>
          </a:p>
          <a:p>
            <a:br>
              <a:rPr lang="en-US" dirty="0">
                <a:highlight>
                  <a:srgbClr val="FF00FF"/>
                </a:highlight>
                <a:cs typeface="+mn-lt"/>
              </a:rPr>
            </a:br>
            <a:endParaRPr lang="en-GB"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28</a:t>
            </a:fld>
            <a:endParaRPr lang="en-GB" dirty="0"/>
          </a:p>
        </p:txBody>
      </p:sp>
    </p:spTree>
    <p:extLst>
      <p:ext uri="{BB962C8B-B14F-4D97-AF65-F5344CB8AC3E}">
        <p14:creationId xmlns:p14="http://schemas.microsoft.com/office/powerpoint/2010/main" val="1566717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It </a:t>
            </a:r>
            <a:r>
              <a:rPr lang="en-GB" sz="1300" dirty="0"/>
              <a:t>is </a:t>
            </a:r>
            <a:r>
              <a:rPr lang="en-US" dirty="0"/>
              <a:t>crucial to clean up any spill of fuels,</a:t>
            </a:r>
            <a:r>
              <a:rPr lang="en-US" b="0" dirty="0"/>
              <a:t> oils or chemicals </a:t>
            </a:r>
            <a:r>
              <a:rPr lang="en-US" dirty="0"/>
              <a:t>before they cause pollution of the ground or water. </a:t>
            </a:r>
          </a:p>
          <a:p>
            <a:pPr>
              <a:defRPr/>
            </a:pPr>
            <a:r>
              <a:rPr lang="en-US" dirty="0"/>
              <a:t>Drinking polluted water can make people and livestock ill. </a:t>
            </a:r>
          </a:p>
          <a:p>
            <a:pPr>
              <a:defRPr/>
            </a:pPr>
            <a:r>
              <a:rPr lang="en-US" dirty="0"/>
              <a:t>And pollution in rivers and lakes can kill plants, animals and fish. </a:t>
            </a:r>
          </a:p>
          <a:p>
            <a:pPr>
              <a:defRPr/>
            </a:pPr>
            <a:r>
              <a:rPr lang="en-US" dirty="0"/>
              <a:t>To help you remember what to do follow the “3 Cs": control, contain, clean up. </a:t>
            </a:r>
          </a:p>
          <a:p>
            <a:pPr>
              <a:defRPr/>
            </a:pPr>
            <a:endParaRPr lang="en-US" sz="13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dirty="0"/>
              <a:t>Shutterstock.com</a:t>
            </a:r>
            <a:endParaRPr lang="en-US" dirty="0"/>
          </a:p>
          <a:p>
            <a:pPr>
              <a:defRPr/>
            </a:pPr>
            <a:endParaRPr lang="en-US" dirty="0"/>
          </a:p>
          <a:p>
            <a:pPr defTabSz="966612">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29</a:t>
            </a:fld>
            <a:endParaRPr lang="en-GB" dirty="0"/>
          </a:p>
        </p:txBody>
      </p:sp>
    </p:spTree>
    <p:extLst>
      <p:ext uri="{BB962C8B-B14F-4D97-AF65-F5344CB8AC3E}">
        <p14:creationId xmlns:p14="http://schemas.microsoft.com/office/powerpoint/2010/main" val="53476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t>
            </a:r>
            <a:r>
              <a:rPr lang="en-GB" sz="1300" dirty="0">
                <a:ea typeface="+mj-lt"/>
                <a:cs typeface="+mj-lt"/>
              </a:rPr>
              <a:t>By the end of this module you will:  </a:t>
            </a:r>
            <a:endParaRPr lang="en-US" sz="1300" dirty="0">
              <a:cs typeface="Calibri Light"/>
            </a:endParaRPr>
          </a:p>
          <a:p>
            <a:pPr marL="302066" marR="0" lvl="0" indent="-302066" algn="l" defTabSz="914400" rtl="0" eaLnBrk="1" fontAlgn="auto" latinLnBrk="0" hangingPunct="1">
              <a:lnSpc>
                <a:spcPct val="100000"/>
              </a:lnSpc>
              <a:spcBef>
                <a:spcPts val="0"/>
              </a:spcBef>
              <a:spcAft>
                <a:spcPts val="0"/>
              </a:spcAft>
              <a:buClrTx/>
              <a:buSzTx/>
              <a:buFont typeface="Arial"/>
              <a:buChar char="•"/>
              <a:tabLst/>
              <a:defRPr/>
            </a:pPr>
            <a:r>
              <a:rPr lang="en-GB" sz="1300" dirty="0">
                <a:ea typeface="+mj-lt"/>
                <a:cs typeface="+mj-lt"/>
              </a:rPr>
              <a:t>Know how to be prepared for incidents</a:t>
            </a:r>
          </a:p>
          <a:p>
            <a:pPr marL="302066" indent="-302066">
              <a:buFont typeface="Arial"/>
              <a:buChar char="•"/>
            </a:pPr>
            <a:r>
              <a:rPr lang="en-GB" sz="1300" dirty="0">
                <a:ea typeface="+mj-lt"/>
                <a:cs typeface="+mj-lt"/>
              </a:rPr>
              <a:t>Be able to respond to an incident in the right way </a:t>
            </a:r>
            <a:endParaRPr lang="en-GB" sz="1300" dirty="0">
              <a:cs typeface="Calibri Light"/>
            </a:endParaRPr>
          </a:p>
          <a:p>
            <a:pPr marL="302066" indent="-302066">
              <a:buFont typeface="Arial"/>
              <a:buChar char="•"/>
            </a:pPr>
            <a:r>
              <a:rPr lang="en-GB" sz="1300" dirty="0">
                <a:ea typeface="+mj-lt"/>
                <a:cs typeface="+mj-lt"/>
              </a:rPr>
              <a:t>Report it and then</a:t>
            </a:r>
          </a:p>
          <a:p>
            <a:pPr marL="302066" indent="-302066">
              <a:buFont typeface="Arial"/>
              <a:buChar char="•"/>
            </a:pPr>
            <a:r>
              <a:rPr lang="en-GB" sz="1300" dirty="0">
                <a:ea typeface="+mj-lt"/>
                <a:cs typeface="+mj-lt"/>
              </a:rPr>
              <a:t>Help with learning lessons so that it doesn’t happen again.</a:t>
            </a:r>
          </a:p>
          <a:p>
            <a:pPr>
              <a:defRPr/>
            </a:pPr>
            <a:endParaRPr lang="en-US" b="1" dirty="0"/>
          </a:p>
          <a:p>
            <a:pPr>
              <a:defRPr/>
            </a:pPr>
            <a:r>
              <a:rPr lang="en-US" b="1" dirty="0"/>
              <a:t>Photo by: </a:t>
            </a:r>
            <a:r>
              <a:rPr lang="en-US" b="0" dirty="0"/>
              <a:t>Shutterstock.com. </a:t>
            </a:r>
            <a:r>
              <a:rPr lang="en-US" sz="1200" dirty="0"/>
              <a:t>Further permission required for reuse. </a:t>
            </a:r>
          </a:p>
          <a:p>
            <a:pPr defTabSz="966612">
              <a:defRPr/>
            </a:pPr>
            <a:endParaRPr lang="en-US" dirty="0"/>
          </a:p>
          <a:p>
            <a:pPr>
              <a:defRPr/>
            </a:pPr>
            <a:endParaRPr lang="en-US" dirty="0"/>
          </a:p>
          <a:p>
            <a:pPr defTabSz="966612">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a:t>
            </a:fld>
            <a:endParaRPr lang="en-GB" dirty="0"/>
          </a:p>
        </p:txBody>
      </p:sp>
    </p:spTree>
    <p:extLst>
      <p:ext uri="{BB962C8B-B14F-4D97-AF65-F5344CB8AC3E}">
        <p14:creationId xmlns:p14="http://schemas.microsoft.com/office/powerpoint/2010/main" val="1630067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First</a:t>
            </a:r>
            <a:endParaRPr lang="en-US" b="1" dirty="0">
              <a:cs typeface="Calibri"/>
            </a:endParaRPr>
          </a:p>
          <a:p>
            <a:pPr>
              <a:defRPr/>
            </a:pPr>
            <a:r>
              <a:rPr lang="en-US" dirty="0"/>
              <a:t>- Control the spill by stopping it at source, for example, by turning off a tap or valve or putting a drum upright.</a:t>
            </a:r>
            <a:endParaRPr lang="en-US" dirty="0">
              <a:cs typeface="Calibri"/>
            </a:endParaRPr>
          </a:p>
          <a:p>
            <a:pPr marL="171450" indent="-171450">
              <a:buFontTx/>
              <a:buChar char="-"/>
              <a:defRPr/>
            </a:pPr>
            <a:r>
              <a:rPr lang="en-US" dirty="0"/>
              <a:t>Contain the spill using spill kit and stop it going down drains, by covering the drains. Also stop it getting into water like streams, rivers, ponds, lakes, wetlands and marshlands or the sea. </a:t>
            </a:r>
          </a:p>
          <a:p>
            <a:pPr marL="171450" indent="-171450">
              <a:buFontTx/>
              <a:buChar char="-"/>
              <a:defRPr/>
            </a:pPr>
            <a:r>
              <a:rPr lang="en-US" dirty="0"/>
              <a:t>Call for help from the Emergency Contacts List if you need it.</a:t>
            </a:r>
            <a:endParaRPr lang="en-US" b="1" dirty="0"/>
          </a:p>
          <a:p>
            <a:pPr defTabSz="966612">
              <a:defRPr/>
            </a:pPr>
            <a:endParaRPr lang="en-US" sz="1300" b="1" dirty="0"/>
          </a:p>
          <a:p>
            <a:pPr>
              <a:defRPr/>
            </a:pPr>
            <a:r>
              <a:rPr lang="en-US" b="1" dirty="0"/>
              <a:t>Photo by: </a:t>
            </a:r>
            <a:r>
              <a:rPr lang="en-US" b="0" dirty="0"/>
              <a:t>Shutterstock.com</a:t>
            </a:r>
            <a:endParaRPr lang="en-US" dirty="0"/>
          </a:p>
          <a:p>
            <a:pPr>
              <a:defRPr/>
            </a:pPr>
            <a:endParaRPr lang="en-US" dirty="0"/>
          </a:p>
          <a:p>
            <a:pPr defTabSz="966612">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30</a:t>
            </a:fld>
            <a:endParaRPr lang="en-GB" dirty="0"/>
          </a:p>
        </p:txBody>
      </p:sp>
    </p:spTree>
    <p:extLst>
      <p:ext uri="{BB962C8B-B14F-4D97-AF65-F5344CB8AC3E}">
        <p14:creationId xmlns:p14="http://schemas.microsoft.com/office/powerpoint/2010/main" val="2168656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Clean it up using spill kit and dig out any contaminated soil. Put used spill kit and contaminated soil in the right Hazardous Waste bin.</a:t>
            </a:r>
            <a:endParaRPr lang="en-US" dirty="0">
              <a:cs typeface="Calibri"/>
            </a:endParaRPr>
          </a:p>
          <a:p>
            <a:pPr>
              <a:defRPr/>
            </a:pPr>
            <a:r>
              <a:rPr lang="en-US" dirty="0">
                <a:cs typeface="Calibri"/>
              </a:rPr>
              <a:t>That's the “3 Cs" - control, contain, clean up.</a:t>
            </a:r>
          </a:p>
          <a:p>
            <a:pPr defTabSz="966612">
              <a:defRPr/>
            </a:pPr>
            <a:endParaRPr lang="en-US" sz="1300" b="1" dirty="0"/>
          </a:p>
          <a:p>
            <a:pPr>
              <a:defRPr/>
            </a:pPr>
            <a:r>
              <a:rPr lang="en-US" b="1" dirty="0"/>
              <a:t>Photo by:  </a:t>
            </a:r>
            <a:r>
              <a:rPr lang="en-US" b="0" dirty="0"/>
              <a:t>Shutterstock.com</a:t>
            </a:r>
            <a:endParaRPr lang="en-US" dirty="0"/>
          </a:p>
          <a:p>
            <a:pPr>
              <a:defRPr/>
            </a:pPr>
            <a:endParaRPr lang="en-US" dirty="0"/>
          </a:p>
          <a:p>
            <a:pPr defTabSz="966612">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31</a:t>
            </a:fld>
            <a:endParaRPr lang="en-GB" dirty="0"/>
          </a:p>
        </p:txBody>
      </p:sp>
    </p:spTree>
    <p:extLst>
      <p:ext uri="{BB962C8B-B14F-4D97-AF65-F5344CB8AC3E}">
        <p14:creationId xmlns:p14="http://schemas.microsoft.com/office/powerpoint/2010/main" val="3332440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Let’s explore what happens after an </a:t>
            </a:r>
            <a:r>
              <a:rPr lang="en-US" dirty="0">
                <a:cs typeface="Calibri"/>
              </a:rPr>
              <a:t>incident has been brought under control.</a:t>
            </a:r>
          </a:p>
          <a:p>
            <a:endParaRPr lang="en-US" b="1" dirty="0"/>
          </a:p>
          <a:p>
            <a:pPr defTabSz="966612">
              <a:defRPr/>
            </a:pPr>
            <a:r>
              <a:rPr lang="en-US" b="1" dirty="0"/>
              <a:t>Photo by: </a:t>
            </a:r>
            <a:r>
              <a:rPr lang="en-US" b="0" dirty="0"/>
              <a:t>Shutterstock.com</a:t>
            </a:r>
            <a:endParaRPr lang="en-US" dirty="0"/>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32</a:t>
            </a:fld>
            <a:endParaRPr lang="en-GB" dirty="0"/>
          </a:p>
        </p:txBody>
      </p:sp>
    </p:spTree>
    <p:extLst>
      <p:ext uri="{BB962C8B-B14F-4D97-AF65-F5344CB8AC3E}">
        <p14:creationId xmlns:p14="http://schemas.microsoft.com/office/powerpoint/2010/main" val="930725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There will be an investigation to work out what happened and why.</a:t>
            </a:r>
            <a:r>
              <a:rPr lang="en-US" dirty="0"/>
              <a:t> </a:t>
            </a:r>
          </a:p>
          <a:p>
            <a:pPr>
              <a:defRPr/>
            </a:pPr>
            <a:r>
              <a:rPr lang="en-US" dirty="0"/>
              <a:t>This is not to find out who to blame but to</a:t>
            </a:r>
            <a:r>
              <a:rPr lang="en-US" b="0" dirty="0"/>
              <a:t> </a:t>
            </a:r>
            <a:r>
              <a:rPr lang="en-US" dirty="0"/>
              <a:t>work out what went wrong and stop it happening again. </a:t>
            </a:r>
          </a:p>
          <a:p>
            <a:pPr>
              <a:defRPr/>
            </a:pPr>
            <a:r>
              <a:rPr lang="en-US" dirty="0"/>
              <a:t>If</a:t>
            </a:r>
            <a:r>
              <a:rPr lang="en-US" b="0" dirty="0"/>
              <a:t> you are asked, always help with this and say what you saw and what you did. </a:t>
            </a:r>
          </a:p>
          <a:p>
            <a:pPr>
              <a:defRPr/>
            </a:pPr>
            <a:r>
              <a:rPr lang="en-US" b="0" dirty="0"/>
              <a:t>You can also make suggestions about what you think could be done better. </a:t>
            </a:r>
          </a:p>
          <a:p>
            <a:pPr>
              <a:defRPr/>
            </a:pPr>
            <a:r>
              <a:rPr lang="en-US" dirty="0"/>
              <a:t>This can result in improvements on site, making it a safer place for you and everyone else.</a:t>
            </a:r>
          </a:p>
          <a:p>
            <a:pPr>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dirty="0"/>
              <a:t>Shutterstock.com. </a:t>
            </a:r>
            <a:r>
              <a:rPr lang="en-US" sz="1200" dirty="0"/>
              <a:t>Further permission required for reuse. </a:t>
            </a:r>
          </a:p>
          <a:p>
            <a:pPr>
              <a:defRPr/>
            </a:pPr>
            <a:endParaRPr lang="en-US" dirty="0"/>
          </a:p>
          <a:p>
            <a:pPr defTabSz="966612">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33</a:t>
            </a:fld>
            <a:endParaRPr lang="en-GB" dirty="0"/>
          </a:p>
        </p:txBody>
      </p:sp>
    </p:spTree>
    <p:extLst>
      <p:ext uri="{BB962C8B-B14F-4D97-AF65-F5344CB8AC3E}">
        <p14:creationId xmlns:p14="http://schemas.microsoft.com/office/powerpoint/2010/main" val="1288050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Narration: </a:t>
            </a:r>
            <a:r>
              <a:rPr lang="en-US" b="0" dirty="0"/>
              <a:t>We’ll finish this module with</a:t>
            </a:r>
            <a:r>
              <a:rPr lang="en-US" sz="1200" b="0" dirty="0"/>
              <a:t> four key things to remember.</a:t>
            </a:r>
            <a:endParaRPr lang="en-US" sz="1200" b="1" dirty="0"/>
          </a:p>
          <a:p>
            <a:endParaRPr lang="en-US" sz="1200" b="1" dirty="0"/>
          </a:p>
          <a:p>
            <a:r>
              <a:rPr lang="en-US" sz="1200" b="1" dirty="0"/>
              <a:t>Image by: </a:t>
            </a:r>
            <a:r>
              <a:rPr lang="en-US" sz="1200" b="0" i="0" dirty="0">
                <a:solidFill>
                  <a:srgbClr val="212124"/>
                </a:solidFill>
                <a:effectLst/>
                <a:latin typeface="Proxima Nova"/>
              </a:rPr>
              <a:t>© </a:t>
            </a:r>
            <a:r>
              <a:rPr lang="en-US" sz="1200" dirty="0"/>
              <a:t>World Bank</a:t>
            </a:r>
          </a:p>
          <a:p>
            <a:endParaRPr lang="en-US" sz="1400" b="1" dirty="0"/>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34</a:t>
            </a:fld>
            <a:endParaRPr lang="en-GB" dirty="0"/>
          </a:p>
        </p:txBody>
      </p:sp>
      <p:sp>
        <p:nvSpPr>
          <p:cNvPr id="5" name="Date Placeholder 4">
            <a:extLst>
              <a:ext uri="{FF2B5EF4-FFF2-40B4-BE49-F238E27FC236}">
                <a16:creationId xmlns:a16="http://schemas.microsoft.com/office/drawing/2014/main" id="{36B3E536-CD2D-4F47-885C-2518CD1DC418}"/>
              </a:ext>
            </a:extLst>
          </p:cNvPr>
          <p:cNvSpPr>
            <a:spLocks noGrp="1"/>
          </p:cNvSpPr>
          <p:nvPr>
            <p:ph type="dt" idx="1"/>
          </p:nvPr>
        </p:nvSpPr>
        <p:spPr/>
        <p:txBody>
          <a:bodyPr/>
          <a:lstStyle/>
          <a:p>
            <a:fld id="{2FCBC42D-ECB1-4518-81A8-B7273CBCC9D5}" type="datetime1">
              <a:rPr lang="en-GB" smtClean="0"/>
              <a:t>31/05/2023</a:t>
            </a:fld>
            <a:endParaRPr lang="en-GB" dirty="0"/>
          </a:p>
        </p:txBody>
      </p:sp>
    </p:spTree>
    <p:extLst>
      <p:ext uri="{BB962C8B-B14F-4D97-AF65-F5344CB8AC3E}">
        <p14:creationId xmlns:p14="http://schemas.microsoft.com/office/powerpoint/2010/main" val="3244868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Narration:  </a:t>
            </a:r>
          </a:p>
          <a:p>
            <a:pPr marL="241653" indent="-241653">
              <a:buAutoNum type="arabicPeriod"/>
              <a:defRPr/>
            </a:pPr>
            <a:r>
              <a:rPr lang="en-US" dirty="0">
                <a:cs typeface="Calibri"/>
              </a:rPr>
              <a:t>Know where the Emergency Contacts List is so you can call for help</a:t>
            </a:r>
            <a:endParaRPr lang="en-US" dirty="0"/>
          </a:p>
          <a:p>
            <a:pPr>
              <a:defRPr/>
            </a:pPr>
            <a:br>
              <a:rPr lang="en-US" sz="1300" dirty="0">
                <a:cs typeface="+mn-lt"/>
              </a:rPr>
            </a:br>
            <a:r>
              <a:rPr lang="en-US" b="1" dirty="0"/>
              <a:t>Image by:​ </a:t>
            </a:r>
            <a:r>
              <a:rPr lang="en-US" dirty="0">
                <a:cs typeface="Calibri"/>
              </a:rPr>
              <a:t>Shutterstock.com</a:t>
            </a:r>
            <a:endParaRPr lang="en-US" b="1" dirty="0"/>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35</a:t>
            </a:fld>
            <a:endParaRPr lang="en-GB" dirty="0"/>
          </a:p>
        </p:txBody>
      </p:sp>
    </p:spTree>
    <p:extLst>
      <p:ext uri="{BB962C8B-B14F-4D97-AF65-F5344CB8AC3E}">
        <p14:creationId xmlns:p14="http://schemas.microsoft.com/office/powerpoint/2010/main" val="3372664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Narration:  </a:t>
            </a:r>
            <a:r>
              <a:rPr lang="en-US" b="0" dirty="0"/>
              <a:t>2. </a:t>
            </a:r>
            <a:r>
              <a:rPr lang="en-US" sz="1300" dirty="0"/>
              <a:t>Know where fire extinguishers, first aid and spill kits are</a:t>
            </a:r>
            <a:r>
              <a:rPr lang="en-US" dirty="0"/>
              <a:t> kept</a:t>
            </a:r>
          </a:p>
          <a:p>
            <a:pPr marL="0" marR="0" lvl="0" indent="0" algn="l" defTabSz="966612" rtl="0" eaLnBrk="1" fontAlgn="auto" latinLnBrk="0" hangingPunct="1">
              <a:lnSpc>
                <a:spcPct val="100000"/>
              </a:lnSpc>
              <a:spcBef>
                <a:spcPts val="0"/>
              </a:spcBef>
              <a:spcAft>
                <a:spcPts val="0"/>
              </a:spcAft>
              <a:buClrTx/>
              <a:buSzTx/>
              <a:buFontTx/>
              <a:buNone/>
              <a:tabLst/>
              <a:defRPr/>
            </a:pPr>
            <a:br>
              <a:rPr lang="en-US" sz="1300" dirty="0">
                <a:cs typeface="+mn-lt"/>
              </a:rPr>
            </a:br>
            <a:r>
              <a:rPr lang="en-US" b="1" dirty="0"/>
              <a:t>Photos by: :​ </a:t>
            </a:r>
            <a:r>
              <a:rPr lang="en-US" dirty="0">
                <a:cs typeface="Calibri"/>
              </a:rPr>
              <a:t>1. Fire extinguisher: </a:t>
            </a:r>
            <a:r>
              <a:rPr lang="en-US" sz="1200" b="0" i="0" dirty="0">
                <a:solidFill>
                  <a:srgbClr val="212124"/>
                </a:solidFill>
                <a:effectLst/>
                <a:latin typeface="Proxima Nova"/>
              </a:rPr>
              <a:t>© </a:t>
            </a:r>
            <a:r>
              <a:rPr lang="en-US" dirty="0">
                <a:cs typeface="Calibri"/>
              </a:rPr>
              <a:t>Jack Mozingo /  </a:t>
            </a:r>
            <a:r>
              <a:rPr lang="en-US" sz="1200" dirty="0"/>
              <a:t>World Bank</a:t>
            </a:r>
          </a:p>
          <a:p>
            <a:pPr marL="0" marR="0" lvl="0" indent="0" algn="l" defTabSz="966612" rtl="0" eaLnBrk="1" fontAlgn="auto" latinLnBrk="0" hangingPunct="1">
              <a:lnSpc>
                <a:spcPct val="100000"/>
              </a:lnSpc>
              <a:spcBef>
                <a:spcPts val="0"/>
              </a:spcBef>
              <a:spcAft>
                <a:spcPts val="0"/>
              </a:spcAft>
              <a:buClrTx/>
              <a:buSzTx/>
              <a:buFontTx/>
              <a:buNone/>
              <a:tabLst/>
              <a:defRPr/>
            </a:pPr>
            <a:r>
              <a:rPr lang="en-US" dirty="0">
                <a:cs typeface="Calibri"/>
              </a:rPr>
              <a:t>2. First aid kit: Shutterstock.com</a:t>
            </a:r>
          </a:p>
          <a:p>
            <a:pPr>
              <a:defRPr/>
            </a:pPr>
            <a:r>
              <a:rPr lang="en-US" sz="1300" dirty="0">
                <a:cs typeface="Calibri"/>
              </a:rPr>
              <a:t>3. Spill kit: Shutterstock.com</a:t>
            </a:r>
            <a:endParaRPr lang="en-US" b="1" dirty="0"/>
          </a:p>
          <a:p>
            <a:endParaRPr lang="en-US" dirty="0"/>
          </a:p>
          <a:p>
            <a:br>
              <a:rPr lang="en-US" dirty="0"/>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36</a:t>
            </a:fld>
            <a:endParaRPr lang="en-GB" dirty="0"/>
          </a:p>
        </p:txBody>
      </p:sp>
    </p:spTree>
    <p:extLst>
      <p:ext uri="{BB962C8B-B14F-4D97-AF65-F5344CB8AC3E}">
        <p14:creationId xmlns:p14="http://schemas.microsoft.com/office/powerpoint/2010/main" val="3263716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Narration:  </a:t>
            </a:r>
            <a:r>
              <a:rPr lang="en-US" b="0" dirty="0"/>
              <a:t>3. </a:t>
            </a:r>
            <a:r>
              <a:rPr lang="en-US" sz="1300" dirty="0">
                <a:cs typeface="Calibri"/>
              </a:rPr>
              <a:t>Know where the assembly point is if you need to evacuate. </a:t>
            </a:r>
          </a:p>
          <a:p>
            <a:pPr>
              <a:defRPr/>
            </a:pPr>
            <a:br>
              <a:rPr lang="en-US" sz="1300" dirty="0">
                <a:cs typeface="+mn-lt"/>
              </a:rPr>
            </a:br>
            <a:r>
              <a:rPr lang="en-US" b="1" dirty="0"/>
              <a:t>Image by:​</a:t>
            </a:r>
            <a:r>
              <a:rPr lang="en-US" sz="1300" dirty="0">
                <a:cs typeface="Calibri"/>
              </a:rPr>
              <a:t> </a:t>
            </a:r>
            <a:r>
              <a:rPr lang="en-US" dirty="0">
                <a:hlinkClick r:id="rId3"/>
              </a:rPr>
              <a:t>https://en.wikipedia.org/wiki/ISO_7010</a:t>
            </a:r>
            <a:r>
              <a:rPr lang="en-US" dirty="0"/>
              <a:t>, public domain</a:t>
            </a:r>
          </a:p>
          <a:p>
            <a:br>
              <a:rPr lang="en-US" dirty="0"/>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37</a:t>
            </a:fld>
            <a:endParaRPr lang="en-GB" dirty="0"/>
          </a:p>
        </p:txBody>
      </p:sp>
    </p:spTree>
    <p:extLst>
      <p:ext uri="{BB962C8B-B14F-4D97-AF65-F5344CB8AC3E}">
        <p14:creationId xmlns:p14="http://schemas.microsoft.com/office/powerpoint/2010/main" val="5847546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t>Narration:  </a:t>
            </a:r>
            <a:r>
              <a:rPr lang="en-US" sz="1300" dirty="0"/>
              <a:t>4</a:t>
            </a:r>
            <a:r>
              <a:rPr lang="en-US" sz="1300" b="1" dirty="0"/>
              <a:t>. </a:t>
            </a:r>
            <a:r>
              <a:rPr lang="en-US" sz="1300" dirty="0"/>
              <a:t>Remember Stop Control Notify. </a:t>
            </a:r>
          </a:p>
          <a:p>
            <a:pPr>
              <a:defRPr/>
            </a:pPr>
            <a:r>
              <a:rPr lang="en-US" sz="1300" dirty="0">
                <a:solidFill>
                  <a:srgbClr val="000000"/>
                </a:solidFill>
                <a:latin typeface="Calibri"/>
                <a:ea typeface="Calibri" panose="020F0502020204030204" pitchFamily="34" charset="0"/>
                <a:cs typeface="Calibri"/>
              </a:rPr>
              <a:t>Now that you know how to deal with incidents, we’ll find out how to handle fuels, oils, chemicals and materials in Module 8.</a:t>
            </a:r>
          </a:p>
          <a:p>
            <a:pPr>
              <a:defRPr/>
            </a:pPr>
            <a:br>
              <a:rPr lang="en-US" sz="1300" dirty="0">
                <a:cs typeface="+mn-lt"/>
              </a:rPr>
            </a:br>
            <a:r>
              <a:rPr lang="en-US" sz="1300" b="1" dirty="0"/>
              <a:t>Image by:​ </a:t>
            </a:r>
            <a:r>
              <a:rPr lang="en-US" sz="1400" b="0" i="0" dirty="0">
                <a:solidFill>
                  <a:srgbClr val="212124"/>
                </a:solidFill>
                <a:effectLst/>
                <a:latin typeface="Proxima Nova"/>
              </a:rPr>
              <a:t>© </a:t>
            </a:r>
            <a:r>
              <a:rPr lang="en-US" sz="1400" dirty="0"/>
              <a:t>World Bank</a:t>
            </a:r>
            <a:endParaRPr lang="en-US" dirty="0"/>
          </a:p>
          <a:p>
            <a:br>
              <a:rPr lang="en-US" dirty="0"/>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38</a:t>
            </a:fld>
            <a:endParaRPr lang="en-GB" dirty="0"/>
          </a:p>
        </p:txBody>
      </p:sp>
    </p:spTree>
    <p:extLst>
      <p:ext uri="{BB962C8B-B14F-4D97-AF65-F5344CB8AC3E}">
        <p14:creationId xmlns:p14="http://schemas.microsoft.com/office/powerpoint/2010/main" val="379192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 And finally, remember that t</a:t>
            </a:r>
            <a:r>
              <a:rPr lang="en-US" dirty="0"/>
              <a:t>he best way to deal with incidents is to stop them happening in the first 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do this by following the good practice in all the other modules in this training. </a:t>
            </a:r>
          </a:p>
          <a:p>
            <a:r>
              <a:rPr lang="en-US" b="0" dirty="0"/>
              <a:t>Prevention is always better than cure. </a:t>
            </a:r>
          </a:p>
          <a:p>
            <a:endParaRPr lang="en-US"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b="1" dirty="0"/>
              <a:t>Photo by: </a:t>
            </a:r>
            <a:r>
              <a:rPr lang="en-US" sz="1200" b="0" i="0" dirty="0">
                <a:solidFill>
                  <a:srgbClr val="212124"/>
                </a:solidFill>
                <a:effectLst/>
                <a:latin typeface="Proxima Nova"/>
              </a:rPr>
              <a:t>© </a:t>
            </a:r>
            <a:r>
              <a:rPr lang="en-US" dirty="0"/>
              <a:t>Mariana </a:t>
            </a:r>
            <a:r>
              <a:rPr lang="en-US" dirty="0" err="1"/>
              <a:t>Kaipper</a:t>
            </a:r>
            <a:r>
              <a:rPr lang="en-US" dirty="0"/>
              <a:t> </a:t>
            </a:r>
            <a:r>
              <a:rPr lang="en-US" dirty="0" err="1"/>
              <a:t>Ceratti</a:t>
            </a:r>
            <a:r>
              <a:rPr lang="en-US"/>
              <a:t> / World </a:t>
            </a:r>
            <a:r>
              <a:rPr lang="en-US" dirty="0"/>
              <a:t>Bank. </a:t>
            </a:r>
            <a:r>
              <a:rPr lang="en-US" sz="1200" dirty="0"/>
              <a:t>Further permission required for reuse. </a:t>
            </a:r>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39</a:t>
            </a:fld>
            <a:endParaRPr lang="en-GB" dirty="0"/>
          </a:p>
        </p:txBody>
      </p:sp>
    </p:spTree>
    <p:extLst>
      <p:ext uri="{BB962C8B-B14F-4D97-AF65-F5344CB8AC3E}">
        <p14:creationId xmlns:p14="http://schemas.microsoft.com/office/powerpoint/2010/main" val="80187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300" b="1" dirty="0"/>
              <a:t>Narration:  </a:t>
            </a:r>
            <a:r>
              <a:rPr lang="en-US" sz="1300" b="0" dirty="0"/>
              <a:t>First w</a:t>
            </a:r>
            <a:r>
              <a:rPr lang="en-US" sz="1300" dirty="0"/>
              <a:t>e’ll answer the question: what is an incident?.</a:t>
            </a:r>
          </a:p>
          <a:p>
            <a:pPr>
              <a:defRPr/>
            </a:pPr>
            <a:endParaRPr lang="en-US" sz="1300" dirty="0"/>
          </a:p>
          <a:p>
            <a:pPr>
              <a:defRPr/>
            </a:pPr>
            <a:r>
              <a:rPr lang="en-US" sz="1300" b="1" dirty="0"/>
              <a:t>Note to trainers: </a:t>
            </a:r>
            <a:r>
              <a:rPr lang="en-GB" sz="1300" dirty="0">
                <a:latin typeface="Calibri" panose="020F0502020204030204" pitchFamily="34" charset="0"/>
                <a:ea typeface="Calibri" panose="020F0502020204030204" pitchFamily="34" charset="0"/>
                <a:cs typeface="Times New Roman" panose="02020603050405020304" pitchFamily="18" charset="0"/>
              </a:rPr>
              <a:t>To make the training more interactive, before you show the next slide, ask the workers “What do you think an incident is?”. The answer is given on the next slides.</a:t>
            </a:r>
            <a:endParaRPr lang="en-US" sz="1300" dirty="0"/>
          </a:p>
          <a:p>
            <a:pPr>
              <a:defRPr/>
            </a:pPr>
            <a:endParaRPr lang="en-US" sz="1300" dirty="0">
              <a:cs typeface="Calibri"/>
            </a:endParaRPr>
          </a:p>
          <a:p>
            <a:pPr defTabSz="966612">
              <a:defRPr/>
            </a:pPr>
            <a:r>
              <a:rPr lang="en-US" sz="1400" b="1" dirty="0"/>
              <a:t>Photos by: </a:t>
            </a:r>
            <a:r>
              <a:rPr lang="en-US" sz="1300" dirty="0"/>
              <a:t>1. Worker lying on ground: Shutterstock.com</a:t>
            </a:r>
            <a:r>
              <a:rPr lang="en-US" sz="1300" b="1" dirty="0"/>
              <a:t> </a:t>
            </a:r>
          </a:p>
          <a:p>
            <a:pPr defTabSz="966612">
              <a:defRPr/>
            </a:pPr>
            <a:r>
              <a:rPr lang="en-US" sz="1300" dirty="0"/>
              <a:t>2. Oil drum in polluted water: Shutterstock.com</a:t>
            </a:r>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4</a:t>
            </a:fld>
            <a:endParaRPr lang="en-GB" dirty="0"/>
          </a:p>
        </p:txBody>
      </p:sp>
    </p:spTree>
    <p:extLst>
      <p:ext uri="{BB962C8B-B14F-4D97-AF65-F5344CB8AC3E}">
        <p14:creationId xmlns:p14="http://schemas.microsoft.com/office/powerpoint/2010/main" val="3183631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28D87D-F75C-4A1C-B1D4-17454C29C32E}" type="slidenum">
              <a:rPr lang="en-GB" smtClean="0"/>
              <a:t>40</a:t>
            </a:fld>
            <a:endParaRPr lang="en-GB" dirty="0"/>
          </a:p>
        </p:txBody>
      </p:sp>
    </p:spTree>
    <p:extLst>
      <p:ext uri="{BB962C8B-B14F-4D97-AF65-F5344CB8AC3E}">
        <p14:creationId xmlns:p14="http://schemas.microsoft.com/office/powerpoint/2010/main" val="404658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An </a:t>
            </a:r>
            <a:r>
              <a:rPr lang="en-US" dirty="0"/>
              <a:t>incident is:</a:t>
            </a:r>
          </a:p>
          <a:p>
            <a:pPr>
              <a:defRPr/>
            </a:pPr>
            <a:r>
              <a:rPr lang="en-US" dirty="0"/>
              <a:t>- an emergency</a:t>
            </a:r>
            <a:r>
              <a:rPr lang="en-US" b="0" dirty="0"/>
              <a:t> </a:t>
            </a:r>
            <a:r>
              <a:rPr lang="en-US" dirty="0"/>
              <a:t>like a flood, earthquake or fire. </a:t>
            </a:r>
          </a:p>
          <a:p>
            <a:pPr>
              <a:defRPr/>
            </a:pPr>
            <a:endParaRPr lang="en-US" dirty="0"/>
          </a:p>
          <a:p>
            <a:r>
              <a:rPr lang="en-US" b="1" dirty="0"/>
              <a:t>Photo by: </a:t>
            </a:r>
            <a:r>
              <a:rPr lang="en-US" b="0" dirty="0"/>
              <a:t>Shutterstock.com</a:t>
            </a:r>
            <a:endParaRPr lang="en-US" dirty="0">
              <a:cs typeface="Calibri"/>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5</a:t>
            </a:fld>
            <a:endParaRPr lang="en-GB" dirty="0"/>
          </a:p>
        </p:txBody>
      </p:sp>
    </p:spTree>
    <p:extLst>
      <p:ext uri="{BB962C8B-B14F-4D97-AF65-F5344CB8AC3E}">
        <p14:creationId xmlns:p14="http://schemas.microsoft.com/office/powerpoint/2010/main" val="61541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It</a:t>
            </a:r>
            <a:r>
              <a:rPr lang="en-US" b="1" dirty="0"/>
              <a:t> </a:t>
            </a:r>
            <a:r>
              <a:rPr lang="en-US" b="0" dirty="0"/>
              <a:t>is </a:t>
            </a:r>
          </a:p>
          <a:p>
            <a:pPr>
              <a:defRPr/>
            </a:pPr>
            <a:r>
              <a:rPr lang="en-US" b="0" dirty="0"/>
              <a:t>- </a:t>
            </a:r>
            <a:r>
              <a:rPr lang="en-US" dirty="0"/>
              <a:t>when </a:t>
            </a:r>
            <a:r>
              <a:rPr lang="en-US" b="0" dirty="0"/>
              <a:t>someone is killed, injured or seriously ill, so this might be a broken leg or someone being run over by a vehicle or falling into water.</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dirty="0"/>
              <a:t>Shutterstock.com. </a:t>
            </a:r>
            <a:r>
              <a:rPr lang="en-US" sz="1200" dirty="0"/>
              <a:t>Further permission required for reuse. </a:t>
            </a:r>
          </a:p>
          <a:p>
            <a:endParaRPr lang="en-US" b="1" dirty="0"/>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6</a:t>
            </a:fld>
            <a:endParaRPr lang="en-GB" dirty="0"/>
          </a:p>
        </p:txBody>
      </p:sp>
    </p:spTree>
    <p:extLst>
      <p:ext uri="{BB962C8B-B14F-4D97-AF65-F5344CB8AC3E}">
        <p14:creationId xmlns:p14="http://schemas.microsoft.com/office/powerpoint/2010/main" val="1911311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An incident is </a:t>
            </a:r>
          </a:p>
          <a:p>
            <a:pPr marL="171450" indent="-171450">
              <a:buFontTx/>
              <a:buChar char="-"/>
              <a:defRPr/>
            </a:pPr>
            <a:r>
              <a:rPr lang="en-US" dirty="0"/>
              <a:t>when the </a:t>
            </a:r>
            <a:r>
              <a:rPr lang="en-US" b="0" dirty="0"/>
              <a:t>environment is harmed, for example by an </a:t>
            </a:r>
            <a:r>
              <a:rPr lang="en-US" dirty="0"/>
              <a:t>oil or chemical spill, which can pollute soil and water</a:t>
            </a:r>
            <a:r>
              <a:rPr lang="en-US" b="0" dirty="0"/>
              <a:t>.</a:t>
            </a:r>
          </a:p>
          <a:p>
            <a:pPr marL="0" indent="0">
              <a:buFontTx/>
              <a:buNone/>
              <a:defRPr/>
            </a:pPr>
            <a:endParaRPr lang="en-US" dirty="0"/>
          </a:p>
          <a:p>
            <a:pPr defTabSz="966612">
              <a:defRPr/>
            </a:pPr>
            <a:r>
              <a:rPr lang="en-US" b="1" dirty="0"/>
              <a:t>Photo by: </a:t>
            </a:r>
            <a:r>
              <a:rPr lang="en-US" b="0" dirty="0">
                <a:cs typeface="Calibri"/>
              </a:rPr>
              <a:t>Shutterstock.com</a:t>
            </a:r>
            <a:endParaRPr lang="en-US" b="1" dirty="0">
              <a:cs typeface="Calibri"/>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7</a:t>
            </a:fld>
            <a:endParaRPr lang="en-GB" dirty="0"/>
          </a:p>
        </p:txBody>
      </p:sp>
    </p:spTree>
    <p:extLst>
      <p:ext uri="{BB962C8B-B14F-4D97-AF65-F5344CB8AC3E}">
        <p14:creationId xmlns:p14="http://schemas.microsoft.com/office/powerpoint/2010/main" val="142924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t>Narration:  </a:t>
            </a:r>
            <a:r>
              <a:rPr lang="en-US" sz="1200" b="0" dirty="0"/>
              <a:t>Now we’ll explain why dealing with incidents is important. </a:t>
            </a:r>
          </a:p>
          <a:p>
            <a:pPr>
              <a:defRPr/>
            </a:pPr>
            <a:endParaRPr lang="en-US" sz="1200" b="1"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b="1" dirty="0"/>
              <a:t>Photo by: </a:t>
            </a:r>
            <a:r>
              <a:rPr lang="en-US" sz="1200" dirty="0" err="1">
                <a:solidFill>
                  <a:srgbClr val="000000"/>
                </a:solidFill>
                <a:latin typeface="Roboto" panose="02000000000000000000" pitchFamily="2" charset="0"/>
                <a:ea typeface="Calibri" panose="020F0502020204030204" pitchFamily="34" charset="0"/>
                <a:cs typeface="Calibri" panose="020F0502020204030204" pitchFamily="34" charset="0"/>
              </a:rPr>
              <a:t>zulkamalober</a:t>
            </a:r>
            <a:r>
              <a:rPr lang="en-US" sz="1200" dirty="0">
                <a:solidFill>
                  <a:srgbClr val="000000"/>
                </a:solidFill>
                <a:latin typeface="Roboto" panose="02000000000000000000" pitchFamily="2" charset="0"/>
                <a:ea typeface="Calibri" panose="020F0502020204030204" pitchFamily="34" charset="0"/>
                <a:cs typeface="Calibri" panose="020F0502020204030204" pitchFamily="34" charset="0"/>
              </a:rPr>
              <a:t> / Shutterstock.com. </a:t>
            </a:r>
            <a:r>
              <a:rPr lang="en-US" sz="1200" dirty="0"/>
              <a:t>Further permission required for reuse. </a:t>
            </a:r>
          </a:p>
          <a:p>
            <a:pPr defTabSz="966612">
              <a:defRPr/>
            </a:pPr>
            <a:endParaRPr lang="en-US" sz="1200" b="1" dirty="0"/>
          </a:p>
          <a:p>
            <a:pPr>
              <a:defRPr/>
            </a:pPr>
            <a:endParaRPr lang="en-US" dirty="0"/>
          </a:p>
        </p:txBody>
      </p:sp>
      <p:sp>
        <p:nvSpPr>
          <p:cNvPr id="4" name="Slide Number Placeholder 3"/>
          <p:cNvSpPr>
            <a:spLocks noGrp="1"/>
          </p:cNvSpPr>
          <p:nvPr>
            <p:ph type="sldNum" sz="quarter" idx="5"/>
          </p:nvPr>
        </p:nvSpPr>
        <p:spPr/>
        <p:txBody>
          <a:bodyPr/>
          <a:lstStyle/>
          <a:p>
            <a:fld id="{4728D87D-F75C-4A1C-B1D4-17454C29C32E}" type="slidenum">
              <a:rPr lang="en-GB" smtClean="0"/>
              <a:t>8</a:t>
            </a:fld>
            <a:endParaRPr lang="en-GB" dirty="0"/>
          </a:p>
        </p:txBody>
      </p:sp>
    </p:spTree>
    <p:extLst>
      <p:ext uri="{BB962C8B-B14F-4D97-AF65-F5344CB8AC3E}">
        <p14:creationId xmlns:p14="http://schemas.microsoft.com/office/powerpoint/2010/main" val="3343485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Unfortunately, sometimes things go wrong. </a:t>
            </a:r>
          </a:p>
          <a:p>
            <a:pPr>
              <a:defRPr/>
            </a:pPr>
            <a:r>
              <a:rPr lang="en-US" dirty="0"/>
              <a:t>When they do you need to </a:t>
            </a:r>
            <a:r>
              <a:rPr lang="en-US" b="0" dirty="0"/>
              <a:t>respond quickly and in the right way. </a:t>
            </a:r>
          </a:p>
          <a:p>
            <a:pPr>
              <a:defRPr/>
            </a:pPr>
            <a:r>
              <a:rPr lang="en-US" b="0" dirty="0"/>
              <a:t>This can save someone’s life or mean that their injury will be less </a:t>
            </a:r>
            <a:r>
              <a:rPr lang="en-US" dirty="0"/>
              <a:t>serious</a:t>
            </a:r>
            <a:r>
              <a:rPr lang="en-US" b="0" dirty="0"/>
              <a:t>.</a:t>
            </a:r>
          </a:p>
          <a:p>
            <a:pPr>
              <a:defRPr/>
            </a:pPr>
            <a:r>
              <a:rPr lang="en-US" dirty="0"/>
              <a:t>If the environment is damaged or polluted then dealing with it straight away will minimize the harm done. </a:t>
            </a:r>
          </a:p>
          <a:p>
            <a:pPr>
              <a:defRPr/>
            </a:pPr>
            <a:endParaRPr lang="en-US"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b="1" dirty="0"/>
              <a:t>Photo by: </a:t>
            </a:r>
            <a:r>
              <a:rPr lang="en-US" b="0" dirty="0"/>
              <a:t>Shutterstock.com. </a:t>
            </a:r>
            <a:r>
              <a:rPr lang="en-US" sz="1200" dirty="0"/>
              <a:t>Further permission required for reuse. </a:t>
            </a:r>
          </a:p>
          <a:p>
            <a:pPr defTabSz="966612">
              <a:defRPr/>
            </a:pPr>
            <a:endParaRPr lang="en-US" dirty="0"/>
          </a:p>
          <a:p>
            <a:pPr defTabSz="966612">
              <a:defRPr/>
            </a:pPr>
            <a:endParaRPr lang="en-US"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9</a:t>
            </a:fld>
            <a:endParaRPr lang="en-GB" dirty="0"/>
          </a:p>
        </p:txBody>
      </p:sp>
    </p:spTree>
    <p:extLst>
      <p:ext uri="{BB962C8B-B14F-4D97-AF65-F5344CB8AC3E}">
        <p14:creationId xmlns:p14="http://schemas.microsoft.com/office/powerpoint/2010/main" val="2855272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8"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7</a:t>
            </a:r>
            <a:r>
              <a:rPr lang="en-US">
                <a:solidFill>
                  <a:schemeClr val="bg1"/>
                </a:solidFill>
                <a:latin typeface="Arial" charset="0"/>
                <a:ea typeface="Arial" charset="0"/>
                <a:cs typeface="Arial" charset="0"/>
              </a:rPr>
              <a:t>  •  DEALING WITH INCIDENTS</a:t>
            </a:r>
            <a:endParaRPr lang="en-US" b="1" dirty="0">
              <a:solidFill>
                <a:schemeClr val="bg1"/>
              </a:solidFill>
              <a:latin typeface="Arial" charset="0"/>
              <a:ea typeface="Arial" charset="0"/>
              <a:cs typeface="Arial" charset="0"/>
            </a:endParaRPr>
          </a:p>
        </p:txBody>
      </p:sp>
      <p:sp>
        <p:nvSpPr>
          <p:cNvPr id="10"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sp>
        <p:nvSpPr>
          <p:cNvPr id="11" name="Slide Number Placeholder 1">
            <a:extLst>
              <a:ext uri="{FF2B5EF4-FFF2-40B4-BE49-F238E27FC236}">
                <a16:creationId xmlns:a16="http://schemas.microsoft.com/office/drawing/2014/main" id="{DE230C9E-7B73-2648-9BF3-718A1B1AEF18}"/>
              </a:ext>
            </a:extLst>
          </p:cNvPr>
          <p:cNvSpPr txBox="1">
            <a:spLocks/>
          </p:cNvSpPr>
          <p:nvPr userDrawn="1"/>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a:t>
            </a:fld>
            <a:endParaRPr lang="en-US" sz="1800" dirty="0">
              <a:solidFill>
                <a:schemeClr val="tx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12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40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3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7038974" y="914400"/>
            <a:ext cx="4576763" cy="5143500"/>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8" name="Group 7"/>
          <p:cNvGrpSpPr/>
          <p:nvPr userDrawn="1"/>
        </p:nvGrpSpPr>
        <p:grpSpPr>
          <a:xfrm>
            <a:off x="-5" y="-20581"/>
            <a:ext cx="12205257" cy="6916218"/>
            <a:chOff x="-5" y="-20581"/>
            <a:chExt cx="12205257" cy="6916218"/>
          </a:xfrm>
        </p:grpSpPr>
        <p:grpSp>
          <p:nvGrpSpPr>
            <p:cNvPr id="9" name="Group 8"/>
            <p:cNvGrpSpPr/>
            <p:nvPr userDrawn="1"/>
          </p:nvGrpSpPr>
          <p:grpSpPr>
            <a:xfrm>
              <a:off x="-5" y="-20581"/>
              <a:ext cx="12192005" cy="6889714"/>
              <a:chOff x="-5" y="-20581"/>
              <a:chExt cx="12192005" cy="6889714"/>
            </a:xfrm>
          </p:grpSpPr>
          <p:sp>
            <p:nvSpPr>
              <p:cNvPr id="12"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7</a:t>
                </a:r>
                <a:r>
                  <a:rPr lang="en-US">
                    <a:solidFill>
                      <a:schemeClr val="bg1"/>
                    </a:solidFill>
                    <a:latin typeface="Arial" charset="0"/>
                    <a:ea typeface="Arial" charset="0"/>
                    <a:cs typeface="Arial" charset="0"/>
                  </a:rPr>
                  <a:t>  •  DEALING WITH INCIDENTS</a:t>
                </a:r>
                <a:endParaRPr lang="en-US" b="1" dirty="0">
                  <a:solidFill>
                    <a:schemeClr val="bg1"/>
                  </a:solidFill>
                  <a:latin typeface="Arial" charset="0"/>
                  <a:ea typeface="Arial" charset="0"/>
                  <a:cs typeface="Arial" charset="0"/>
                </a:endParaRPr>
              </a:p>
            </p:txBody>
          </p:sp>
          <p:sp>
            <p:nvSpPr>
              <p:cNvPr id="18"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op">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771525"/>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8" name="Group 7"/>
          <p:cNvGrpSpPr/>
          <p:nvPr userDrawn="1"/>
        </p:nvGrpSpPr>
        <p:grpSpPr>
          <a:xfrm>
            <a:off x="-5" y="-20581"/>
            <a:ext cx="12205257" cy="6916218"/>
            <a:chOff x="-5" y="-20581"/>
            <a:chExt cx="12205257" cy="6916218"/>
          </a:xfrm>
        </p:grpSpPr>
        <p:grpSp>
          <p:nvGrpSpPr>
            <p:cNvPr id="9" name="Group 8"/>
            <p:cNvGrpSpPr/>
            <p:nvPr userDrawn="1"/>
          </p:nvGrpSpPr>
          <p:grpSpPr>
            <a:xfrm>
              <a:off x="-5" y="-20581"/>
              <a:ext cx="12192005" cy="6889714"/>
              <a:chOff x="-5" y="-20581"/>
              <a:chExt cx="12192005" cy="6889714"/>
            </a:xfrm>
          </p:grpSpPr>
          <p:sp>
            <p:nvSpPr>
              <p:cNvPr id="12"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7</a:t>
                </a:r>
                <a:r>
                  <a:rPr lang="en-US">
                    <a:solidFill>
                      <a:schemeClr val="bg1"/>
                    </a:solidFill>
                    <a:latin typeface="Arial" charset="0"/>
                    <a:ea typeface="Arial" charset="0"/>
                    <a:cs typeface="Arial" charset="0"/>
                  </a:rPr>
                  <a:t>  •  DEALING WITH INCIDENTS</a:t>
                </a:r>
                <a:endParaRPr lang="en-US" b="1" dirty="0">
                  <a:solidFill>
                    <a:schemeClr val="bg1"/>
                  </a:solidFill>
                  <a:latin typeface="Arial" charset="0"/>
                  <a:ea typeface="Arial" charset="0"/>
                  <a:cs typeface="Arial" charset="0"/>
                </a:endParaRPr>
              </a:p>
            </p:txBody>
          </p:sp>
          <p:sp>
            <p:nvSpPr>
              <p:cNvPr id="18"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ttom">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5272087"/>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0" name="Group 9"/>
          <p:cNvGrpSpPr/>
          <p:nvPr userDrawn="1"/>
        </p:nvGrpSpPr>
        <p:grpSpPr>
          <a:xfrm>
            <a:off x="-5" y="-20581"/>
            <a:ext cx="12205257" cy="6916218"/>
            <a:chOff x="-5" y="-20581"/>
            <a:chExt cx="12205257" cy="6916218"/>
          </a:xfrm>
        </p:grpSpPr>
        <p:grpSp>
          <p:nvGrpSpPr>
            <p:cNvPr id="11" name="Group 10"/>
            <p:cNvGrpSpPr/>
            <p:nvPr userDrawn="1"/>
          </p:nvGrpSpPr>
          <p:grpSpPr>
            <a:xfrm>
              <a:off x="-5" y="-20581"/>
              <a:ext cx="12192005" cy="6889714"/>
              <a:chOff x="-5" y="-20581"/>
              <a:chExt cx="12192005" cy="6889714"/>
            </a:xfrm>
          </p:grpSpPr>
          <p:sp>
            <p:nvSpPr>
              <p:cNvPr id="17"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7</a:t>
                </a:r>
                <a:r>
                  <a:rPr lang="en-US">
                    <a:solidFill>
                      <a:schemeClr val="bg1"/>
                    </a:solidFill>
                    <a:latin typeface="Arial" charset="0"/>
                    <a:ea typeface="Arial" charset="0"/>
                    <a:cs typeface="Arial" charset="0"/>
                  </a:rPr>
                  <a:t>  •  DEALING WITH INCIDENTS</a:t>
                </a:r>
                <a:endParaRPr lang="en-US" b="1" dirty="0">
                  <a:solidFill>
                    <a:schemeClr val="bg1"/>
                  </a:solidFill>
                  <a:latin typeface="Arial" charset="0"/>
                  <a:ea typeface="Arial" charset="0"/>
                  <a:cs typeface="Arial" charset="0"/>
                </a:endParaRPr>
              </a:p>
            </p:txBody>
          </p:sp>
          <p:sp>
            <p:nvSpPr>
              <p:cNvPr id="19"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p:spPr>
        <p:txBody>
          <a:bodyPr>
            <a:normAutofit/>
          </a:bodyPr>
          <a:lstStyle>
            <a:lvl1pPr marL="514350" indent="-514350" algn="l">
              <a:buFont typeface="+mj-lt"/>
              <a:buAutoNum type="arabicPeriod"/>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8" name="Group 7"/>
          <p:cNvGrpSpPr/>
          <p:nvPr userDrawn="1"/>
        </p:nvGrpSpPr>
        <p:grpSpPr>
          <a:xfrm>
            <a:off x="-5" y="-20581"/>
            <a:ext cx="12205257" cy="6916218"/>
            <a:chOff x="-5" y="-20581"/>
            <a:chExt cx="12205257" cy="6916218"/>
          </a:xfrm>
        </p:grpSpPr>
        <p:grpSp>
          <p:nvGrpSpPr>
            <p:cNvPr id="9" name="Group 8"/>
            <p:cNvGrpSpPr/>
            <p:nvPr userDrawn="1"/>
          </p:nvGrpSpPr>
          <p:grpSpPr>
            <a:xfrm>
              <a:off x="-5" y="-20581"/>
              <a:ext cx="12192005" cy="6889714"/>
              <a:chOff x="-5" y="-20581"/>
              <a:chExt cx="12192005" cy="6889714"/>
            </a:xfrm>
          </p:grpSpPr>
          <p:sp>
            <p:nvSpPr>
              <p:cNvPr id="16"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7</a:t>
                </a:r>
                <a:r>
                  <a:rPr lang="en-US">
                    <a:solidFill>
                      <a:schemeClr val="bg1"/>
                    </a:solidFill>
                    <a:latin typeface="Arial" charset="0"/>
                    <a:ea typeface="Arial" charset="0"/>
                    <a:cs typeface="Arial" charset="0"/>
                  </a:rPr>
                  <a:t>  •  DEALING WITH INCIDENTS</a:t>
                </a:r>
                <a:endParaRPr lang="en-US" b="1" dirty="0">
                  <a:solidFill>
                    <a:schemeClr val="bg1"/>
                  </a:solidFill>
                  <a:latin typeface="Arial" charset="0"/>
                  <a:ea typeface="Arial" charset="0"/>
                  <a:cs typeface="Arial" charset="0"/>
                </a:endParaRPr>
              </a:p>
            </p:txBody>
          </p:sp>
          <p:sp>
            <p:nvSpPr>
              <p:cNvPr id="18"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485900"/>
            <a:ext cx="121920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493129" y="1956340"/>
            <a:ext cx="5977119" cy="2858728"/>
          </a:xfrm>
        </p:spPr>
        <p:txBody>
          <a:bodyPr>
            <a:normAutofit/>
          </a:bodyPr>
          <a:lstStyle>
            <a:lvl1pPr marL="0" indent="0" algn="l">
              <a:buFont typeface="+mj-lt"/>
              <a:buNone/>
              <a:defRPr sz="48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4" name="Group 23"/>
          <p:cNvGrpSpPr/>
          <p:nvPr userDrawn="1"/>
        </p:nvGrpSpPr>
        <p:grpSpPr>
          <a:xfrm>
            <a:off x="-5" y="-20581"/>
            <a:ext cx="12205257" cy="6916218"/>
            <a:chOff x="-5" y="-20581"/>
            <a:chExt cx="12205257" cy="6916218"/>
          </a:xfrm>
        </p:grpSpPr>
        <p:grpSp>
          <p:nvGrpSpPr>
            <p:cNvPr id="25" name="Group 24"/>
            <p:cNvGrpSpPr/>
            <p:nvPr userDrawn="1"/>
          </p:nvGrpSpPr>
          <p:grpSpPr>
            <a:xfrm>
              <a:off x="-5" y="-20581"/>
              <a:ext cx="12192005" cy="6889714"/>
              <a:chOff x="-5" y="-20581"/>
              <a:chExt cx="12192005" cy="6889714"/>
            </a:xfrm>
          </p:grpSpPr>
          <p:sp>
            <p:nvSpPr>
              <p:cNvPr id="27"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7</a:t>
                </a:r>
                <a:r>
                  <a:rPr lang="en-US">
                    <a:solidFill>
                      <a:schemeClr val="bg1"/>
                    </a:solidFill>
                    <a:latin typeface="Arial" charset="0"/>
                    <a:ea typeface="Arial" charset="0"/>
                    <a:cs typeface="Arial" charset="0"/>
                  </a:rPr>
                  <a:t>  •  DEALING WITH INCIDENTS</a:t>
                </a:r>
                <a:endParaRPr lang="en-US" b="1" dirty="0">
                  <a:solidFill>
                    <a:schemeClr val="bg1"/>
                  </a:solidFill>
                  <a:latin typeface="Arial" charset="0"/>
                  <a:ea typeface="Arial" charset="0"/>
                  <a:cs typeface="Arial" charset="0"/>
                </a:endParaRPr>
              </a:p>
            </p:txBody>
          </p:sp>
          <p:sp>
            <p:nvSpPr>
              <p:cNvPr id="29"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6" name="Pictur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apUp">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485900"/>
            <a:ext cx="121920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74596" y="2402352"/>
            <a:ext cx="6164317" cy="1938992"/>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Key things</a:t>
            </a:r>
            <a:br>
              <a:rPr lang="en-US" sz="6000" dirty="0">
                <a:solidFill>
                  <a:schemeClr val="bg1"/>
                </a:solidFill>
                <a:latin typeface="Arial" charset="0"/>
                <a:ea typeface="Arial" charset="0"/>
                <a:cs typeface="Arial" charset="0"/>
              </a:rPr>
            </a:br>
            <a:r>
              <a:rPr lang="en-US" sz="6000" dirty="0">
                <a:solidFill>
                  <a:schemeClr val="bg1"/>
                </a:solidFill>
                <a:latin typeface="Arial" charset="0"/>
                <a:ea typeface="Arial" charset="0"/>
                <a:cs typeface="Arial" charset="0"/>
              </a:rPr>
              <a:t>to remember</a:t>
            </a:r>
          </a:p>
        </p:txBody>
      </p:sp>
      <p:sp>
        <p:nvSpPr>
          <p:cNvPr id="9" name="Rectangle 8"/>
          <p:cNvSpPr/>
          <p:nvPr userDrawn="1"/>
        </p:nvSpPr>
        <p:spPr>
          <a:xfrm>
            <a:off x="6913509" y="659681"/>
            <a:ext cx="4783462" cy="5538638"/>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99221" y="-262059"/>
            <a:ext cx="5182699" cy="6690267"/>
          </a:xfrm>
          <a:prstGeom prst="rect">
            <a:avLst/>
          </a:prstGeom>
        </p:spPr>
      </p:pic>
      <p:grpSp>
        <p:nvGrpSpPr>
          <p:cNvPr id="12" name="Group 11"/>
          <p:cNvGrpSpPr/>
          <p:nvPr userDrawn="1"/>
        </p:nvGrpSpPr>
        <p:grpSpPr>
          <a:xfrm>
            <a:off x="-5" y="-20581"/>
            <a:ext cx="12205257" cy="6916218"/>
            <a:chOff x="-5" y="-20581"/>
            <a:chExt cx="12205257" cy="6916218"/>
          </a:xfrm>
        </p:grpSpPr>
        <p:grpSp>
          <p:nvGrpSpPr>
            <p:cNvPr id="13" name="Group 12"/>
            <p:cNvGrpSpPr/>
            <p:nvPr userDrawn="1"/>
          </p:nvGrpSpPr>
          <p:grpSpPr>
            <a:xfrm>
              <a:off x="-5" y="-20581"/>
              <a:ext cx="12192005" cy="6889714"/>
              <a:chOff x="-5" y="-20581"/>
              <a:chExt cx="12192005" cy="6889714"/>
            </a:xfrm>
          </p:grpSpPr>
          <p:sp>
            <p:nvSpPr>
              <p:cNvPr id="15"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7</a:t>
                </a:r>
                <a:r>
                  <a:rPr lang="en-US">
                    <a:solidFill>
                      <a:schemeClr val="bg1"/>
                    </a:solidFill>
                    <a:latin typeface="Arial" charset="0"/>
                    <a:ea typeface="Arial" charset="0"/>
                    <a:cs typeface="Arial" charset="0"/>
                  </a:rPr>
                  <a:t>  •  DEALING WITH INCIDENTS</a:t>
                </a:r>
                <a:endParaRPr lang="en-US" b="1" dirty="0">
                  <a:solidFill>
                    <a:schemeClr val="bg1"/>
                  </a:solidFill>
                  <a:latin typeface="Arial" charset="0"/>
                  <a:ea typeface="Arial" charset="0"/>
                  <a:cs typeface="Arial" charset="0"/>
                </a:endParaRPr>
              </a:p>
            </p:txBody>
          </p:sp>
          <p:sp>
            <p:nvSpPr>
              <p:cNvPr id="22"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6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5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04551-A16C-4859-B163-B69F50EC2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F081EC-51CF-4CC9-BEBF-1E9EA397A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A244DE-3772-43A4-B2F7-44785E69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F2600-13C2-4E1B-ACAC-730142DFC83B}" type="datetime1">
              <a:rPr lang="en-GB" smtClean="0"/>
              <a:t>31/05/2023</a:t>
            </a:fld>
            <a:endParaRPr lang="en-GB" dirty="0"/>
          </a:p>
        </p:txBody>
      </p:sp>
      <p:sp>
        <p:nvSpPr>
          <p:cNvPr id="5" name="Footer Placeholder 4">
            <a:extLst>
              <a:ext uri="{FF2B5EF4-FFF2-40B4-BE49-F238E27FC236}">
                <a16:creationId xmlns:a16="http://schemas.microsoft.com/office/drawing/2014/main" id="{64275A60-25D9-49AE-9384-8B8027C5C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51EC0E2-88E8-43D1-890C-B1EB1B022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186D-BD8E-4EDD-A417-AFA9BA614779}" type="slidenum">
              <a:rPr lang="en-GB" smtClean="0"/>
              <a:t>‹#›</a:t>
            </a:fld>
            <a:endParaRPr lang="en-GB" dirty="0"/>
          </a:p>
        </p:txBody>
      </p:sp>
    </p:spTree>
    <p:extLst>
      <p:ext uri="{BB962C8B-B14F-4D97-AF65-F5344CB8AC3E}">
        <p14:creationId xmlns:p14="http://schemas.microsoft.com/office/powerpoint/2010/main" val="134160066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50" r:id="rId8"/>
    <p:sldLayoutId id="2147483651" r:id="rId9"/>
    <p:sldLayoutId id="2147483649" r:id="rId10"/>
    <p:sldLayoutId id="2147483655" r:id="rId11"/>
    <p:sldLayoutId id="214748365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8.gif"/><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gineering drawing&#10;&#10;Description automatically generated with medium confidence">
            <a:extLst>
              <a:ext uri="{FF2B5EF4-FFF2-40B4-BE49-F238E27FC236}">
                <a16:creationId xmlns:a16="http://schemas.microsoft.com/office/drawing/2014/main" id="{2E5A36EC-0842-4383-B3E3-6D9605069DB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Content Placeholder 2">
            <a:extLst>
              <a:ext uri="{FF2B5EF4-FFF2-40B4-BE49-F238E27FC236}">
                <a16:creationId xmlns:a16="http://schemas.microsoft.com/office/drawing/2014/main" id="{B6FC7CB1-A5E4-4EFA-B9F5-CC867432EA3A}"/>
              </a:ext>
            </a:extLst>
          </p:cNvPr>
          <p:cNvSpPr txBox="1">
            <a:spLocks/>
          </p:cNvSpPr>
          <p:nvPr/>
        </p:nvSpPr>
        <p:spPr>
          <a:xfrm>
            <a:off x="292737" y="1632092"/>
            <a:ext cx="652077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en-US" sz="3200" dirty="0">
              <a:latin typeface="+mj-lt"/>
              <a:cs typeface="Calibri Light" panose="020F0302020204030204"/>
            </a:endParaRPr>
          </a:p>
        </p:txBody>
      </p:sp>
      <p:sp>
        <p:nvSpPr>
          <p:cNvPr id="2" name="Rectangle 1">
            <a:extLst>
              <a:ext uri="{FF2B5EF4-FFF2-40B4-BE49-F238E27FC236}">
                <a16:creationId xmlns:a16="http://schemas.microsoft.com/office/drawing/2014/main" id="{2C4B3C31-B3CA-2B44-AE34-E08D454F211C}"/>
              </a:ext>
            </a:extLst>
          </p:cNvPr>
          <p:cNvSpPr/>
          <p:nvPr/>
        </p:nvSpPr>
        <p:spPr>
          <a:xfrm>
            <a:off x="5974813" y="3244334"/>
            <a:ext cx="242374" cy="369332"/>
          </a:xfrm>
          <a:prstGeom prst="rect">
            <a:avLst/>
          </a:prstGeom>
        </p:spPr>
        <p:txBody>
          <a:bodyPr wrap="none">
            <a:spAutoFit/>
          </a:bodyPr>
          <a:lstStyle/>
          <a:p>
            <a:r>
              <a:rPr lang="en-PK" dirty="0">
                <a:solidFill>
                  <a:srgbClr val="000000"/>
                </a:solidFill>
                <a:latin typeface="Times" pitchFamily="2" charset="0"/>
              </a:rPr>
              <a:t> </a:t>
            </a:r>
            <a:endParaRPr lang="en-PK" dirty="0"/>
          </a:p>
        </p:txBody>
      </p:sp>
      <p:sp>
        <p:nvSpPr>
          <p:cNvPr id="5" name="Rectangle 4">
            <a:extLst>
              <a:ext uri="{FF2B5EF4-FFF2-40B4-BE49-F238E27FC236}">
                <a16:creationId xmlns:a16="http://schemas.microsoft.com/office/drawing/2014/main" id="{288BFDA5-8C7B-894D-AC7D-F976F7C97A22}"/>
              </a:ext>
            </a:extLst>
          </p:cNvPr>
          <p:cNvSpPr/>
          <p:nvPr/>
        </p:nvSpPr>
        <p:spPr>
          <a:xfrm>
            <a:off x="5974813" y="3244334"/>
            <a:ext cx="242374" cy="369332"/>
          </a:xfrm>
          <a:prstGeom prst="rect">
            <a:avLst/>
          </a:prstGeom>
        </p:spPr>
        <p:txBody>
          <a:bodyPr wrap="none">
            <a:spAutoFit/>
          </a:bodyPr>
          <a:lstStyle/>
          <a:p>
            <a:r>
              <a:rPr lang="en-PK" dirty="0">
                <a:solidFill>
                  <a:srgbClr val="000000"/>
                </a:solidFill>
                <a:latin typeface="Times" pitchFamily="2" charset="0"/>
              </a:rPr>
              <a:t> </a:t>
            </a:r>
            <a:endParaRPr lang="en-PK" dirty="0"/>
          </a:p>
        </p:txBody>
      </p:sp>
      <p:sp>
        <p:nvSpPr>
          <p:cNvPr id="6" name="Rectangle 5">
            <a:extLst>
              <a:ext uri="{FF2B5EF4-FFF2-40B4-BE49-F238E27FC236}">
                <a16:creationId xmlns:a16="http://schemas.microsoft.com/office/drawing/2014/main" id="{0BC533CA-B1B3-B649-9696-049B6DA13764}"/>
              </a:ext>
            </a:extLst>
          </p:cNvPr>
          <p:cNvSpPr/>
          <p:nvPr/>
        </p:nvSpPr>
        <p:spPr>
          <a:xfrm>
            <a:off x="5974813" y="3244334"/>
            <a:ext cx="242374" cy="369332"/>
          </a:xfrm>
          <a:prstGeom prst="rect">
            <a:avLst/>
          </a:prstGeom>
        </p:spPr>
        <p:txBody>
          <a:bodyPr wrap="none">
            <a:spAutoFit/>
          </a:bodyPr>
          <a:lstStyle/>
          <a:p>
            <a:r>
              <a:rPr lang="en-PK" dirty="0">
                <a:solidFill>
                  <a:srgbClr val="000000"/>
                </a:solidFill>
                <a:latin typeface="Times" pitchFamily="2" charset="0"/>
              </a:rPr>
              <a:t> </a:t>
            </a:r>
            <a:endParaRPr lang="en-PK" dirty="0"/>
          </a:p>
        </p:txBody>
      </p:sp>
      <p:sp>
        <p:nvSpPr>
          <p:cNvPr id="7" name="Rectangle 6">
            <a:extLst>
              <a:ext uri="{FF2B5EF4-FFF2-40B4-BE49-F238E27FC236}">
                <a16:creationId xmlns:a16="http://schemas.microsoft.com/office/drawing/2014/main" id="{0BF39873-CAB2-0540-BF9A-87CF0C421B42}"/>
              </a:ext>
            </a:extLst>
          </p:cNvPr>
          <p:cNvSpPr/>
          <p:nvPr/>
        </p:nvSpPr>
        <p:spPr>
          <a:xfrm>
            <a:off x="5974813" y="3244334"/>
            <a:ext cx="242374" cy="369332"/>
          </a:xfrm>
          <a:prstGeom prst="rect">
            <a:avLst/>
          </a:prstGeom>
        </p:spPr>
        <p:txBody>
          <a:bodyPr wrap="none">
            <a:spAutoFit/>
          </a:bodyPr>
          <a:lstStyle/>
          <a:p>
            <a:r>
              <a:rPr lang="en-PK" dirty="0">
                <a:solidFill>
                  <a:srgbClr val="000000"/>
                </a:solidFill>
                <a:latin typeface="Times" pitchFamily="2" charset="0"/>
              </a:rPr>
              <a:t> </a:t>
            </a:r>
            <a:endParaRPr lang="en-PK" dirty="0"/>
          </a:p>
        </p:txBody>
      </p:sp>
      <p:sp>
        <p:nvSpPr>
          <p:cNvPr id="8" name="Rectangle 8">
            <a:extLst>
              <a:ext uri="{FF2B5EF4-FFF2-40B4-BE49-F238E27FC236}">
                <a16:creationId xmlns:a16="http://schemas.microsoft.com/office/drawing/2014/main" id="{DDA9A546-A208-6247-BEE6-1E52E6488116}"/>
              </a:ext>
            </a:extLst>
          </p:cNvPr>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6FBE94A-2F56-F34F-A0C3-F76DCBCA1051}"/>
              </a:ext>
            </a:extLst>
          </p:cNvPr>
          <p:cNvSpPr txBox="1"/>
          <p:nvPr/>
        </p:nvSpPr>
        <p:spPr>
          <a:xfrm>
            <a:off x="289780" y="101107"/>
            <a:ext cx="5724362" cy="369332"/>
          </a:xfrm>
          <a:prstGeom prst="rect">
            <a:avLst/>
          </a:prstGeom>
          <a:noFill/>
        </p:spPr>
        <p:txBody>
          <a:bodyPr wrap="square" rtlCol="0">
            <a:spAutoFit/>
          </a:bodyPr>
          <a:lstStyle/>
          <a:p>
            <a:r>
              <a:rPr lang="en-GB" b="1" dirty="0">
                <a:solidFill>
                  <a:schemeClr val="bg1"/>
                </a:solidFill>
                <a:latin typeface="Arial" charset="0"/>
                <a:ea typeface="Arial" charset="0"/>
                <a:cs typeface="Arial" charset="0"/>
              </a:rPr>
              <a:t>MODULES 7-11 • </a:t>
            </a:r>
            <a:r>
              <a:rPr lang="en-GB" dirty="0">
                <a:solidFill>
                  <a:schemeClr val="bg1"/>
                </a:solidFill>
                <a:latin typeface="Arial" charset="0"/>
                <a:ea typeface="Arial" charset="0"/>
                <a:cs typeface="Arial" charset="0"/>
              </a:rPr>
              <a:t>EVERYDAY TASKS</a:t>
            </a:r>
            <a:endParaRPr lang="en-US"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13698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4CEC048-F5EA-FB48-9530-EC8AE79269B0}"/>
              </a:ext>
            </a:extLst>
          </p:cNvPr>
          <p:cNvSpPr>
            <a:spLocks noGrp="1"/>
          </p:cNvSpPr>
          <p:nvPr>
            <p:ph type="subTitle" idx="1"/>
          </p:nvPr>
        </p:nvSpPr>
        <p:spPr>
          <a:xfrm>
            <a:off x="118881" y="2493368"/>
            <a:ext cx="5977119" cy="2858728"/>
          </a:xfrm>
        </p:spPr>
        <p:txBody>
          <a:bodyPr>
            <a:normAutofit/>
          </a:bodyPr>
          <a:lstStyle/>
          <a:p>
            <a:r>
              <a:rPr lang="en-US" sz="6000" dirty="0">
                <a:latin typeface="Arial" panose="020B0604020202020204" pitchFamily="34" charset="0"/>
                <a:cs typeface="Arial" panose="020B0604020202020204" pitchFamily="34" charset="0"/>
              </a:rPr>
              <a:t>Being prepared for incidents</a:t>
            </a:r>
            <a:endParaRPr lang="en-PK" sz="6000" dirty="0"/>
          </a:p>
        </p:txBody>
      </p:sp>
      <p:grpSp>
        <p:nvGrpSpPr>
          <p:cNvPr id="3" name="Group 2">
            <a:extLst>
              <a:ext uri="{FF2B5EF4-FFF2-40B4-BE49-F238E27FC236}">
                <a16:creationId xmlns:a16="http://schemas.microsoft.com/office/drawing/2014/main" id="{39C127D6-C170-B84D-9666-BCAAE44024F9}"/>
              </a:ext>
            </a:extLst>
          </p:cNvPr>
          <p:cNvGrpSpPr/>
          <p:nvPr/>
        </p:nvGrpSpPr>
        <p:grpSpPr>
          <a:xfrm>
            <a:off x="5675089" y="199032"/>
            <a:ext cx="6398030" cy="5528966"/>
            <a:chOff x="5451088" y="444137"/>
            <a:chExt cx="6228879" cy="4457847"/>
          </a:xfrm>
        </p:grpSpPr>
        <p:pic>
          <p:nvPicPr>
            <p:cNvPr id="4" name="Picture 6" descr="A picture containing text, outdoor, red, tree&#10;&#10;Description automatically generated">
              <a:extLst>
                <a:ext uri="{FF2B5EF4-FFF2-40B4-BE49-F238E27FC236}">
                  <a16:creationId xmlns:a16="http://schemas.microsoft.com/office/drawing/2014/main" id="{0E3BCB4C-B0DC-4FDB-9F42-875EA70384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51088" y="1401447"/>
              <a:ext cx="2824732" cy="329384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8448081" y="444137"/>
              <a:ext cx="3186800" cy="209651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8448081" y="2597074"/>
              <a:ext cx="3231886" cy="2304910"/>
            </a:xfrm>
            <a:prstGeom prst="rect">
              <a:avLst/>
            </a:prstGeom>
            <a:ln>
              <a:noFill/>
            </a:ln>
            <a:effectLst>
              <a:outerShdw blurRad="292100" dist="139700" dir="2700000" algn="tl" rotWithShape="0">
                <a:srgbClr val="333333">
                  <a:alpha val="65000"/>
                </a:srgbClr>
              </a:outerShdw>
            </a:effectLst>
          </p:spPr>
        </p:pic>
      </p:grpSp>
      <p:grpSp>
        <p:nvGrpSpPr>
          <p:cNvPr id="8" name="Group 7">
            <a:extLst>
              <a:ext uri="{FF2B5EF4-FFF2-40B4-BE49-F238E27FC236}">
                <a16:creationId xmlns:a16="http://schemas.microsoft.com/office/drawing/2014/main" id="{755A1812-AA4C-2645-A6AA-2913059CA51A}"/>
              </a:ext>
            </a:extLst>
          </p:cNvPr>
          <p:cNvGrpSpPr/>
          <p:nvPr/>
        </p:nvGrpSpPr>
        <p:grpSpPr>
          <a:xfrm>
            <a:off x="10856171" y="5867951"/>
            <a:ext cx="1349081" cy="1027686"/>
            <a:chOff x="10856171" y="5867951"/>
            <a:chExt cx="1349081" cy="1027686"/>
          </a:xfrm>
        </p:grpSpPr>
        <p:sp>
          <p:nvSpPr>
            <p:cNvPr id="9" name="Rectangle 8">
              <a:extLst>
                <a:ext uri="{FF2B5EF4-FFF2-40B4-BE49-F238E27FC236}">
                  <a16:creationId xmlns:a16="http://schemas.microsoft.com/office/drawing/2014/main" id="{C6A707BC-3C90-7A4D-93CC-9509FD473BD9}"/>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2982F1B-C321-CB40-ADF4-C766766B771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
        <p:nvSpPr>
          <p:cNvPr id="11" name="Slide Number Placeholder 1">
            <a:extLst>
              <a:ext uri="{FF2B5EF4-FFF2-40B4-BE49-F238E27FC236}">
                <a16:creationId xmlns:a16="http://schemas.microsoft.com/office/drawing/2014/main" id="{B7F40000-F51A-476E-BA1F-6AE58F5F3A54}"/>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10</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64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902A1-2A66-4E69-B33C-CFBB46329F88}"/>
              </a:ext>
            </a:extLst>
          </p:cNvPr>
          <p:cNvSpPr txBox="1"/>
          <p:nvPr/>
        </p:nvSpPr>
        <p:spPr>
          <a:xfrm>
            <a:off x="121413" y="2140368"/>
            <a:ext cx="4549098" cy="30623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sz="2800" dirty="0">
                <a:latin typeface="Arial" panose="020B0604020202020204" pitchFamily="34" charset="0"/>
                <a:ea typeface="+mj-ea"/>
                <a:cs typeface="Arial" panose="020B0604020202020204" pitchFamily="34" charset="0"/>
              </a:rPr>
              <a:t>Know where the </a:t>
            </a:r>
            <a:r>
              <a:rPr lang="en-US" sz="2800" dirty="0">
                <a:latin typeface="Arial" panose="020B0604020202020204" pitchFamily="34" charset="0"/>
                <a:cs typeface="Arial" panose="020B0604020202020204" pitchFamily="34" charset="0"/>
              </a:rPr>
              <a:t>Emergency Contacts List is and </a:t>
            </a:r>
            <a:r>
              <a:rPr lang="en-US" sz="2800" dirty="0">
                <a:latin typeface="Arial" panose="020B0604020202020204" pitchFamily="34" charset="0"/>
                <a:ea typeface="+mj-ea"/>
                <a:cs typeface="Arial" panose="020B0604020202020204" pitchFamily="34" charset="0"/>
              </a:rPr>
              <a:t>who can help</a:t>
            </a:r>
            <a:r>
              <a:rPr lang="en-US" sz="2800" dirty="0">
                <a:latin typeface="Arial" panose="020B0604020202020204" pitchFamily="34" charset="0"/>
                <a:cs typeface="Arial" panose="020B0604020202020204" pitchFamily="34" charset="0"/>
              </a:rPr>
              <a:t>:</a:t>
            </a:r>
          </a:p>
          <a:p>
            <a:pPr marL="457200" indent="-457200">
              <a:spcAft>
                <a:spcPts val="1000"/>
              </a:spcAft>
              <a:buFont typeface="Arial" panose="020B0604020202020204" pitchFamily="34" charset="0"/>
              <a:buChar char="•"/>
            </a:pPr>
            <a:r>
              <a:rPr lang="en-US" sz="2800" dirty="0">
                <a:latin typeface="Arial" panose="020B0604020202020204" pitchFamily="34" charset="0"/>
                <a:cs typeface="Arial" panose="020B0604020202020204" pitchFamily="34" charset="0"/>
              </a:rPr>
              <a:t>first aiders </a:t>
            </a:r>
          </a:p>
          <a:p>
            <a:pPr marL="457200" indent="-457200">
              <a:spcAft>
                <a:spcPts val="1000"/>
              </a:spcAft>
              <a:buFont typeface="Arial" panose="020B0604020202020204" pitchFamily="34" charset="0"/>
              <a:buChar char="•"/>
            </a:pPr>
            <a:r>
              <a:rPr lang="en-US" sz="2800" dirty="0">
                <a:latin typeface="Arial" panose="020B0604020202020204" pitchFamily="34" charset="0"/>
                <a:cs typeface="Arial" panose="020B0604020202020204" pitchFamily="34" charset="0"/>
              </a:rPr>
              <a:t>fire wardens </a:t>
            </a:r>
            <a:endParaRPr lang="en-US" sz="2800" dirty="0">
              <a:highlight>
                <a:srgbClr val="00FF00"/>
              </a:highlight>
              <a:latin typeface="Arial" panose="020B0604020202020204" pitchFamily="34" charset="0"/>
              <a:cs typeface="Arial" panose="020B0604020202020204" pitchFamily="34" charset="0"/>
            </a:endParaRPr>
          </a:p>
          <a:p>
            <a:pPr marL="457200" indent="-457200">
              <a:spcAft>
                <a:spcPts val="1000"/>
              </a:spcAft>
              <a:buFont typeface="Arial" panose="020B0604020202020204" pitchFamily="34" charset="0"/>
              <a:buChar char="•"/>
            </a:pPr>
            <a:r>
              <a:rPr lang="en-US" sz="2800" dirty="0">
                <a:latin typeface="Arial" panose="020B0604020202020204" pitchFamily="34" charset="0"/>
                <a:ea typeface="+mj-ea"/>
                <a:cs typeface="Arial" panose="020B0604020202020204" pitchFamily="34" charset="0"/>
              </a:rPr>
              <a:t>emergency responders</a:t>
            </a:r>
            <a:endParaRPr lang="en-US" sz="2800" dirty="0">
              <a:highlight>
                <a:srgbClr val="00FF00"/>
              </a:highlight>
              <a:latin typeface="Arial" panose="020B0604020202020204" pitchFamily="34" charset="0"/>
              <a:ea typeface="+mj-ea"/>
              <a:cs typeface="Arial" panose="020B0604020202020204" pitchFamily="34" charset="0"/>
            </a:endParaRPr>
          </a:p>
        </p:txBody>
      </p:sp>
      <p:pic>
        <p:nvPicPr>
          <p:cNvPr id="3" name="Picture 3">
            <a:extLst>
              <a:ext uri="{FF2B5EF4-FFF2-40B4-BE49-F238E27FC236}">
                <a16:creationId xmlns:a16="http://schemas.microsoft.com/office/drawing/2014/main" id="{31E25156-AB55-46C2-8BDC-2E11CD6559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97822" y="730488"/>
            <a:ext cx="3583876" cy="547092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670511" y="1215603"/>
            <a:ext cx="3583876" cy="4911909"/>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13DEC7D8-C23C-A449-AAA6-A3DADFE35AEA}"/>
              </a:ext>
            </a:extLst>
          </p:cNvPr>
          <p:cNvGrpSpPr/>
          <p:nvPr/>
        </p:nvGrpSpPr>
        <p:grpSpPr>
          <a:xfrm>
            <a:off x="10856171" y="5867951"/>
            <a:ext cx="1349081" cy="1027686"/>
            <a:chOff x="10856171" y="5867951"/>
            <a:chExt cx="1349081" cy="1027686"/>
          </a:xfrm>
        </p:grpSpPr>
        <p:sp>
          <p:nvSpPr>
            <p:cNvPr id="7" name="Rectangle 8">
              <a:extLst>
                <a:ext uri="{FF2B5EF4-FFF2-40B4-BE49-F238E27FC236}">
                  <a16:creationId xmlns:a16="http://schemas.microsoft.com/office/drawing/2014/main" id="{C294B427-B25A-B14E-840E-78B66833A47B}"/>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6FE734C-0001-FC41-B066-785BA9A3435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extLst>
      <p:ext uri="{BB962C8B-B14F-4D97-AF65-F5344CB8AC3E}">
        <p14:creationId xmlns:p14="http://schemas.microsoft.com/office/powerpoint/2010/main" val="1752362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297EC0F-B26E-4CDC-A33C-8CC5A9DBEF6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6823" y="1041817"/>
            <a:ext cx="7558491" cy="5036694"/>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E6D902A1-2A66-4E69-B33C-CFBB46329F88}"/>
              </a:ext>
            </a:extLst>
          </p:cNvPr>
          <p:cNvSpPr txBox="1"/>
          <p:nvPr/>
        </p:nvSpPr>
        <p:spPr>
          <a:xfrm>
            <a:off x="8745097" y="2938218"/>
            <a:ext cx="317476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Arial" panose="020B0604020202020204" pitchFamily="34" charset="0"/>
                <a:ea typeface="+mj-ea"/>
                <a:cs typeface="Arial" panose="020B0604020202020204" pitchFamily="34" charset="0"/>
              </a:rPr>
              <a:t>Don’t rely on your mobile phone</a:t>
            </a:r>
            <a:endParaRPr lang="en-US" sz="2800"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68469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902A1-2A66-4E69-B33C-CFBB46329F88}"/>
              </a:ext>
            </a:extLst>
          </p:cNvPr>
          <p:cNvSpPr txBox="1"/>
          <p:nvPr/>
        </p:nvSpPr>
        <p:spPr>
          <a:xfrm>
            <a:off x="5755383" y="2951946"/>
            <a:ext cx="594618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kern="1200" dirty="0">
                <a:latin typeface="Arial" panose="020B0604020202020204" pitchFamily="34" charset="0"/>
                <a:ea typeface="+mj-ea"/>
                <a:cs typeface="Arial" panose="020B0604020202020204" pitchFamily="34" charset="0"/>
              </a:rPr>
              <a:t>Know where the e</a:t>
            </a:r>
            <a:r>
              <a:rPr lang="en-US" sz="2800" dirty="0">
                <a:latin typeface="Arial" panose="020B0604020202020204" pitchFamily="34" charset="0"/>
                <a:cs typeface="Arial" panose="020B0604020202020204" pitchFamily="34" charset="0"/>
              </a:rPr>
              <a:t>mergency exits are and how to get to them</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Keep them clear</a:t>
            </a:r>
          </a:p>
        </p:txBody>
      </p:sp>
      <p:pic>
        <p:nvPicPr>
          <p:cNvPr id="4" name="Picture 4" descr="Icon&#10;&#10;Description automatically generated">
            <a:extLst>
              <a:ext uri="{FF2B5EF4-FFF2-40B4-BE49-F238E27FC236}">
                <a16:creationId xmlns:a16="http://schemas.microsoft.com/office/drawing/2014/main" id="{890BEF79-2A39-4D0B-AD7D-757C5117C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71" y="1535467"/>
            <a:ext cx="4440555" cy="4440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2471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902A1-2A66-4E69-B33C-CFBB46329F88}"/>
              </a:ext>
            </a:extLst>
          </p:cNvPr>
          <p:cNvSpPr txBox="1"/>
          <p:nvPr/>
        </p:nvSpPr>
        <p:spPr>
          <a:xfrm>
            <a:off x="1214953" y="2951946"/>
            <a:ext cx="334905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kern="1200" dirty="0">
                <a:latin typeface="Arial" panose="020B0604020202020204" pitchFamily="34" charset="0"/>
                <a:ea typeface="+mj-ea"/>
                <a:cs typeface="Arial" panose="020B0604020202020204" pitchFamily="34" charset="0"/>
              </a:rPr>
              <a:t>Know where the a</a:t>
            </a:r>
            <a:r>
              <a:rPr lang="en-US" sz="2800" dirty="0">
                <a:latin typeface="Arial" panose="020B0604020202020204" pitchFamily="34" charset="0"/>
                <a:cs typeface="Arial" panose="020B0604020202020204" pitchFamily="34" charset="0"/>
              </a:rPr>
              <a:t>ssembly point is</a:t>
            </a:r>
          </a:p>
        </p:txBody>
      </p:sp>
      <p:pic>
        <p:nvPicPr>
          <p:cNvPr id="5" name="Picture 5" descr="A picture containing text, hitting, clipart, sign&#10;&#10;Description automatically generated">
            <a:extLst>
              <a:ext uri="{FF2B5EF4-FFF2-40B4-BE49-F238E27FC236}">
                <a16:creationId xmlns:a16="http://schemas.microsoft.com/office/drawing/2014/main" id="{648A8C77-84BA-4196-8926-984109F2A63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894" t="3404" r="2736" b="3404"/>
          <a:stretch/>
        </p:blipFill>
        <p:spPr>
          <a:xfrm>
            <a:off x="6183443" y="1068831"/>
            <a:ext cx="4729396" cy="4720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3588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902A1-2A66-4E69-B33C-CFBB46329F88}"/>
              </a:ext>
            </a:extLst>
          </p:cNvPr>
          <p:cNvSpPr txBox="1"/>
          <p:nvPr/>
        </p:nvSpPr>
        <p:spPr>
          <a:xfrm>
            <a:off x="1546771" y="5368280"/>
            <a:ext cx="91821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kern="1200" dirty="0">
                <a:latin typeface="Arial" panose="020B0604020202020204" pitchFamily="34" charset="0"/>
                <a:ea typeface="+mj-ea"/>
                <a:cs typeface="Arial" panose="020B0604020202020204" pitchFamily="34" charset="0"/>
              </a:rPr>
              <a:t>Know where the f</a:t>
            </a:r>
            <a:r>
              <a:rPr lang="en-US" sz="2800" dirty="0">
                <a:latin typeface="Arial" panose="020B0604020202020204" pitchFamily="34" charset="0"/>
                <a:cs typeface="Arial" panose="020B0604020202020204" pitchFamily="34" charset="0"/>
              </a:rPr>
              <a:t>irst aid/ medical room is</a:t>
            </a:r>
          </a:p>
        </p:txBody>
      </p:sp>
      <p:grpSp>
        <p:nvGrpSpPr>
          <p:cNvPr id="3" name="Group 2">
            <a:extLst>
              <a:ext uri="{FF2B5EF4-FFF2-40B4-BE49-F238E27FC236}">
                <a16:creationId xmlns:a16="http://schemas.microsoft.com/office/drawing/2014/main" id="{C661B7F1-23B6-A74E-81E5-13DFBF3BD072}"/>
              </a:ext>
            </a:extLst>
          </p:cNvPr>
          <p:cNvGrpSpPr/>
          <p:nvPr/>
        </p:nvGrpSpPr>
        <p:grpSpPr>
          <a:xfrm>
            <a:off x="774776" y="1071510"/>
            <a:ext cx="10405885" cy="4071917"/>
            <a:chOff x="579905" y="914114"/>
            <a:chExt cx="9182190" cy="3593074"/>
          </a:xfrm>
        </p:grpSpPr>
        <p:pic>
          <p:nvPicPr>
            <p:cNvPr id="7" name="Picture 7" descr="Icon&#10;&#10;Description automatically generated">
              <a:extLst>
                <a:ext uri="{FF2B5EF4-FFF2-40B4-BE49-F238E27FC236}">
                  <a16:creationId xmlns:a16="http://schemas.microsoft.com/office/drawing/2014/main" id="{9C4DEB8C-719F-4ACA-9354-63010CC32FA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79905" y="914114"/>
              <a:ext cx="3572369" cy="3572369"/>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indoor, wall, person, person&#10;&#10;Description automatically generated">
              <a:extLst>
                <a:ext uri="{FF2B5EF4-FFF2-40B4-BE49-F238E27FC236}">
                  <a16:creationId xmlns:a16="http://schemas.microsoft.com/office/drawing/2014/main" id="{9CC6C8ED-CE33-452A-8C3E-8AA7AF8F21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77869" y="914114"/>
              <a:ext cx="5384226" cy="359307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328528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902A1-2A66-4E69-B33C-CFBB46329F88}"/>
              </a:ext>
            </a:extLst>
          </p:cNvPr>
          <p:cNvSpPr txBox="1"/>
          <p:nvPr/>
        </p:nvSpPr>
        <p:spPr>
          <a:xfrm>
            <a:off x="1744196" y="1027913"/>
            <a:ext cx="80980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kern="1200" dirty="0">
                <a:latin typeface="Arial" panose="020B0604020202020204" pitchFamily="34" charset="0"/>
                <a:ea typeface="+mj-ea"/>
                <a:cs typeface="Arial" panose="020B0604020202020204" pitchFamily="34" charset="0"/>
              </a:rPr>
              <a:t>Know where the f</a:t>
            </a:r>
            <a:r>
              <a:rPr lang="en-US" sz="2800" dirty="0">
                <a:latin typeface="Arial" panose="020B0604020202020204" pitchFamily="34" charset="0"/>
                <a:cs typeface="Arial" panose="020B0604020202020204" pitchFamily="34" charset="0"/>
              </a:rPr>
              <a:t>irst aid kits are</a:t>
            </a:r>
          </a:p>
        </p:txBody>
      </p:sp>
      <p:grpSp>
        <p:nvGrpSpPr>
          <p:cNvPr id="3" name="Group 2">
            <a:extLst>
              <a:ext uri="{FF2B5EF4-FFF2-40B4-BE49-F238E27FC236}">
                <a16:creationId xmlns:a16="http://schemas.microsoft.com/office/drawing/2014/main" id="{89DC89A7-ED79-5A46-BAFB-DA99ABCBA2EA}"/>
              </a:ext>
            </a:extLst>
          </p:cNvPr>
          <p:cNvGrpSpPr/>
          <p:nvPr/>
        </p:nvGrpSpPr>
        <p:grpSpPr>
          <a:xfrm>
            <a:off x="1363041" y="2285518"/>
            <a:ext cx="8860338" cy="3882934"/>
            <a:chOff x="1835144" y="2300509"/>
            <a:chExt cx="8032146" cy="3418863"/>
          </a:xfrm>
        </p:grpSpPr>
        <p:pic>
          <p:nvPicPr>
            <p:cNvPr id="5" name="Picture 5" descr="A picture containing text, outdoor, clipart, hitting&#10;&#10;Description automatically generated">
              <a:extLst>
                <a:ext uri="{FF2B5EF4-FFF2-40B4-BE49-F238E27FC236}">
                  <a16:creationId xmlns:a16="http://schemas.microsoft.com/office/drawing/2014/main" id="{B49D8E50-D879-481E-BE8C-61F07995935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415791" y="2300509"/>
              <a:ext cx="3451499" cy="341886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835144" y="2300509"/>
              <a:ext cx="4362879" cy="341886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01464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902A1-2A66-4E69-B33C-CFBB46329F88}"/>
              </a:ext>
            </a:extLst>
          </p:cNvPr>
          <p:cNvSpPr txBox="1"/>
          <p:nvPr/>
        </p:nvSpPr>
        <p:spPr>
          <a:xfrm>
            <a:off x="1922917" y="5497153"/>
            <a:ext cx="83461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kern="1200" dirty="0">
                <a:latin typeface="Arial" panose="020B0604020202020204" pitchFamily="34" charset="0"/>
                <a:ea typeface="+mj-ea"/>
                <a:cs typeface="Arial" panose="020B0604020202020204" pitchFamily="34" charset="0"/>
              </a:rPr>
              <a:t>Know where the f</a:t>
            </a:r>
            <a:r>
              <a:rPr lang="en-US" sz="2800" dirty="0">
                <a:latin typeface="Arial" panose="020B0604020202020204" pitchFamily="34" charset="0"/>
                <a:cs typeface="Arial" panose="020B0604020202020204" pitchFamily="34" charset="0"/>
              </a:rPr>
              <a:t>ire extinguishers are</a:t>
            </a:r>
          </a:p>
        </p:txBody>
      </p:sp>
      <p:grpSp>
        <p:nvGrpSpPr>
          <p:cNvPr id="3" name="Group 2">
            <a:extLst>
              <a:ext uri="{FF2B5EF4-FFF2-40B4-BE49-F238E27FC236}">
                <a16:creationId xmlns:a16="http://schemas.microsoft.com/office/drawing/2014/main" id="{575948D9-D835-BB4C-82CF-65E080E240E6}"/>
              </a:ext>
            </a:extLst>
          </p:cNvPr>
          <p:cNvGrpSpPr/>
          <p:nvPr/>
        </p:nvGrpSpPr>
        <p:grpSpPr>
          <a:xfrm>
            <a:off x="827783" y="936258"/>
            <a:ext cx="10268230" cy="4244765"/>
            <a:chOff x="1552232" y="1078666"/>
            <a:chExt cx="9221492" cy="3812056"/>
          </a:xfrm>
        </p:grpSpPr>
        <p:pic>
          <p:nvPicPr>
            <p:cNvPr id="6" name="Picture 6" descr="A picture containing text, clipart&#10;&#10;Description automatically generated">
              <a:extLst>
                <a:ext uri="{FF2B5EF4-FFF2-40B4-BE49-F238E27FC236}">
                  <a16:creationId xmlns:a16="http://schemas.microsoft.com/office/drawing/2014/main" id="{08204FB1-F621-4569-8C91-9406A2E4D98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52232" y="1078666"/>
              <a:ext cx="3795938" cy="3812056"/>
            </a:xfrm>
            <a:prstGeom prst="rect">
              <a:avLst/>
            </a:prstGeom>
            <a:ln>
              <a:noFill/>
            </a:ln>
            <a:effectLst>
              <a:outerShdw blurRad="292100" dist="139700" dir="2700000" algn="tl" rotWithShape="0">
                <a:srgbClr val="333333">
                  <a:alpha val="65000"/>
                </a:srgbClr>
              </a:outerShdw>
            </a:effectLst>
          </p:spPr>
        </p:pic>
        <p:pic>
          <p:nvPicPr>
            <p:cNvPr id="8" name="Picture 8" descr="A picture containing text, building, outdoor, sign&#10;&#10;Description automatically generated">
              <a:extLst>
                <a:ext uri="{FF2B5EF4-FFF2-40B4-BE49-F238E27FC236}">
                  <a16:creationId xmlns:a16="http://schemas.microsoft.com/office/drawing/2014/main" id="{C3C8F2D3-673A-4737-885B-D1686A55D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0630" y="1078666"/>
              <a:ext cx="5203094" cy="381205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248392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902A1-2A66-4E69-B33C-CFBB46329F88}"/>
              </a:ext>
            </a:extLst>
          </p:cNvPr>
          <p:cNvSpPr txBox="1"/>
          <p:nvPr/>
        </p:nvSpPr>
        <p:spPr>
          <a:xfrm>
            <a:off x="8123295" y="2624076"/>
            <a:ext cx="359151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kern="1200" dirty="0">
                <a:latin typeface="Arial" panose="020B0604020202020204" pitchFamily="34" charset="0"/>
                <a:ea typeface="+mj-ea"/>
                <a:cs typeface="Arial" panose="020B0604020202020204" pitchFamily="34" charset="0"/>
              </a:rPr>
              <a:t>Know where the s</a:t>
            </a:r>
            <a:r>
              <a:rPr lang="en-US" sz="2800" dirty="0">
                <a:latin typeface="Arial" panose="020B0604020202020204" pitchFamily="34" charset="0"/>
                <a:cs typeface="Arial" panose="020B0604020202020204" pitchFamily="34" charset="0"/>
              </a:rPr>
              <a:t>pill kits are</a:t>
            </a:r>
            <a:endParaRPr lang="en-US" sz="2800" dirty="0">
              <a:highlight>
                <a:srgbClr val="00FF00"/>
              </a:highligh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93758" y="1224227"/>
            <a:ext cx="7275154" cy="4850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629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7880-3722-481C-88D2-37033C8398A7}"/>
              </a:ext>
            </a:extLst>
          </p:cNvPr>
          <p:cNvSpPr>
            <a:spLocks noGrp="1"/>
          </p:cNvSpPr>
          <p:nvPr>
            <p:ph type="title" idx="4294967295"/>
          </p:nvPr>
        </p:nvSpPr>
        <p:spPr>
          <a:xfrm>
            <a:off x="686585" y="1944295"/>
            <a:ext cx="4337902" cy="2969410"/>
          </a:xfrm>
        </p:spPr>
        <p:txBody>
          <a:bodyPr>
            <a:normAutofit/>
          </a:bodyPr>
          <a:lstStyle/>
          <a:p>
            <a:r>
              <a:rPr lang="en-US" sz="6000" dirty="0">
                <a:solidFill>
                  <a:schemeClr val="bg1"/>
                </a:solidFill>
                <a:latin typeface="Arial" panose="020B0604020202020204" pitchFamily="34" charset="0"/>
                <a:cs typeface="Arial" panose="020B0604020202020204" pitchFamily="34" charset="0"/>
              </a:rPr>
              <a:t>What to do in an incident</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48731" y="1106486"/>
            <a:ext cx="6384455" cy="4445901"/>
          </a:xfrm>
          <a:prstGeom prst="rect">
            <a:avLst/>
          </a:prstGeom>
          <a:ln>
            <a:noFill/>
          </a:ln>
          <a:effectLst>
            <a:outerShdw blurRad="292100" dist="139700" dir="2700000" algn="tl" rotWithShape="0">
              <a:srgbClr val="333333">
                <a:alpha val="65000"/>
              </a:srgbClr>
            </a:outerShdw>
          </a:effectLst>
        </p:spPr>
      </p:pic>
      <p:sp>
        <p:nvSpPr>
          <p:cNvPr id="6" name="Slide Number Placeholder 1">
            <a:extLst>
              <a:ext uri="{FF2B5EF4-FFF2-40B4-BE49-F238E27FC236}">
                <a16:creationId xmlns:a16="http://schemas.microsoft.com/office/drawing/2014/main" id="{C5401639-13FE-734D-8DD8-FFA1208BB8D1}"/>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19</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31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598"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671638"/>
            <a:ext cx="12192000" cy="3514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94878" y="1042710"/>
            <a:ext cx="3591799" cy="4772580"/>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9011" y="2050483"/>
            <a:ext cx="6164317" cy="523220"/>
          </a:xfrm>
          <a:prstGeom prst="rect">
            <a:avLst/>
          </a:prstGeom>
          <a:noFill/>
        </p:spPr>
        <p:txBody>
          <a:bodyPr wrap="square" rtlCol="0">
            <a:spAutoFit/>
          </a:bodyPr>
          <a:lstStyle/>
          <a:p>
            <a:r>
              <a:rPr lang="en-US" sz="2800" b="1" dirty="0">
                <a:solidFill>
                  <a:schemeClr val="bg1"/>
                </a:solidFill>
                <a:latin typeface="Arial" charset="0"/>
                <a:ea typeface="Arial" charset="0"/>
                <a:cs typeface="Arial" charset="0"/>
              </a:rPr>
              <a:t>MODULE 7</a:t>
            </a:r>
          </a:p>
        </p:txBody>
      </p:sp>
      <p:sp>
        <p:nvSpPr>
          <p:cNvPr id="17" name="TextBox 16"/>
          <p:cNvSpPr txBox="1"/>
          <p:nvPr/>
        </p:nvSpPr>
        <p:spPr>
          <a:xfrm>
            <a:off x="369011" y="2985670"/>
            <a:ext cx="7750920" cy="1015663"/>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Dealing with incidents</a:t>
            </a:r>
          </a:p>
        </p:txBody>
      </p:sp>
      <p:cxnSp>
        <p:nvCxnSpPr>
          <p:cNvPr id="18" name="Straight Connector 17"/>
          <p:cNvCxnSpPr/>
          <p:nvPr/>
        </p:nvCxnSpPr>
        <p:spPr>
          <a:xfrm>
            <a:off x="414334" y="2786061"/>
            <a:ext cx="6715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32529" y="1577988"/>
            <a:ext cx="3845392" cy="3738694"/>
          </a:xfrm>
          <a:prstGeom prst="rect">
            <a:avLst/>
          </a:prstGeom>
        </p:spPr>
      </p:pic>
      <p:sp>
        <p:nvSpPr>
          <p:cNvPr id="9" name="TextBox 8">
            <a:extLst>
              <a:ext uri="{FF2B5EF4-FFF2-40B4-BE49-F238E27FC236}">
                <a16:creationId xmlns:a16="http://schemas.microsoft.com/office/drawing/2014/main" id="{A16D20FE-2375-4D75-AF6D-B9925B9FBC55}"/>
              </a:ext>
            </a:extLst>
          </p:cNvPr>
          <p:cNvSpPr txBox="1"/>
          <p:nvPr/>
        </p:nvSpPr>
        <p:spPr>
          <a:xfrm>
            <a:off x="326572" y="6567938"/>
            <a:ext cx="6008914" cy="276999"/>
          </a:xfrm>
          <a:prstGeom prst="rect">
            <a:avLst/>
          </a:prstGeom>
          <a:noFill/>
        </p:spPr>
        <p:txBody>
          <a:bodyPr wrap="square" rtlCol="0">
            <a:spAutoFit/>
          </a:bodyPr>
          <a:lstStyle/>
          <a:p>
            <a:r>
              <a:rPr lang="en-US" sz="1200" dirty="0">
                <a:solidFill>
                  <a:srgbClr val="ED7D31"/>
                </a:solidFill>
              </a:rPr>
              <a:t>For copyright details see last slide of this PowerPoint presentation</a:t>
            </a:r>
          </a:p>
        </p:txBody>
      </p:sp>
    </p:spTree>
    <p:extLst>
      <p:ext uri="{BB962C8B-B14F-4D97-AF65-F5344CB8AC3E}">
        <p14:creationId xmlns:p14="http://schemas.microsoft.com/office/powerpoint/2010/main" val="812162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910EE8B6-2083-4130-B071-4BAF5CDEC9A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854062" y="0"/>
            <a:ext cx="4392634" cy="6858000"/>
          </a:xfrm>
          <a:prstGeom prst="rect">
            <a:avLst/>
          </a:prstGeom>
        </p:spPr>
      </p:pic>
    </p:spTree>
    <p:extLst>
      <p:ext uri="{BB962C8B-B14F-4D97-AF65-F5344CB8AC3E}">
        <p14:creationId xmlns:p14="http://schemas.microsoft.com/office/powerpoint/2010/main" val="3480970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275187" y="845708"/>
            <a:ext cx="4739023" cy="5166579"/>
          </a:xfrm>
        </p:spPr>
        <p:txBody>
          <a:bodyPr>
            <a:noAutofit/>
          </a:bodyPr>
          <a:lstStyle/>
          <a:p>
            <a:r>
              <a:rPr lang="en-US" sz="2800" b="1" dirty="0">
                <a:latin typeface="Arial" panose="020B0604020202020204" pitchFamily="34" charset="0"/>
                <a:cs typeface="Arial" panose="020B0604020202020204" pitchFamily="34" charset="0"/>
              </a:rPr>
              <a:t>Serious injury</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Before you help an injured person, check it's safe</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Call for medical help using the Emergency Contacts List </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Unless the casualty is in danger never move them – wait for the first aider or emergency services</a:t>
            </a:r>
            <a:endParaRPr lang="en-US" sz="2800" dirty="0">
              <a:highlight>
                <a:srgbClr val="00FF00"/>
              </a:highlight>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111646" y="845709"/>
            <a:ext cx="6805167" cy="5166579"/>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91BBB23C-C16E-5C4A-98CE-9C7EE26952A8}"/>
              </a:ext>
            </a:extLst>
          </p:cNvPr>
          <p:cNvGrpSpPr/>
          <p:nvPr/>
        </p:nvGrpSpPr>
        <p:grpSpPr>
          <a:xfrm>
            <a:off x="10856171" y="5867951"/>
            <a:ext cx="1349081" cy="1027686"/>
            <a:chOff x="10856171" y="5867951"/>
            <a:chExt cx="1349081" cy="1027686"/>
          </a:xfrm>
        </p:grpSpPr>
        <p:sp>
          <p:nvSpPr>
            <p:cNvPr id="6" name="Rectangle 8">
              <a:extLst>
                <a:ext uri="{FF2B5EF4-FFF2-40B4-BE49-F238E27FC236}">
                  <a16:creationId xmlns:a16="http://schemas.microsoft.com/office/drawing/2014/main" id="{6E67CF37-FAEB-EA43-8EC1-E0588CCC6C4D}"/>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E5F88EA-B6C9-5348-A116-E208D7C1837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extLst>
      <p:ext uri="{BB962C8B-B14F-4D97-AF65-F5344CB8AC3E}">
        <p14:creationId xmlns:p14="http://schemas.microsoft.com/office/powerpoint/2010/main" val="3209677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7139337" y="1898873"/>
            <a:ext cx="4694548" cy="3173412"/>
          </a:xfrm>
        </p:spPr>
        <p:txBody>
          <a:bodyPr>
            <a:noAutofit/>
          </a:bodyPr>
          <a:lstStyle/>
          <a:p>
            <a:r>
              <a:rPr lang="en-US" sz="2800" b="1" dirty="0">
                <a:latin typeface="Arial" panose="020B0604020202020204" pitchFamily="34" charset="0"/>
                <a:cs typeface="Arial" panose="020B0604020202020204" pitchFamily="34" charset="0"/>
              </a:rPr>
              <a:t>Contact with live electricity cable</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Do not touch them</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Turn off the power or call electricity company to turn it  off </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Get</a:t>
            </a:r>
            <a:r>
              <a:rPr lang="en-US" sz="2800" dirty="0">
                <a:latin typeface="Arial" panose="020B0604020202020204" pitchFamily="34" charset="0"/>
                <a:ea typeface="+mj-lt"/>
                <a:cs typeface="Arial" panose="020B0604020202020204" pitchFamily="34" charset="0"/>
              </a:rPr>
              <a:t> medical help from the  Emergency Contacts List </a:t>
            </a:r>
            <a:endParaRPr lang="en-US" sz="2800" dirty="0">
              <a:highlight>
                <a:srgbClr val="00FF00"/>
              </a:highligh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AD24231-A200-1D43-82A5-500239C34E0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9878" y="1208547"/>
            <a:ext cx="6661358" cy="4440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3120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902A1-2A66-4E69-B33C-CFBB46329F88}"/>
              </a:ext>
            </a:extLst>
          </p:cNvPr>
          <p:cNvSpPr txBox="1"/>
          <p:nvPr/>
        </p:nvSpPr>
        <p:spPr>
          <a:xfrm>
            <a:off x="538561" y="682040"/>
            <a:ext cx="1110903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Arial" panose="020B0604020202020204" pitchFamily="34" charset="0"/>
                <a:ea typeface="+mj-ea"/>
                <a:cs typeface="Arial" panose="020B0604020202020204" pitchFamily="34" charset="0"/>
              </a:rPr>
              <a:t>Fire</a:t>
            </a:r>
            <a:endParaRPr lang="en-US" sz="2800" dirty="0">
              <a:latin typeface="Arial" panose="020B0604020202020204" pitchFamily="34" charset="0"/>
              <a:ea typeface="+mj-ea"/>
              <a:cs typeface="Arial" panose="020B0604020202020204" pitchFamily="34" charset="0"/>
            </a:endParaRPr>
          </a:p>
          <a:p>
            <a:r>
              <a:rPr lang="en-US" sz="2800" dirty="0">
                <a:latin typeface="Arial" panose="020B0604020202020204" pitchFamily="34" charset="0"/>
                <a:ea typeface="+mj-ea"/>
                <a:cs typeface="Arial" panose="020B0604020202020204" pitchFamily="34" charset="0"/>
              </a:rPr>
              <a:t>If you discover a fire, raise alarm by shouting "Fire" and set off the fire alarm</a:t>
            </a:r>
          </a:p>
          <a:p>
            <a:r>
              <a:rPr lang="en-US" sz="2800" dirty="0">
                <a:latin typeface="Arial" panose="020B0604020202020204" pitchFamily="34" charset="0"/>
                <a:ea typeface="+mj-ea"/>
                <a:cs typeface="Arial" panose="020B0604020202020204" pitchFamily="34" charset="0"/>
              </a:rPr>
              <a:t>Only use a fire extinguisher if the fire is very small</a:t>
            </a:r>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38561" y="2537185"/>
            <a:ext cx="5455559" cy="363877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97882" y="2542815"/>
            <a:ext cx="5449718" cy="3633145"/>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86018C9E-7A12-1849-AD82-D6D8053FB7BC}"/>
              </a:ext>
            </a:extLst>
          </p:cNvPr>
          <p:cNvGrpSpPr/>
          <p:nvPr/>
        </p:nvGrpSpPr>
        <p:grpSpPr>
          <a:xfrm>
            <a:off x="10856171" y="5867951"/>
            <a:ext cx="1349081" cy="1027686"/>
            <a:chOff x="10856171" y="5867951"/>
            <a:chExt cx="1349081" cy="1027686"/>
          </a:xfrm>
        </p:grpSpPr>
        <p:sp>
          <p:nvSpPr>
            <p:cNvPr id="7" name="Rectangle 8">
              <a:extLst>
                <a:ext uri="{FF2B5EF4-FFF2-40B4-BE49-F238E27FC236}">
                  <a16:creationId xmlns:a16="http://schemas.microsoft.com/office/drawing/2014/main" id="{33364F14-35F8-B947-8182-B0C5DC0CFFFD}"/>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91669BD-95B5-724F-958D-FDDD36993CA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
        <p:nvSpPr>
          <p:cNvPr id="9" name="TextBox 8">
            <a:extLst>
              <a:ext uri="{FF2B5EF4-FFF2-40B4-BE49-F238E27FC236}">
                <a16:creationId xmlns:a16="http://schemas.microsoft.com/office/drawing/2014/main" id="{89562C2A-C230-4CDF-AF0A-37AC7934389E}"/>
              </a:ext>
            </a:extLst>
          </p:cNvPr>
          <p:cNvSpPr txBox="1"/>
          <p:nvPr/>
        </p:nvSpPr>
        <p:spPr>
          <a:xfrm>
            <a:off x="6197882" y="6290792"/>
            <a:ext cx="3957403" cy="307777"/>
          </a:xfrm>
          <a:prstGeom prst="rect">
            <a:avLst/>
          </a:prstGeom>
          <a:noFill/>
        </p:spPr>
        <p:txBody>
          <a:bodyPr wrap="square" rtlCol="0">
            <a:spAutoFit/>
          </a:bodyPr>
          <a:lstStyle/>
          <a:p>
            <a:r>
              <a:rPr lang="en-US"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Photo: </a:t>
            </a:r>
            <a:r>
              <a:rPr lang="en-US" sz="1400" dirty="0" err="1">
                <a:solidFill>
                  <a:schemeClr val="bg1">
                    <a:lumMod val="50000"/>
                  </a:schemeClr>
                </a:solidFill>
                <a:latin typeface="Arial" panose="020B0604020202020204" pitchFamily="34" charset="0"/>
                <a:cs typeface="Arial" panose="020B0604020202020204" pitchFamily="34" charset="0"/>
              </a:rPr>
              <a:t>mantinov</a:t>
            </a:r>
            <a:r>
              <a:rPr lang="en-US" sz="1400" dirty="0">
                <a:solidFill>
                  <a:schemeClr val="bg1">
                    <a:lumMod val="50000"/>
                  </a:schemeClr>
                </a:solidFill>
                <a:latin typeface="Arial" panose="020B0604020202020204" pitchFamily="34" charset="0"/>
                <a:cs typeface="Arial" panose="020B0604020202020204" pitchFamily="34" charset="0"/>
              </a:rPr>
              <a:t> / Shutterstock.com</a:t>
            </a:r>
          </a:p>
        </p:txBody>
      </p:sp>
    </p:spTree>
    <p:extLst>
      <p:ext uri="{BB962C8B-B14F-4D97-AF65-F5344CB8AC3E}">
        <p14:creationId xmlns:p14="http://schemas.microsoft.com/office/powerpoint/2010/main" val="715584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714" y="1135279"/>
            <a:ext cx="4826644"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you use a fire extinguisher </a:t>
            </a:r>
          </a:p>
          <a:p>
            <a:r>
              <a:rPr lang="en-US" sz="2800" dirty="0">
                <a:latin typeface="Arial" panose="020B0604020202020204" pitchFamily="34" charset="0"/>
                <a:cs typeface="Arial" panose="020B0604020202020204" pitchFamily="34" charset="0"/>
              </a:rPr>
              <a:t>on small fire, </a:t>
            </a:r>
          </a:p>
          <a:p>
            <a:r>
              <a:rPr lang="en-US" sz="2800" dirty="0">
                <a:latin typeface="Arial" panose="020B0604020202020204" pitchFamily="34" charset="0"/>
                <a:cs typeface="Arial" panose="020B0604020202020204" pitchFamily="34" charset="0"/>
              </a:rPr>
              <a:t>use the right type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715" y="2990538"/>
            <a:ext cx="4826644" cy="2853069"/>
          </a:xfrm>
          <a:prstGeom prst="rect">
            <a:avLst/>
          </a:prstGeom>
          <a:ln>
            <a:noFill/>
          </a:ln>
          <a:effectLst>
            <a:outerShdw blurRad="292100" dist="139700" dir="2700000" algn="tl" rotWithShape="0">
              <a:srgbClr val="333333">
                <a:alpha val="65000"/>
              </a:srgbClr>
            </a:outerShdw>
          </a:effectLst>
        </p:spPr>
      </p:pic>
      <p:sp>
        <p:nvSpPr>
          <p:cNvPr id="2" name="Subtitle 1">
            <a:extLst>
              <a:ext uri="{FF2B5EF4-FFF2-40B4-BE49-F238E27FC236}">
                <a16:creationId xmlns:a16="http://schemas.microsoft.com/office/drawing/2014/main" id="{D5C2A3D1-19C5-5148-A51B-6E6DD2DE1D03}"/>
              </a:ext>
            </a:extLst>
          </p:cNvPr>
          <p:cNvSpPr>
            <a:spLocks noGrp="1"/>
          </p:cNvSpPr>
          <p:nvPr>
            <p:ph type="subTitle" idx="1"/>
          </p:nvPr>
        </p:nvSpPr>
        <p:spPr>
          <a:xfrm>
            <a:off x="5667315" y="706000"/>
            <a:ext cx="6306971" cy="5446000"/>
          </a:xfrm>
        </p:spPr>
        <p:txBody>
          <a:bodyPr>
            <a:normAutofit fontScale="85000" lnSpcReduction="20000"/>
          </a:bodyPr>
          <a:lstStyle/>
          <a:p>
            <a:pPr marL="0" indent="0">
              <a:buNone/>
            </a:pPr>
            <a:r>
              <a:rPr lang="en-US" sz="3300" b="1" dirty="0">
                <a:latin typeface="Arial" panose="020B0604020202020204" pitchFamily="34" charset="0"/>
                <a:cs typeface="Arial" panose="020B0604020202020204" pitchFamily="34" charset="0"/>
              </a:rPr>
              <a:t>Water – RED LABEL</a:t>
            </a:r>
            <a:r>
              <a:rPr lang="en-US" sz="3300" dirty="0">
                <a:latin typeface="Arial" panose="020B0604020202020204" pitchFamily="34" charset="0"/>
                <a:cs typeface="Arial" panose="020B0604020202020204" pitchFamily="34" charset="0"/>
              </a:rPr>
              <a:t> </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wood, paper, fabric and solid material</a:t>
            </a:r>
          </a:p>
          <a:p>
            <a:pPr marL="0" indent="0">
              <a:buNone/>
            </a:pPr>
            <a:endParaRPr lang="en-US" sz="2400" dirty="0"/>
          </a:p>
          <a:p>
            <a:pPr marL="0" indent="0">
              <a:buNone/>
            </a:pPr>
            <a:r>
              <a:rPr lang="en-US" sz="3300" b="1" dirty="0">
                <a:latin typeface="Arial" panose="020B0604020202020204" pitchFamily="34" charset="0"/>
                <a:cs typeface="Arial" panose="020B0604020202020204" pitchFamily="34" charset="0"/>
              </a:rPr>
              <a:t>Powder – BLUE LABEL </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liquid and electrical fires</a:t>
            </a:r>
          </a:p>
          <a:p>
            <a:pPr marL="0" indent="0">
              <a:buNone/>
            </a:pPr>
            <a:endParaRPr lang="en-US" sz="2400" dirty="0"/>
          </a:p>
          <a:p>
            <a:pPr marL="0" indent="0">
              <a:buNone/>
            </a:pPr>
            <a:r>
              <a:rPr lang="en-US" sz="3300" b="1" dirty="0">
                <a:latin typeface="Arial" panose="020B0604020202020204" pitchFamily="34" charset="0"/>
                <a:cs typeface="Arial" panose="020B0604020202020204" pitchFamily="34" charset="0"/>
              </a:rPr>
              <a:t>Carbon dioxide – BLACK LABEL</a:t>
            </a:r>
            <a:r>
              <a:rPr lang="en-US" sz="3300" dirty="0">
                <a:latin typeface="Arial" panose="020B0604020202020204" pitchFamily="34" charset="0"/>
                <a:cs typeface="Arial" panose="020B0604020202020204" pitchFamily="34" charset="0"/>
              </a:rPr>
              <a:t>  </a:t>
            </a:r>
          </a:p>
          <a:p>
            <a:pPr marL="0" indent="0">
              <a:buNone/>
            </a:pPr>
            <a:r>
              <a:rPr lang="en-US" sz="3300" dirty="0">
                <a:latin typeface="Arial" panose="020B0604020202020204" pitchFamily="34" charset="0"/>
                <a:cs typeface="Arial" panose="020B0604020202020204" pitchFamily="34" charset="0"/>
              </a:rPr>
              <a:t>liquid and electrical fires</a:t>
            </a:r>
          </a:p>
          <a:p>
            <a:pPr marL="0" indent="0">
              <a:buNone/>
            </a:pPr>
            <a:endParaRPr lang="en-US" sz="2400" dirty="0"/>
          </a:p>
          <a:p>
            <a:pPr marL="0" indent="0">
              <a:buNone/>
            </a:pPr>
            <a:r>
              <a:rPr lang="en-US" sz="3300" b="1" dirty="0">
                <a:latin typeface="Arial" panose="020B0604020202020204" pitchFamily="34" charset="0"/>
                <a:cs typeface="Arial" panose="020B0604020202020204" pitchFamily="34" charset="0"/>
              </a:rPr>
              <a:t>Foam – CREAM LABEL</a:t>
            </a:r>
            <a:r>
              <a:rPr lang="en-US" sz="3300" dirty="0">
                <a:latin typeface="Arial" panose="020B0604020202020204" pitchFamily="34" charset="0"/>
                <a:cs typeface="Arial" panose="020B0604020202020204" pitchFamily="34" charset="0"/>
              </a:rPr>
              <a:t> </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liquid fires</a:t>
            </a:r>
          </a:p>
          <a:p>
            <a:pPr marL="0" indent="0">
              <a:buNone/>
            </a:pPr>
            <a:endParaRPr lang="en-US" sz="2400" dirty="0"/>
          </a:p>
          <a:p>
            <a:pPr marL="0" indent="0">
              <a:buNone/>
            </a:pPr>
            <a:r>
              <a:rPr lang="en-US" sz="3300" b="1" dirty="0">
                <a:latin typeface="Arial" panose="020B0604020202020204" pitchFamily="34" charset="0"/>
                <a:cs typeface="Arial" panose="020B0604020202020204" pitchFamily="34" charset="0"/>
              </a:rPr>
              <a:t>Wet chemical - YELLOW LABEL</a:t>
            </a:r>
            <a:r>
              <a:rPr lang="en-US" sz="3300" dirty="0">
                <a:latin typeface="Arial" panose="020B0604020202020204" pitchFamily="34" charset="0"/>
                <a:cs typeface="Arial" panose="020B0604020202020204" pitchFamily="34" charset="0"/>
              </a:rPr>
              <a:t> </a:t>
            </a:r>
          </a:p>
          <a:p>
            <a:pPr marL="0" indent="0">
              <a:buNone/>
            </a:pPr>
            <a:r>
              <a:rPr lang="en-US" sz="3300" dirty="0">
                <a:latin typeface="Arial" panose="020B0604020202020204" pitchFamily="34" charset="0"/>
                <a:cs typeface="Arial" panose="020B0604020202020204" pitchFamily="34" charset="0"/>
              </a:rPr>
              <a:t>cooking oil, wood, paper or fabric </a:t>
            </a:r>
            <a:endParaRPr lang="en-US" sz="3300" dirty="0"/>
          </a:p>
          <a:p>
            <a:endParaRPr lang="en-PK" dirty="0"/>
          </a:p>
        </p:txBody>
      </p:sp>
      <p:sp>
        <p:nvSpPr>
          <p:cNvPr id="3" name="TextBox 2">
            <a:extLst>
              <a:ext uri="{FF2B5EF4-FFF2-40B4-BE49-F238E27FC236}">
                <a16:creationId xmlns:a16="http://schemas.microsoft.com/office/drawing/2014/main" id="{0D933087-EE2E-4441-A197-EAE9B075A870}"/>
              </a:ext>
            </a:extLst>
          </p:cNvPr>
          <p:cNvSpPr txBox="1"/>
          <p:nvPr/>
        </p:nvSpPr>
        <p:spPr>
          <a:xfrm>
            <a:off x="10464800" y="6415316"/>
            <a:ext cx="441146" cy="369332"/>
          </a:xfrm>
          <a:prstGeom prst="rect">
            <a:avLst/>
          </a:prstGeom>
          <a:noFill/>
        </p:spPr>
        <p:txBody>
          <a:bodyPr wrap="none" rtlCol="0">
            <a:spAutoFit/>
          </a:bodyPr>
          <a:lstStyle/>
          <a:p>
            <a:r>
              <a:rPr lang="en-PK"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4</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75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902A1-2A66-4E69-B33C-CFBB46329F88}"/>
              </a:ext>
            </a:extLst>
          </p:cNvPr>
          <p:cNvSpPr txBox="1"/>
          <p:nvPr/>
        </p:nvSpPr>
        <p:spPr>
          <a:xfrm>
            <a:off x="81847" y="2254645"/>
            <a:ext cx="4083144"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sz="2800" b="1" dirty="0">
                <a:latin typeface="Arial" panose="020B0604020202020204" pitchFamily="34" charset="0"/>
                <a:ea typeface="+mj-ea"/>
                <a:cs typeface="Arial" panose="020B0604020202020204" pitchFamily="34" charset="0"/>
              </a:rPr>
              <a:t>Fire</a:t>
            </a:r>
            <a:endParaRPr lang="en-US" sz="2800" i="1" dirty="0">
              <a:highlight>
                <a:srgbClr val="C0C0C0"/>
              </a:highlight>
              <a:latin typeface="Calibri Light"/>
              <a:ea typeface="+mj-ea"/>
              <a:cs typeface="Calibri Light"/>
            </a:endParaRPr>
          </a:p>
          <a:p>
            <a:pPr>
              <a:spcAft>
                <a:spcPts val="1000"/>
              </a:spcAft>
            </a:pPr>
            <a:r>
              <a:rPr lang="en-US" sz="2800" dirty="0">
                <a:latin typeface="Arial" panose="020B0604020202020204" pitchFamily="34" charset="0"/>
                <a:cs typeface="Arial" panose="020B0604020202020204" pitchFamily="34" charset="0"/>
              </a:rPr>
              <a:t>Evacuate</a:t>
            </a:r>
          </a:p>
          <a:p>
            <a:pPr>
              <a:spcAft>
                <a:spcPts val="1000"/>
              </a:spcAft>
            </a:pPr>
            <a:endParaRPr lang="en-US" sz="2800" dirty="0">
              <a:latin typeface="Arial" panose="020B0604020202020204" pitchFamily="34" charset="0"/>
              <a:cs typeface="Arial" panose="020B0604020202020204" pitchFamily="34" charset="0"/>
            </a:endParaRPr>
          </a:p>
          <a:p>
            <a:pPr>
              <a:spcAft>
                <a:spcPts val="1000"/>
              </a:spcAft>
            </a:pPr>
            <a:r>
              <a:rPr lang="en-US" sz="2800" dirty="0">
                <a:latin typeface="Arial" panose="020B0604020202020204" pitchFamily="34" charset="0"/>
                <a:cs typeface="Arial" panose="020B0604020202020204" pitchFamily="34" charset="0"/>
              </a:rPr>
              <a:t>Call for fire-fighting help from Emergency Contacts List</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64991" y="790027"/>
            <a:ext cx="7916039" cy="5277945"/>
          </a:xfrm>
          <a:prstGeom prst="rect">
            <a:avLst/>
          </a:prstGeom>
          <a:ln>
            <a:noFill/>
          </a:ln>
          <a:effectLst>
            <a:outerShdw blurRad="292100" dist="139700" dir="2700000" algn="tl" rotWithShape="0">
              <a:srgbClr val="333333">
                <a:alpha val="65000"/>
              </a:srgbClr>
            </a:outerShdw>
          </a:effectLst>
        </p:spPr>
      </p:pic>
      <p:grpSp>
        <p:nvGrpSpPr>
          <p:cNvPr id="5" name="Group 4">
            <a:extLst>
              <a:ext uri="{FF2B5EF4-FFF2-40B4-BE49-F238E27FC236}">
                <a16:creationId xmlns:a16="http://schemas.microsoft.com/office/drawing/2014/main" id="{4540191D-EB81-214B-AD6A-22CB474664CA}"/>
              </a:ext>
            </a:extLst>
          </p:cNvPr>
          <p:cNvGrpSpPr/>
          <p:nvPr/>
        </p:nvGrpSpPr>
        <p:grpSpPr>
          <a:xfrm>
            <a:off x="10856171" y="5867951"/>
            <a:ext cx="1349081" cy="1027686"/>
            <a:chOff x="10856171" y="5867951"/>
            <a:chExt cx="1349081" cy="1027686"/>
          </a:xfrm>
        </p:grpSpPr>
        <p:sp>
          <p:nvSpPr>
            <p:cNvPr id="6" name="Rectangle 8">
              <a:extLst>
                <a:ext uri="{FF2B5EF4-FFF2-40B4-BE49-F238E27FC236}">
                  <a16:creationId xmlns:a16="http://schemas.microsoft.com/office/drawing/2014/main" id="{5851C223-801D-4B44-A657-05B873C57C2A}"/>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EF952E8-CB36-834F-89B5-493E912D9C7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
        <p:nvSpPr>
          <p:cNvPr id="8" name="TextBox 7">
            <a:extLst>
              <a:ext uri="{FF2B5EF4-FFF2-40B4-BE49-F238E27FC236}">
                <a16:creationId xmlns:a16="http://schemas.microsoft.com/office/drawing/2014/main" id="{DCD407B3-E349-470F-84D3-26F2B5815FDD}"/>
              </a:ext>
            </a:extLst>
          </p:cNvPr>
          <p:cNvSpPr txBox="1"/>
          <p:nvPr/>
        </p:nvSpPr>
        <p:spPr>
          <a:xfrm>
            <a:off x="4165607" y="6214653"/>
            <a:ext cx="3957403" cy="307777"/>
          </a:xfrm>
          <a:prstGeom prst="rect">
            <a:avLst/>
          </a:prstGeom>
          <a:noFill/>
        </p:spPr>
        <p:txBody>
          <a:bodyPr wrap="square" rtlCol="0">
            <a:spAutoFit/>
          </a:bodyPr>
          <a:lstStyle/>
          <a:p>
            <a:r>
              <a:rPr lang="en-US"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Photo</a:t>
            </a:r>
            <a:r>
              <a:rPr lang="en-US" sz="1400" dirty="0">
                <a:solidFill>
                  <a:schemeClr val="bg1">
                    <a:lumMod val="50000"/>
                  </a:schemeClr>
                </a:solidFill>
                <a:latin typeface="Arial" panose="020B0604020202020204" pitchFamily="34" charset="0"/>
                <a:cs typeface="Arial" panose="020B0604020202020204" pitchFamily="34" charset="0"/>
              </a:rPr>
              <a:t>: home for heroes  / Shutterstock.com</a:t>
            </a:r>
          </a:p>
        </p:txBody>
      </p:sp>
    </p:spTree>
    <p:extLst>
      <p:ext uri="{BB962C8B-B14F-4D97-AF65-F5344CB8AC3E}">
        <p14:creationId xmlns:p14="http://schemas.microsoft.com/office/powerpoint/2010/main" val="2853451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902A1-2A66-4E69-B33C-CFBB46329F88}"/>
              </a:ext>
            </a:extLst>
          </p:cNvPr>
          <p:cNvSpPr txBox="1"/>
          <p:nvPr/>
        </p:nvSpPr>
        <p:spPr>
          <a:xfrm>
            <a:off x="540515" y="2131399"/>
            <a:ext cx="5270549" cy="40523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US" sz="2800" b="1" dirty="0">
                <a:latin typeface="Arial" panose="020B0604020202020204" pitchFamily="34" charset="0"/>
                <a:ea typeface="+mj-ea"/>
                <a:cs typeface="Arial" panose="020B0604020202020204" pitchFamily="34" charset="0"/>
              </a:rPr>
              <a:t>Evacuation</a:t>
            </a:r>
          </a:p>
          <a:p>
            <a:pPr>
              <a:spcAft>
                <a:spcPts val="1000"/>
              </a:spcAft>
            </a:pPr>
            <a:r>
              <a:rPr lang="en-US" sz="2800" kern="1200" dirty="0">
                <a:latin typeface="Arial" panose="020B0604020202020204" pitchFamily="34" charset="0"/>
                <a:ea typeface="+mj-ea"/>
                <a:cs typeface="Arial" panose="020B0604020202020204" pitchFamily="34" charset="0"/>
              </a:rPr>
              <a:t>Go to the </a:t>
            </a:r>
            <a:r>
              <a:rPr lang="en-US" sz="2800" dirty="0">
                <a:latin typeface="Arial" panose="020B0604020202020204" pitchFamily="34" charset="0"/>
                <a:ea typeface="+mj-ea"/>
                <a:cs typeface="Arial" panose="020B0604020202020204" pitchFamily="34" charset="0"/>
              </a:rPr>
              <a:t>assembly point immediately</a:t>
            </a:r>
          </a:p>
          <a:p>
            <a:pPr>
              <a:spcAft>
                <a:spcPts val="1000"/>
              </a:spcAft>
            </a:pPr>
            <a:endParaRPr lang="en-US" sz="2800" dirty="0">
              <a:highlight>
                <a:srgbClr val="FF00FF"/>
              </a:highlight>
              <a:latin typeface="Arial" panose="020B0604020202020204" pitchFamily="34" charset="0"/>
              <a:ea typeface="+mj-ea"/>
              <a:cs typeface="Arial" panose="020B0604020202020204" pitchFamily="34" charset="0"/>
            </a:endParaRPr>
          </a:p>
          <a:p>
            <a:pPr>
              <a:spcAft>
                <a:spcPts val="1000"/>
              </a:spcAft>
            </a:pPr>
            <a:r>
              <a:rPr lang="en-US" sz="2800" dirty="0">
                <a:latin typeface="Arial" panose="020B0604020202020204" pitchFamily="34" charset="0"/>
                <a:ea typeface="+mj-ea"/>
                <a:cs typeface="Arial" panose="020B0604020202020204" pitchFamily="34" charset="0"/>
              </a:rPr>
              <a:t>Do not go back to work until the  person in charge tells you it is safe</a:t>
            </a:r>
          </a:p>
          <a:p>
            <a:pPr>
              <a:spcAft>
                <a:spcPts val="1000"/>
              </a:spcAft>
            </a:pPr>
            <a:endParaRPr lang="en-US" sz="2800" dirty="0">
              <a:highlight>
                <a:srgbClr val="00FF00"/>
              </a:highlight>
              <a:latin typeface="Calibri Light"/>
              <a:cs typeface="Calibri Light"/>
            </a:endParaRPr>
          </a:p>
        </p:txBody>
      </p:sp>
      <p:pic>
        <p:nvPicPr>
          <p:cNvPr id="3" name="Picture 3" descr="A picture containing text, hitting, clipart, sign&#10;&#10;Description automatically generated">
            <a:extLst>
              <a:ext uri="{FF2B5EF4-FFF2-40B4-BE49-F238E27FC236}">
                <a16:creationId xmlns:a16="http://schemas.microsoft.com/office/drawing/2014/main" id="{4342EEE5-7687-454E-8336-AAACDEA8014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354" t="4048" r="4330" b="3521"/>
          <a:stretch/>
        </p:blipFill>
        <p:spPr>
          <a:xfrm>
            <a:off x="6235908" y="709316"/>
            <a:ext cx="5415577" cy="5481622"/>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6A5F662D-B9DE-2643-8B89-2E38D445E4BB}"/>
              </a:ext>
            </a:extLst>
          </p:cNvPr>
          <p:cNvGrpSpPr/>
          <p:nvPr/>
        </p:nvGrpSpPr>
        <p:grpSpPr>
          <a:xfrm>
            <a:off x="10856171" y="5867951"/>
            <a:ext cx="1349081" cy="1027686"/>
            <a:chOff x="10856171" y="5867951"/>
            <a:chExt cx="1349081" cy="1027686"/>
          </a:xfrm>
        </p:grpSpPr>
        <p:sp>
          <p:nvSpPr>
            <p:cNvPr id="5" name="Rectangle 8">
              <a:extLst>
                <a:ext uri="{FF2B5EF4-FFF2-40B4-BE49-F238E27FC236}">
                  <a16:creationId xmlns:a16="http://schemas.microsoft.com/office/drawing/2014/main" id="{E1555266-75EB-9C49-8B2D-3C7AFB03C478}"/>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0F36400-401C-304F-9C3E-1EC6F887EF6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extLst>
      <p:ext uri="{BB962C8B-B14F-4D97-AF65-F5344CB8AC3E}">
        <p14:creationId xmlns:p14="http://schemas.microsoft.com/office/powerpoint/2010/main" val="2185571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104CD213-F981-40C4-8B66-0EE52BE5D42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68187" y="3119231"/>
            <a:ext cx="2233564" cy="2208959"/>
          </a:xfrm>
          <a:prstGeom prst="rect">
            <a:avLst/>
          </a:prstGeom>
          <a:ln>
            <a:noFill/>
          </a:ln>
          <a:effectLst>
            <a:outerShdw blurRad="292100" dist="139700" dir="2700000" algn="tl" rotWithShape="0">
              <a:srgbClr val="333333">
                <a:alpha val="65000"/>
              </a:srgbClr>
            </a:outerShdw>
          </a:effectLst>
        </p:spPr>
      </p:pic>
      <p:pic>
        <p:nvPicPr>
          <p:cNvPr id="6" name="Picture 6" descr="A picture containing text, sign, outdoor, turn&#10;&#10;Description automatically generated">
            <a:extLst>
              <a:ext uri="{FF2B5EF4-FFF2-40B4-BE49-F238E27FC236}">
                <a16:creationId xmlns:a16="http://schemas.microsoft.com/office/drawing/2014/main" id="{6A95C560-F6EC-4A7A-B602-4AB1AD5FDD5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47908" y="3109905"/>
            <a:ext cx="2227613" cy="222761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1552575" y="1223570"/>
            <a:ext cx="9086850" cy="1376919"/>
          </a:xfrm>
        </p:spPr>
        <p:txBody>
          <a:bodyPr>
            <a:noAutofit/>
          </a:bodyPr>
          <a:lstStyle/>
          <a:p>
            <a:pPr algn="ctr"/>
            <a:r>
              <a:rPr lang="en-US" sz="2800" b="1" dirty="0">
                <a:latin typeface="Arial" panose="020B0604020202020204" pitchFamily="34" charset="0"/>
                <a:cs typeface="Arial" panose="020B0604020202020204" pitchFamily="34" charset="0"/>
              </a:rPr>
              <a:t>Hazardous substances</a:t>
            </a:r>
            <a:br>
              <a:rPr lang="en-US" sz="2800" dirty="0">
                <a:cs typeface="Calibri Light"/>
              </a:rPr>
            </a:br>
            <a:r>
              <a:rPr lang="en-US" sz="2800" dirty="0">
                <a:latin typeface="Arial" panose="020B0604020202020204" pitchFamily="34" charset="0"/>
                <a:cs typeface="Arial" panose="020B0604020202020204" pitchFamily="34" charset="0"/>
              </a:rPr>
              <a:t>If you get it on your skin, swallow some or feel unwell after breathing it in, get medical help straight away</a:t>
            </a:r>
          </a:p>
        </p:txBody>
      </p:sp>
      <p:pic>
        <p:nvPicPr>
          <p:cNvPr id="7" name="Picture 4" descr="A picture containing text, clipart&#10;&#10;Description automatically generated">
            <a:extLst>
              <a:ext uri="{FF2B5EF4-FFF2-40B4-BE49-F238E27FC236}">
                <a16:creationId xmlns:a16="http://schemas.microsoft.com/office/drawing/2014/main" id="{AC40EF15-95A9-4559-9311-47EB34C9B6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4890" y="3109905"/>
            <a:ext cx="2197141" cy="22378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632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37627" y="1189729"/>
            <a:ext cx="7332406" cy="488827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700CC94-55E8-BB46-BE86-A17A7DF16549}"/>
              </a:ext>
            </a:extLst>
          </p:cNvPr>
          <p:cNvSpPr txBox="1"/>
          <p:nvPr/>
        </p:nvSpPr>
        <p:spPr>
          <a:xfrm>
            <a:off x="8124669" y="1735908"/>
            <a:ext cx="3461983" cy="4355038"/>
          </a:xfrm>
          <a:prstGeom prst="rect">
            <a:avLst/>
          </a:prstGeom>
          <a:noFill/>
        </p:spPr>
        <p:txBody>
          <a:bodyPr wrap="square" rtlCol="0">
            <a:spAutoFit/>
          </a:bodyPr>
          <a:lstStyle/>
          <a:p>
            <a:pPr>
              <a:spcAft>
                <a:spcPts val="1000"/>
              </a:spcAft>
            </a:pPr>
            <a:r>
              <a:rPr lang="en-US" sz="2800" b="1" dirty="0">
                <a:latin typeface="Arial" panose="020B0604020202020204" pitchFamily="34" charset="0"/>
                <a:cs typeface="Arial" panose="020B0604020202020204" pitchFamily="34" charset="0"/>
              </a:rPr>
              <a:t>Minor Injury</a:t>
            </a:r>
          </a:p>
          <a:p>
            <a:pPr>
              <a:spcAft>
                <a:spcPts val="1000"/>
              </a:spcAft>
            </a:pPr>
            <a:r>
              <a:rPr lang="en-US" sz="2800" dirty="0">
                <a:latin typeface="Arial" panose="020B0604020202020204" pitchFamily="34" charset="0"/>
                <a:cs typeface="Arial" panose="020B0604020202020204" pitchFamily="34" charset="0"/>
              </a:rPr>
              <a:t>Stop work, tell Supervisor,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clean wound and put dressing on </a:t>
            </a:r>
          </a:p>
          <a:p>
            <a:pPr>
              <a:spcAft>
                <a:spcPts val="1000"/>
              </a:spcAft>
            </a:pPr>
            <a:endParaRPr lang="en-US" sz="2800" dirty="0">
              <a:latin typeface="Arial" panose="020B0604020202020204" pitchFamily="34" charset="0"/>
              <a:cs typeface="Arial" panose="020B0604020202020204" pitchFamily="34" charset="0"/>
            </a:endParaRPr>
          </a:p>
          <a:p>
            <a:pPr>
              <a:spcAft>
                <a:spcPts val="1000"/>
              </a:spcAft>
            </a:pPr>
            <a:r>
              <a:rPr lang="en-US" sz="2800" dirty="0">
                <a:latin typeface="Arial" panose="020B0604020202020204" pitchFamily="34" charset="0"/>
                <a:cs typeface="Arial" panose="020B0604020202020204" pitchFamily="34" charset="0"/>
              </a:rPr>
              <a:t>Get help from a First Aider or Medical Center</a:t>
            </a:r>
            <a:endParaRPr lang="en-PK" sz="2800" dirty="0"/>
          </a:p>
        </p:txBody>
      </p:sp>
    </p:spTree>
    <p:extLst>
      <p:ext uri="{BB962C8B-B14F-4D97-AF65-F5344CB8AC3E}">
        <p14:creationId xmlns:p14="http://schemas.microsoft.com/office/powerpoint/2010/main" val="2319806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8420106" y="2289791"/>
            <a:ext cx="5106987" cy="3261674"/>
          </a:xfrm>
        </p:spPr>
        <p:txBody>
          <a:bodyPr>
            <a:noAutofit/>
          </a:bodyPr>
          <a:lstStyle/>
          <a:p>
            <a:r>
              <a:rPr lang="en-US" sz="2800" b="1" dirty="0">
                <a:latin typeface="Arial" panose="020B0604020202020204" pitchFamily="34" charset="0"/>
                <a:cs typeface="Arial" panose="020B0604020202020204" pitchFamily="34" charset="0"/>
              </a:rPr>
              <a:t>Spill of fuels, oils or chemicals</a:t>
            </a: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The 3Cs</a:t>
            </a: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Control </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Contain </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Clean up</a:t>
            </a:r>
            <a:br>
              <a:rPr lang="en-US" sz="2800" dirty="0">
                <a:latin typeface="Arial" panose="020B0604020202020204" pitchFamily="34" charset="0"/>
                <a:cs typeface="Arial" panose="020B0604020202020204" pitchFamily="34" charset="0"/>
              </a:rPr>
            </a:br>
            <a:br>
              <a:rPr lang="en-US" sz="2800" dirty="0">
                <a:cs typeface="Calibri Light"/>
              </a:rPr>
            </a:br>
            <a:br>
              <a:rPr lang="en-US" sz="2800" dirty="0"/>
            </a:br>
            <a:endParaRPr lang="en-GB" sz="2800" dirty="0">
              <a:highlight>
                <a:srgbClr val="FF00FF"/>
              </a:highlight>
            </a:endParaRPr>
          </a:p>
        </p:txBody>
      </p:sp>
      <p:pic>
        <p:nvPicPr>
          <p:cNvPr id="5" name="Picture 4">
            <a:extLst>
              <a:ext uri="{FF2B5EF4-FFF2-40B4-BE49-F238E27FC236}">
                <a16:creationId xmlns:a16="http://schemas.microsoft.com/office/drawing/2014/main" id="{0639425F-1708-49A0-A1C3-2A6D7B37E67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9722" y="1135929"/>
            <a:ext cx="7826090" cy="5197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4090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45ABFC-DA97-41C8-BEAA-2DF12BA28039}"/>
              </a:ext>
            </a:extLst>
          </p:cNvPr>
          <p:cNvSpPr>
            <a:spLocks noGrp="1"/>
          </p:cNvSpPr>
          <p:nvPr>
            <p:ph type="title" idx="4294967295"/>
          </p:nvPr>
        </p:nvSpPr>
        <p:spPr>
          <a:xfrm>
            <a:off x="7994650" y="2951344"/>
            <a:ext cx="3901964" cy="1600200"/>
          </a:xfrm>
        </p:spPr>
        <p:txBody>
          <a:bodyPr>
            <a:noAutofit/>
          </a:bodyPr>
          <a:lstStyle/>
          <a:p>
            <a:pPr marL="285750" indent="-285750">
              <a:spcAft>
                <a:spcPts val="1000"/>
              </a:spcAft>
              <a:buFont typeface="Arial"/>
              <a:buChar char="•"/>
            </a:pPr>
            <a:r>
              <a:rPr lang="en-GB" sz="2800" dirty="0">
                <a:latin typeface="Arial" panose="020B0604020202020204" pitchFamily="34" charset="0"/>
                <a:ea typeface="+mj-lt"/>
                <a:cs typeface="Arial" panose="020B0604020202020204" pitchFamily="34" charset="0"/>
              </a:rPr>
              <a:t>Be prepared for incidents</a:t>
            </a:r>
            <a:br>
              <a:rPr lang="en-GB" sz="2800" dirty="0">
                <a:latin typeface="Arial" panose="020B0604020202020204" pitchFamily="34" charset="0"/>
                <a:ea typeface="+mj-lt"/>
                <a:cs typeface="Arial" panose="020B0604020202020204" pitchFamily="34" charset="0"/>
              </a:rPr>
            </a:br>
            <a:endParaRPr lang="en-GB" sz="2800" dirty="0">
              <a:latin typeface="Arial" panose="020B0604020202020204" pitchFamily="34" charset="0"/>
              <a:cs typeface="Arial" panose="020B0604020202020204" pitchFamily="34" charset="0"/>
            </a:endParaRPr>
          </a:p>
          <a:p>
            <a:pPr marL="285750" indent="-285750">
              <a:spcAft>
                <a:spcPts val="1000"/>
              </a:spcAft>
              <a:buFont typeface="Arial"/>
              <a:buChar char="•"/>
            </a:pPr>
            <a:r>
              <a:rPr lang="en-GB" sz="2800" dirty="0">
                <a:latin typeface="Arial" panose="020B0604020202020204" pitchFamily="34" charset="0"/>
                <a:ea typeface="+mj-lt"/>
                <a:cs typeface="Arial" panose="020B0604020202020204" pitchFamily="34" charset="0"/>
              </a:rPr>
              <a:t>Respond to the incident</a:t>
            </a:r>
            <a:br>
              <a:rPr lang="en-GB" sz="2800" dirty="0">
                <a:latin typeface="Arial" panose="020B0604020202020204" pitchFamily="34" charset="0"/>
                <a:ea typeface="+mj-lt"/>
                <a:cs typeface="Arial" panose="020B0604020202020204" pitchFamily="34" charset="0"/>
              </a:rPr>
            </a:br>
            <a:endParaRPr lang="en-GB" sz="2800" dirty="0">
              <a:latin typeface="Arial" panose="020B0604020202020204" pitchFamily="34" charset="0"/>
              <a:cs typeface="Arial" panose="020B0604020202020204" pitchFamily="34" charset="0"/>
            </a:endParaRPr>
          </a:p>
          <a:p>
            <a:pPr marL="285750" indent="-285750">
              <a:spcAft>
                <a:spcPts val="1000"/>
              </a:spcAft>
              <a:buFont typeface="Arial"/>
              <a:buChar char="•"/>
            </a:pPr>
            <a:r>
              <a:rPr lang="en-GB" sz="2800" dirty="0">
                <a:latin typeface="Arial" panose="020B0604020202020204" pitchFamily="34" charset="0"/>
                <a:ea typeface="+mj-lt"/>
                <a:cs typeface="Arial" panose="020B0604020202020204" pitchFamily="34" charset="0"/>
              </a:rPr>
              <a:t>Report the incident</a:t>
            </a:r>
            <a:br>
              <a:rPr lang="en-GB" sz="2800" dirty="0">
                <a:latin typeface="Arial" panose="020B0604020202020204" pitchFamily="34" charset="0"/>
                <a:ea typeface="+mj-lt"/>
                <a:cs typeface="Arial" panose="020B0604020202020204" pitchFamily="34" charset="0"/>
              </a:rPr>
            </a:br>
            <a:endParaRPr lang="en-GB" sz="2800" dirty="0">
              <a:latin typeface="Arial" panose="020B0604020202020204" pitchFamily="34" charset="0"/>
              <a:cs typeface="Arial" panose="020B0604020202020204" pitchFamily="34" charset="0"/>
            </a:endParaRPr>
          </a:p>
          <a:p>
            <a:pPr marL="285750" indent="-285750">
              <a:spcAft>
                <a:spcPts val="1000"/>
              </a:spcAft>
              <a:buFont typeface="Arial"/>
              <a:buChar char="•"/>
            </a:pPr>
            <a:r>
              <a:rPr lang="en-GB" sz="2800" dirty="0">
                <a:latin typeface="Arial" panose="020B0604020202020204" pitchFamily="34" charset="0"/>
                <a:ea typeface="+mj-lt"/>
                <a:cs typeface="Arial" panose="020B0604020202020204" pitchFamily="34" charset="0"/>
              </a:rPr>
              <a:t>Help learn the lessons</a:t>
            </a:r>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EDB4934-B946-452E-86A8-F0DEC50D6AA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95387" y="1153740"/>
            <a:ext cx="7451382" cy="51954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308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7254695" y="2271861"/>
            <a:ext cx="5106987" cy="3261674"/>
          </a:xfrm>
        </p:spPr>
        <p:txBody>
          <a:bodyPr>
            <a:noAutofit/>
          </a:bodyPr>
          <a:lstStyle/>
          <a:p>
            <a:r>
              <a:rPr lang="en-US" sz="2800" b="1" dirty="0">
                <a:latin typeface="Arial" panose="020B0604020202020204" pitchFamily="34" charset="0"/>
                <a:cs typeface="Arial" panose="020B0604020202020204" pitchFamily="34" charset="0"/>
              </a:rPr>
              <a:t>Spill of fuels, oils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or chemicals</a:t>
            </a: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Control</a:t>
            </a:r>
            <a:r>
              <a:rPr lang="en-US" sz="2800" dirty="0">
                <a:latin typeface="Arial" panose="020B0604020202020204" pitchFamily="34" charset="0"/>
                <a:cs typeface="Arial" panose="020B0604020202020204" pitchFamily="34" charset="0"/>
              </a:rPr>
              <a:t>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stop source of spill</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Contain</a:t>
            </a:r>
            <a:r>
              <a:rPr lang="en-US" sz="2800" dirty="0">
                <a:latin typeface="Arial" panose="020B0604020202020204" pitchFamily="34" charset="0"/>
                <a:cs typeface="Arial" panose="020B0604020202020204" pitchFamily="34" charset="0"/>
              </a:rPr>
              <a:t>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use spill kit and stop it going down drains or into water – wear PPE</a:t>
            </a:r>
            <a:br>
              <a:rPr lang="en-US" sz="2800" dirty="0">
                <a:cs typeface="Calibri Light"/>
              </a:rPr>
            </a:br>
            <a:br>
              <a:rPr lang="en-US" sz="2800" dirty="0"/>
            </a:br>
            <a:endParaRPr lang="en-GB" sz="2800" dirty="0">
              <a:highlight>
                <a:srgbClr val="FF00FF"/>
              </a:highligh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63921" y="1683962"/>
            <a:ext cx="6257581" cy="3675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0082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565476" y="1369549"/>
            <a:ext cx="3169324" cy="4392004"/>
          </a:xfrm>
        </p:spPr>
        <p:txBody>
          <a:bodyPr>
            <a:noAutofit/>
          </a:bodyPr>
          <a:lstStyle/>
          <a:p>
            <a:r>
              <a:rPr lang="en-US" sz="2800" b="1" dirty="0">
                <a:latin typeface="Arial" panose="020B0604020202020204" pitchFamily="34" charset="0"/>
                <a:cs typeface="Arial" panose="020B0604020202020204" pitchFamily="34" charset="0"/>
              </a:rPr>
              <a:t>Spill of fuels, oils or chemicals</a:t>
            </a: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Clean up</a:t>
            </a:r>
            <a:r>
              <a:rPr lang="en-US" sz="2800" dirty="0">
                <a:latin typeface="Arial" panose="020B0604020202020204" pitchFamily="34" charset="0"/>
                <a:cs typeface="Arial" panose="020B0604020202020204" pitchFamily="34" charset="0"/>
              </a:rPr>
              <a:t>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use a spill kit, dig out contaminated soil. Put the used spill kit and contaminated soil in the right Hazardous Waste bin</a:t>
            </a:r>
            <a:endParaRPr lang="en-GB" sz="2800" dirty="0">
              <a:highlight>
                <a:srgbClr val="FF00FF"/>
              </a:highligh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28202" y="951875"/>
            <a:ext cx="7870396" cy="5227353"/>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F8841C58-4EE7-7D45-AC73-CF4071BFAB2D}"/>
              </a:ext>
            </a:extLst>
          </p:cNvPr>
          <p:cNvGrpSpPr/>
          <p:nvPr/>
        </p:nvGrpSpPr>
        <p:grpSpPr>
          <a:xfrm>
            <a:off x="10856171" y="5867951"/>
            <a:ext cx="1349081" cy="1027686"/>
            <a:chOff x="10856171" y="5867951"/>
            <a:chExt cx="1349081" cy="1027686"/>
          </a:xfrm>
        </p:grpSpPr>
        <p:sp>
          <p:nvSpPr>
            <p:cNvPr id="6" name="Rectangle 8">
              <a:extLst>
                <a:ext uri="{FF2B5EF4-FFF2-40B4-BE49-F238E27FC236}">
                  <a16:creationId xmlns:a16="http://schemas.microsoft.com/office/drawing/2014/main" id="{AEDCD683-7C35-3144-8FCE-D1299008D10F}"/>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A565807-EE45-174E-B810-00EE6397FD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extLst>
      <p:ext uri="{BB962C8B-B14F-4D97-AF65-F5344CB8AC3E}">
        <p14:creationId xmlns:p14="http://schemas.microsoft.com/office/powerpoint/2010/main" val="1741853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800137" y="1213445"/>
            <a:ext cx="6644003" cy="4431108"/>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639276" y="2299573"/>
            <a:ext cx="4160862" cy="1938992"/>
          </a:xfrm>
          <a:prstGeom prst="rect">
            <a:avLst/>
          </a:prstGeom>
        </p:spPr>
        <p:txBody>
          <a:bodyPr wrap="square">
            <a:spAutoFit/>
          </a:bodyPr>
          <a:lstStyle/>
          <a:p>
            <a:r>
              <a:rPr lang="en-US" sz="6000" dirty="0">
                <a:solidFill>
                  <a:schemeClr val="bg1"/>
                </a:solidFill>
                <a:latin typeface="Arial" panose="020B0604020202020204" pitchFamily="34" charset="0"/>
                <a:cs typeface="Arial" panose="020B0604020202020204" pitchFamily="34" charset="0"/>
              </a:rPr>
              <a:t>After an incident</a:t>
            </a:r>
          </a:p>
        </p:txBody>
      </p:sp>
      <p:sp>
        <p:nvSpPr>
          <p:cNvPr id="6" name="Slide Number Placeholder 1">
            <a:extLst>
              <a:ext uri="{FF2B5EF4-FFF2-40B4-BE49-F238E27FC236}">
                <a16:creationId xmlns:a16="http://schemas.microsoft.com/office/drawing/2014/main" id="{DF5664E9-FF05-B940-BD92-C253DB6DC75F}"/>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32</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193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83730" y="1158319"/>
            <a:ext cx="8078150" cy="512256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8731769" y="1525276"/>
            <a:ext cx="2995773" cy="4055391"/>
          </a:xfrm>
        </p:spPr>
        <p:txBody>
          <a:bodyPr>
            <a:noAutofit/>
          </a:bodyPr>
          <a:lstStyle/>
          <a:p>
            <a:r>
              <a:rPr lang="en-US" sz="2800" dirty="0">
                <a:latin typeface="Arial" panose="020B0604020202020204" pitchFamily="34" charset="0"/>
                <a:cs typeface="Arial" panose="020B0604020202020204" pitchFamily="34" charset="0"/>
              </a:rPr>
              <a:t>Help with investigations, to stop it happening again</a:t>
            </a:r>
            <a:endParaRPr lang="en-US" sz="2800" dirty="0">
              <a:highlight>
                <a:srgbClr val="FF00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531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3A0F9E0-26CA-C94F-A1C7-E5A5B5A64774}"/>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34</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91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5805589" y="1771650"/>
            <a:ext cx="4792662" cy="3805238"/>
          </a:xfrm>
        </p:spPr>
        <p:txBody>
          <a:bodyPr>
            <a:normAutofit/>
          </a:bodyPr>
          <a:lstStyle/>
          <a:p>
            <a:r>
              <a:rPr lang="en-GB" sz="2800" dirty="0">
                <a:latin typeface="Arial" panose="020B0604020202020204" pitchFamily="34" charset="0"/>
                <a:cs typeface="Arial" panose="020B0604020202020204" pitchFamily="34" charset="0"/>
              </a:rPr>
              <a:t>1. </a:t>
            </a:r>
            <a:r>
              <a:rPr lang="en-US" sz="2800" dirty="0">
                <a:latin typeface="Arial" panose="020B0604020202020204" pitchFamily="34" charset="0"/>
                <a:ea typeface="+mj-lt"/>
                <a:cs typeface="Arial" panose="020B0604020202020204" pitchFamily="34" charset="0"/>
              </a:rPr>
              <a:t>Know where the Emergency Contacts List is</a:t>
            </a:r>
            <a:br>
              <a:rPr lang="en-GB" sz="3600" dirty="0">
                <a:latin typeface="Calibri Light"/>
                <a:cs typeface="Calibri"/>
              </a:rPr>
            </a:br>
            <a:endParaRPr lang="en-US" sz="3600" dirty="0">
              <a:cs typeface="Calibri Light" panose="020F0302020204030204"/>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99345" y="1102465"/>
            <a:ext cx="3925120" cy="50256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5494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1747158" y="1091243"/>
            <a:ext cx="8673346" cy="623257"/>
          </a:xfrm>
        </p:spPr>
        <p:txBody>
          <a:bodyPr>
            <a:noAutofit/>
          </a:bodyPr>
          <a:lstStyle/>
          <a:p>
            <a:br>
              <a:rPr lang="en-GB" sz="2800" dirty="0">
                <a:latin typeface="Calibri Light"/>
                <a:cs typeface="Calibri"/>
              </a:rPr>
            </a:br>
            <a:r>
              <a:rPr lang="en-GB" sz="2800" dirty="0">
                <a:latin typeface="Arial" panose="020B0604020202020204" pitchFamily="34" charset="0"/>
                <a:cs typeface="Arial" panose="020B0604020202020204" pitchFamily="34" charset="0"/>
              </a:rPr>
              <a:t>2. Know where the </a:t>
            </a:r>
            <a:r>
              <a:rPr lang="en-GB" sz="2800" dirty="0">
                <a:latin typeface="Arial" panose="020B0604020202020204" pitchFamily="34" charset="0"/>
                <a:ea typeface="+mj-lt"/>
                <a:cs typeface="Arial" panose="020B0604020202020204" pitchFamily="34" charset="0"/>
              </a:rPr>
              <a:t>incident response </a:t>
            </a:r>
            <a:r>
              <a:rPr lang="en-US" sz="2800" dirty="0">
                <a:latin typeface="Arial" panose="020B0604020202020204" pitchFamily="34" charset="0"/>
                <a:ea typeface="+mj-lt"/>
                <a:cs typeface="Arial" panose="020B0604020202020204" pitchFamily="34" charset="0"/>
              </a:rPr>
              <a:t>equipment is</a:t>
            </a:r>
            <a:br>
              <a:rPr lang="en-US" sz="2800" dirty="0">
                <a:ea typeface="+mj-lt"/>
                <a:cs typeface="+mj-lt"/>
              </a:rPr>
            </a:br>
            <a:endParaRPr lang="en-US" sz="2800" dirty="0">
              <a:cs typeface="Calibri Light" panose="020F0302020204030204"/>
            </a:endParaRPr>
          </a:p>
        </p:txBody>
      </p:sp>
      <p:pic>
        <p:nvPicPr>
          <p:cNvPr id="1026" name="Picture 2">
            <a:extLst>
              <a:ext uri="{FF2B5EF4-FFF2-40B4-BE49-F238E27FC236}">
                <a16:creationId xmlns:a16="http://schemas.microsoft.com/office/drawing/2014/main" id="{4F64C9DB-35DA-4065-A98E-682F802BFAC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4092" y="2358797"/>
            <a:ext cx="3641278" cy="2730001"/>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19710" y="2358796"/>
            <a:ext cx="4095002" cy="2730001"/>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155636" y="2358797"/>
            <a:ext cx="3483808" cy="2730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186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1251699" y="2992688"/>
            <a:ext cx="3978112" cy="1181763"/>
          </a:xfrm>
        </p:spPr>
        <p:txBody>
          <a:bodyPr>
            <a:normAutofit fontScale="90000"/>
          </a:bodyPr>
          <a:lstStyle/>
          <a:p>
            <a:br>
              <a:rPr lang="en-US" sz="3600" dirty="0">
                <a:ea typeface="+mj-lt"/>
                <a:cs typeface="+mj-lt"/>
              </a:rPr>
            </a:br>
            <a:r>
              <a:rPr lang="en-US" sz="3100" dirty="0">
                <a:latin typeface="Arial" panose="020B0604020202020204" pitchFamily="34" charset="0"/>
                <a:ea typeface="+mj-lt"/>
                <a:cs typeface="Arial" panose="020B0604020202020204" pitchFamily="34" charset="0"/>
              </a:rPr>
              <a:t>3. Know where the assembly point is</a:t>
            </a:r>
            <a:br>
              <a:rPr lang="en-GB" sz="3600" dirty="0">
                <a:latin typeface="Calibri Light"/>
                <a:cs typeface="Calibri"/>
              </a:rPr>
            </a:br>
            <a:endParaRPr lang="en-US" sz="3600" dirty="0">
              <a:cs typeface="Calibri Light" panose="020F0302020204030204"/>
            </a:endParaRPr>
          </a:p>
        </p:txBody>
      </p:sp>
      <p:pic>
        <p:nvPicPr>
          <p:cNvPr id="15" name="Picture 3" descr="A picture containing text, hitting, clipart, sign&#10;&#10;Description automatically generated">
            <a:extLst>
              <a:ext uri="{FF2B5EF4-FFF2-40B4-BE49-F238E27FC236}">
                <a16:creationId xmlns:a16="http://schemas.microsoft.com/office/drawing/2014/main" id="{81CFCBFF-6559-4BD3-893F-D52D88351B2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772" t="4101" r="4232" b="4481"/>
          <a:stretch/>
        </p:blipFill>
        <p:spPr>
          <a:xfrm>
            <a:off x="6096000" y="744003"/>
            <a:ext cx="5526353" cy="5491595"/>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DB4EA587-E7EC-544B-BAD5-B2E0A9CDE7FD}"/>
              </a:ext>
            </a:extLst>
          </p:cNvPr>
          <p:cNvGrpSpPr/>
          <p:nvPr/>
        </p:nvGrpSpPr>
        <p:grpSpPr>
          <a:xfrm>
            <a:off x="10856171" y="5867951"/>
            <a:ext cx="1349081" cy="1027686"/>
            <a:chOff x="10856171" y="5867951"/>
            <a:chExt cx="1349081" cy="1027686"/>
          </a:xfrm>
        </p:grpSpPr>
        <p:sp>
          <p:nvSpPr>
            <p:cNvPr id="5" name="Rectangle 8">
              <a:extLst>
                <a:ext uri="{FF2B5EF4-FFF2-40B4-BE49-F238E27FC236}">
                  <a16:creationId xmlns:a16="http://schemas.microsoft.com/office/drawing/2014/main" id="{75105BA7-64CF-FE46-87B7-612CDABE2FE9}"/>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363D6F-6E34-7746-AC56-AE76929726B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extLst>
      <p:ext uri="{BB962C8B-B14F-4D97-AF65-F5344CB8AC3E}">
        <p14:creationId xmlns:p14="http://schemas.microsoft.com/office/powerpoint/2010/main" val="1521292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E48FC0C8-EB83-4A5B-94F7-B30AAA93662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82344" y="0"/>
            <a:ext cx="4392634" cy="6858000"/>
          </a:xfrm>
          <a:prstGeom prst="rect">
            <a:avLst/>
          </a:prstGeom>
        </p:spPr>
      </p:pic>
      <p:sp>
        <p:nvSpPr>
          <p:cNvPr id="4" name="Title 1">
            <a:extLst>
              <a:ext uri="{FF2B5EF4-FFF2-40B4-BE49-F238E27FC236}">
                <a16:creationId xmlns:a16="http://schemas.microsoft.com/office/drawing/2014/main" id="{0EB46FE7-F10B-4CD7-8EEA-82062A223E61}"/>
              </a:ext>
            </a:extLst>
          </p:cNvPr>
          <p:cNvSpPr txBox="1">
            <a:spLocks/>
          </p:cNvSpPr>
          <p:nvPr/>
        </p:nvSpPr>
        <p:spPr>
          <a:xfrm>
            <a:off x="1251699" y="2992688"/>
            <a:ext cx="3978112" cy="11817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800" dirty="0">
                <a:latin typeface="Arial" panose="020B0604020202020204" pitchFamily="34" charset="0"/>
                <a:ea typeface="+mj-lt"/>
                <a:cs typeface="Arial" panose="020B0604020202020204" pitchFamily="34" charset="0"/>
              </a:rPr>
            </a:br>
            <a:r>
              <a:rPr lang="en-US" sz="2800" dirty="0">
                <a:latin typeface="Arial" panose="020B0604020202020204" pitchFamily="34" charset="0"/>
                <a:ea typeface="+mj-lt"/>
                <a:cs typeface="Arial" panose="020B0604020202020204" pitchFamily="34" charset="0"/>
              </a:rPr>
              <a:t>4. 	Stop</a:t>
            </a:r>
          </a:p>
          <a:p>
            <a:endParaRPr lang="en-US" sz="2800" dirty="0">
              <a:latin typeface="Arial" panose="020B0604020202020204" pitchFamily="34" charset="0"/>
              <a:ea typeface="+mj-lt"/>
              <a:cs typeface="Arial" panose="020B0604020202020204" pitchFamily="34" charset="0"/>
            </a:endParaRPr>
          </a:p>
          <a:p>
            <a:r>
              <a:rPr lang="en-US" sz="2800" dirty="0">
                <a:latin typeface="Arial" panose="020B0604020202020204" pitchFamily="34" charset="0"/>
                <a:ea typeface="+mj-lt"/>
                <a:cs typeface="Arial" panose="020B0604020202020204" pitchFamily="34" charset="0"/>
              </a:rPr>
              <a:t>	Control</a:t>
            </a:r>
          </a:p>
          <a:p>
            <a:endParaRPr lang="en-US" sz="2800" dirty="0">
              <a:latin typeface="Arial" panose="020B0604020202020204" pitchFamily="34" charset="0"/>
              <a:ea typeface="+mj-lt"/>
              <a:cs typeface="Arial" panose="020B0604020202020204" pitchFamily="34" charset="0"/>
            </a:endParaRPr>
          </a:p>
          <a:p>
            <a:r>
              <a:rPr lang="en-US" sz="2800" dirty="0">
                <a:latin typeface="Arial" panose="020B0604020202020204" pitchFamily="34" charset="0"/>
                <a:ea typeface="+mj-lt"/>
                <a:cs typeface="Arial" panose="020B0604020202020204" pitchFamily="34" charset="0"/>
              </a:rPr>
              <a:t>	Notify</a:t>
            </a:r>
            <a:br>
              <a:rPr lang="en-GB"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017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outdoor, person, sky, tree&#10;&#10;Description automatically generated">
            <a:extLst>
              <a:ext uri="{FF2B5EF4-FFF2-40B4-BE49-F238E27FC236}">
                <a16:creationId xmlns:a16="http://schemas.microsoft.com/office/drawing/2014/main" id="{C6723C2A-CBC6-48A9-B06F-465BE2BE2DC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2630" y="698020"/>
            <a:ext cx="8227101" cy="549968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B1566950-7235-4F9B-9404-A4CE83412327}"/>
              </a:ext>
            </a:extLst>
          </p:cNvPr>
          <p:cNvSpPr>
            <a:spLocks noGrp="1"/>
          </p:cNvSpPr>
          <p:nvPr>
            <p:ph type="title" idx="4294967295"/>
          </p:nvPr>
        </p:nvSpPr>
        <p:spPr>
          <a:xfrm>
            <a:off x="559424" y="2497499"/>
            <a:ext cx="2918561" cy="2451873"/>
          </a:xfrm>
        </p:spPr>
        <p:txBody>
          <a:bodyPr>
            <a:noAutofit/>
          </a:bodyPr>
          <a:lstStyle/>
          <a:p>
            <a:r>
              <a:rPr lang="en-US" sz="2800" dirty="0">
                <a:latin typeface="Arial" panose="020B0604020202020204" pitchFamily="34" charset="0"/>
                <a:cs typeface="Arial" panose="020B0604020202020204" pitchFamily="34" charset="0"/>
              </a:rPr>
              <a:t>Prevention is better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than cure</a:t>
            </a:r>
          </a:p>
        </p:txBody>
      </p:sp>
      <p:grpSp>
        <p:nvGrpSpPr>
          <p:cNvPr id="5" name="Group 4">
            <a:extLst>
              <a:ext uri="{FF2B5EF4-FFF2-40B4-BE49-F238E27FC236}">
                <a16:creationId xmlns:a16="http://schemas.microsoft.com/office/drawing/2014/main" id="{0650F396-60A7-F449-8986-1A9EFC6639FF}"/>
              </a:ext>
            </a:extLst>
          </p:cNvPr>
          <p:cNvGrpSpPr/>
          <p:nvPr/>
        </p:nvGrpSpPr>
        <p:grpSpPr>
          <a:xfrm>
            <a:off x="10856171" y="5867951"/>
            <a:ext cx="1349081" cy="1027686"/>
            <a:chOff x="10856171" y="5867951"/>
            <a:chExt cx="1349081" cy="1027686"/>
          </a:xfrm>
        </p:grpSpPr>
        <p:sp>
          <p:nvSpPr>
            <p:cNvPr id="6" name="Rectangle 8">
              <a:extLst>
                <a:ext uri="{FF2B5EF4-FFF2-40B4-BE49-F238E27FC236}">
                  <a16:creationId xmlns:a16="http://schemas.microsoft.com/office/drawing/2014/main" id="{109B298E-FD13-054E-9ACC-F5925E818580}"/>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16F57C3-5102-BC4A-9D0B-619D66B2BE1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extLst>
      <p:ext uri="{BB962C8B-B14F-4D97-AF65-F5344CB8AC3E}">
        <p14:creationId xmlns:p14="http://schemas.microsoft.com/office/powerpoint/2010/main" val="54382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203CC7-F529-F64E-92DB-B4BE3C0BB360}"/>
              </a:ext>
            </a:extLst>
          </p:cNvPr>
          <p:cNvSpPr>
            <a:spLocks noGrp="1"/>
          </p:cNvSpPr>
          <p:nvPr>
            <p:ph type="subTitle" idx="1"/>
          </p:nvPr>
        </p:nvSpPr>
        <p:spPr>
          <a:xfrm>
            <a:off x="251464" y="2101483"/>
            <a:ext cx="5977119" cy="2858728"/>
          </a:xfrm>
        </p:spPr>
        <p:txBody>
          <a:bodyPr>
            <a:normAutofit/>
          </a:bodyPr>
          <a:lstStyle/>
          <a:p>
            <a:r>
              <a:rPr lang="en-US" sz="6000" dirty="0">
                <a:latin typeface="Arial" panose="020B0604020202020204" pitchFamily="34" charset="0"/>
                <a:cs typeface="Arial" panose="020B0604020202020204" pitchFamily="34" charset="0"/>
              </a:rPr>
              <a:t>What is an incident?</a:t>
            </a:r>
            <a:endParaRPr lang="en-PK" sz="6000" dirty="0"/>
          </a:p>
        </p:txBody>
      </p:sp>
      <p:grpSp>
        <p:nvGrpSpPr>
          <p:cNvPr id="4" name="Group 3">
            <a:extLst>
              <a:ext uri="{FF2B5EF4-FFF2-40B4-BE49-F238E27FC236}">
                <a16:creationId xmlns:a16="http://schemas.microsoft.com/office/drawing/2014/main" id="{0A1D6C45-D508-1D46-A418-E5BEDD771E7B}"/>
              </a:ext>
            </a:extLst>
          </p:cNvPr>
          <p:cNvGrpSpPr/>
          <p:nvPr/>
        </p:nvGrpSpPr>
        <p:grpSpPr>
          <a:xfrm>
            <a:off x="4597236" y="359806"/>
            <a:ext cx="7369969" cy="5765223"/>
            <a:chOff x="3935773" y="1447774"/>
            <a:chExt cx="7029640" cy="5170384"/>
          </a:xfrm>
        </p:grpSpPr>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232025" y="1447774"/>
              <a:ext cx="3733388" cy="272649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935773" y="3453161"/>
              <a:ext cx="4296548" cy="3164997"/>
            </a:xfrm>
            <a:prstGeom prst="rect">
              <a:avLst/>
            </a:prstGeom>
            <a:ln>
              <a:noFill/>
            </a:ln>
            <a:effectLst>
              <a:outerShdw blurRad="292100" dist="139700" dir="2700000" algn="tl" rotWithShape="0">
                <a:srgbClr val="333333">
                  <a:alpha val="65000"/>
                </a:srgbClr>
              </a:outerShdw>
            </a:effectLst>
          </p:spPr>
        </p:pic>
      </p:grpSp>
      <p:grpSp>
        <p:nvGrpSpPr>
          <p:cNvPr id="7" name="Group 6">
            <a:extLst>
              <a:ext uri="{FF2B5EF4-FFF2-40B4-BE49-F238E27FC236}">
                <a16:creationId xmlns:a16="http://schemas.microsoft.com/office/drawing/2014/main" id="{F9D66276-7958-AE44-AB98-51A70A06B87F}"/>
              </a:ext>
            </a:extLst>
          </p:cNvPr>
          <p:cNvGrpSpPr/>
          <p:nvPr/>
        </p:nvGrpSpPr>
        <p:grpSpPr>
          <a:xfrm>
            <a:off x="10856171" y="5867951"/>
            <a:ext cx="1349081" cy="1027686"/>
            <a:chOff x="10856171" y="5867951"/>
            <a:chExt cx="1349081" cy="1027686"/>
          </a:xfrm>
        </p:grpSpPr>
        <p:sp>
          <p:nvSpPr>
            <p:cNvPr id="8" name="Rectangle 8">
              <a:extLst>
                <a:ext uri="{FF2B5EF4-FFF2-40B4-BE49-F238E27FC236}">
                  <a16:creationId xmlns:a16="http://schemas.microsoft.com/office/drawing/2014/main" id="{A1419286-4196-7742-9301-7BF3C9D7892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E8AFB73-DAC7-7943-B461-C80983C55CE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
        <p:nvSpPr>
          <p:cNvPr id="11" name="Slide Number Placeholder 1">
            <a:extLst>
              <a:ext uri="{FF2B5EF4-FFF2-40B4-BE49-F238E27FC236}">
                <a16:creationId xmlns:a16="http://schemas.microsoft.com/office/drawing/2014/main" id="{C28E7626-B374-400C-9FF7-8C36C942B028}"/>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4</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003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6966C-611C-4A1F-B632-B2271C380154}"/>
              </a:ext>
            </a:extLst>
          </p:cNvPr>
          <p:cNvSpPr txBox="1"/>
          <p:nvPr/>
        </p:nvSpPr>
        <p:spPr>
          <a:xfrm>
            <a:off x="465908" y="1593669"/>
            <a:ext cx="11260183" cy="4841325"/>
          </a:xfrm>
          <a:prstGeom prst="rect">
            <a:avLst/>
          </a:prstGeom>
          <a:noFill/>
        </p:spPr>
        <p:txBody>
          <a:bodyPr wrap="square">
            <a:spAutoFit/>
          </a:bodyPr>
          <a:lstStyle/>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2022 International Bank for Reconstruction and Development / The World Bank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1818 H Street NW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Washington DC 20433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Telephone: 202-473-1000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Internet: www.worldbank.org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work is a product of the staff of The World Bank with external contributions. The findings, interpretations, and conclusions expressed in this work do not necessarily reflect the views of The World Bank, its Board of Executive Directors, or the governments they represent.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World Bank does not guarantee the accuracy, completeness, or currency of the data included in this work and does not assume responsibility for any errors, omissions, or discrepancies in the information, or liability with respect to the use of or failure to use the information, methods, processes, or conclusions set forth. The boundaries, colors, denominations, and other information shown on any map in this work do not imply any judgment on the part of The World Bank concerning the legal status of any territory or the endorsement or acceptance of such boundaries.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15000"/>
              </a:lnSpc>
              <a:spcBef>
                <a:spcPts val="0"/>
              </a:spcBef>
              <a:spcAft>
                <a:spcPts val="6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Nothing herein shall constitute or be construed or considered to be a limitation upon or waiver of the privileges and immunities of The World Bank, all of which are specifically reserved.</a:t>
            </a: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Rights and Permissions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material in this work is subject to copyright. Because The World Bank encourages dissemination of its knowledge, this work may be reproduced, in whole or in part, for noncommercial purposes as long as full attribution to this work is given.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queries on rights and licenses, including subsidiary rights, should be addressed to World Bank Publications, The World Bank Group, 1818 H Street NW, Washington, DC 20433, USA; fax: 202-522-2625; e-mail: pubrights@worldbank.org. </a:t>
            </a:r>
          </a:p>
        </p:txBody>
      </p:sp>
    </p:spTree>
    <p:extLst>
      <p:ext uri="{BB962C8B-B14F-4D97-AF65-F5344CB8AC3E}">
        <p14:creationId xmlns:p14="http://schemas.microsoft.com/office/powerpoint/2010/main" val="200913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90251" y="1193852"/>
            <a:ext cx="7518073" cy="501444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38F5641-FF27-46C7-9F23-6668DA5E535A}"/>
              </a:ext>
            </a:extLst>
          </p:cNvPr>
          <p:cNvSpPr txBox="1"/>
          <p:nvPr/>
        </p:nvSpPr>
        <p:spPr>
          <a:xfrm>
            <a:off x="8747154" y="3167390"/>
            <a:ext cx="214397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ea typeface="+mj-ea"/>
                <a:cs typeface="Arial" panose="020B0604020202020204" pitchFamily="34" charset="0"/>
              </a:rPr>
              <a:t>Emergency</a:t>
            </a:r>
          </a:p>
        </p:txBody>
      </p:sp>
    </p:spTree>
    <p:extLst>
      <p:ext uri="{BB962C8B-B14F-4D97-AF65-F5344CB8AC3E}">
        <p14:creationId xmlns:p14="http://schemas.microsoft.com/office/powerpoint/2010/main" val="82733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495097" y="904300"/>
            <a:ext cx="7246329" cy="537711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38F5641-FF27-46C7-9F23-6668DA5E535A}"/>
              </a:ext>
            </a:extLst>
          </p:cNvPr>
          <p:cNvSpPr txBox="1"/>
          <p:nvPr/>
        </p:nvSpPr>
        <p:spPr>
          <a:xfrm>
            <a:off x="811999" y="2810642"/>
            <a:ext cx="396178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ea typeface="+mj-ea"/>
                <a:cs typeface="Arial" panose="020B0604020202020204" pitchFamily="34" charset="0"/>
              </a:rPr>
              <a:t>Someone killed, </a:t>
            </a:r>
          </a:p>
          <a:p>
            <a:r>
              <a:rPr lang="en-US" sz="2800" dirty="0">
                <a:latin typeface="Arial" panose="020B0604020202020204" pitchFamily="34" charset="0"/>
                <a:ea typeface="+mj-ea"/>
                <a:cs typeface="Arial" panose="020B0604020202020204" pitchFamily="34" charset="0"/>
              </a:rPr>
              <a:t>injured or </a:t>
            </a:r>
          </a:p>
          <a:p>
            <a:r>
              <a:rPr lang="en-US" sz="2800" dirty="0">
                <a:latin typeface="Arial" panose="020B0604020202020204" pitchFamily="34" charset="0"/>
                <a:ea typeface="+mj-ea"/>
                <a:cs typeface="Arial" panose="020B0604020202020204" pitchFamily="34" charset="0"/>
              </a:rPr>
              <a:t>seriously ill</a:t>
            </a:r>
          </a:p>
        </p:txBody>
      </p:sp>
      <p:grpSp>
        <p:nvGrpSpPr>
          <p:cNvPr id="5" name="Group 4">
            <a:extLst>
              <a:ext uri="{FF2B5EF4-FFF2-40B4-BE49-F238E27FC236}">
                <a16:creationId xmlns:a16="http://schemas.microsoft.com/office/drawing/2014/main" id="{E243A526-4F0A-F840-98E6-2CAB13A3B6C0}"/>
              </a:ext>
            </a:extLst>
          </p:cNvPr>
          <p:cNvGrpSpPr/>
          <p:nvPr/>
        </p:nvGrpSpPr>
        <p:grpSpPr>
          <a:xfrm>
            <a:off x="10856171" y="5867951"/>
            <a:ext cx="1349081" cy="1027686"/>
            <a:chOff x="10856171" y="5867951"/>
            <a:chExt cx="1349081" cy="1027686"/>
          </a:xfrm>
        </p:grpSpPr>
        <p:sp>
          <p:nvSpPr>
            <p:cNvPr id="7" name="Rectangle 8">
              <a:extLst>
                <a:ext uri="{FF2B5EF4-FFF2-40B4-BE49-F238E27FC236}">
                  <a16:creationId xmlns:a16="http://schemas.microsoft.com/office/drawing/2014/main" id="{2EA9125A-4A0A-A049-B772-AE4431E65792}"/>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63AD005-F25E-054A-92BF-90023BB6314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extLst>
      <p:ext uri="{BB962C8B-B14F-4D97-AF65-F5344CB8AC3E}">
        <p14:creationId xmlns:p14="http://schemas.microsoft.com/office/powerpoint/2010/main" val="164247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889829" y="891969"/>
            <a:ext cx="8152320" cy="541413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38F5641-FF27-46C7-9F23-6668DA5E535A}"/>
              </a:ext>
            </a:extLst>
          </p:cNvPr>
          <p:cNvSpPr txBox="1"/>
          <p:nvPr/>
        </p:nvSpPr>
        <p:spPr>
          <a:xfrm>
            <a:off x="178885" y="3167390"/>
            <a:ext cx="45411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ea typeface="+mj-ea"/>
                <a:cs typeface="Arial" panose="020B0604020202020204" pitchFamily="34" charset="0"/>
              </a:rPr>
              <a:t>Environment harmed</a:t>
            </a:r>
            <a:endParaRPr lang="en-US" sz="2800" dirty="0">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BFE99264-BB6E-8B49-8BCF-666575BBD0E3}"/>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7</a:t>
            </a:fld>
            <a:endParaRPr lang="en-US" sz="1800" dirty="0">
              <a:solidFill>
                <a:schemeClr val="tx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D2132332-E662-F648-BF71-3E88CD527FE8}"/>
              </a:ext>
            </a:extLst>
          </p:cNvPr>
          <p:cNvGrpSpPr/>
          <p:nvPr/>
        </p:nvGrpSpPr>
        <p:grpSpPr>
          <a:xfrm>
            <a:off x="10842919" y="5867951"/>
            <a:ext cx="1349081" cy="1027686"/>
            <a:chOff x="10856171" y="5867951"/>
            <a:chExt cx="1349081" cy="1027686"/>
          </a:xfrm>
        </p:grpSpPr>
        <p:sp>
          <p:nvSpPr>
            <p:cNvPr id="8" name="Rectangle 8">
              <a:extLst>
                <a:ext uri="{FF2B5EF4-FFF2-40B4-BE49-F238E27FC236}">
                  <a16:creationId xmlns:a16="http://schemas.microsoft.com/office/drawing/2014/main" id="{D825DFC7-060A-7F49-92CC-24D9D41DDCA6}"/>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798CD6F-EFD8-5D4E-A384-99F22F029CC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7600" y="5993725"/>
              <a:ext cx="927652" cy="901912"/>
            </a:xfrm>
            <a:prstGeom prst="rect">
              <a:avLst/>
            </a:prstGeom>
          </p:spPr>
        </p:pic>
      </p:grpSp>
    </p:spTree>
    <p:extLst>
      <p:ext uri="{BB962C8B-B14F-4D97-AF65-F5344CB8AC3E}">
        <p14:creationId xmlns:p14="http://schemas.microsoft.com/office/powerpoint/2010/main" val="382473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4FC9E9-65D3-6241-BE3C-C5845C3A95B6}"/>
              </a:ext>
            </a:extLst>
          </p:cNvPr>
          <p:cNvSpPr>
            <a:spLocks noGrp="1"/>
          </p:cNvSpPr>
          <p:nvPr>
            <p:ph type="subTitle" idx="1"/>
          </p:nvPr>
        </p:nvSpPr>
        <p:spPr>
          <a:xfrm>
            <a:off x="162424" y="1999636"/>
            <a:ext cx="5440089" cy="3502686"/>
          </a:xfrm>
        </p:spPr>
        <p:txBody>
          <a:bodyPr>
            <a:normAutofit/>
          </a:bodyPr>
          <a:lstStyle/>
          <a:p>
            <a:r>
              <a:rPr lang="en-US" sz="6000" dirty="0">
                <a:latin typeface="Arial" panose="020B0604020202020204" pitchFamily="34" charset="0"/>
                <a:cs typeface="Arial" panose="020B0604020202020204" pitchFamily="34" charset="0"/>
              </a:rPr>
              <a:t>Why dealing with incidents is important</a:t>
            </a:r>
            <a:endParaRPr lang="en-PK" sz="6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193347" y="1150256"/>
            <a:ext cx="6836229" cy="4557487"/>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757DFC5-0DFF-49AF-944A-7DBBF607BC5B}"/>
              </a:ext>
            </a:extLst>
          </p:cNvPr>
          <p:cNvSpPr txBox="1"/>
          <p:nvPr/>
        </p:nvSpPr>
        <p:spPr>
          <a:xfrm>
            <a:off x="5193347" y="5862121"/>
            <a:ext cx="3957403" cy="307777"/>
          </a:xfrm>
          <a:prstGeom prst="rect">
            <a:avLst/>
          </a:prstGeom>
          <a:noFill/>
        </p:spPr>
        <p:txBody>
          <a:bodyPr wrap="square" rtlCol="0">
            <a:spAutoFit/>
          </a:bodyPr>
          <a:lstStyle/>
          <a:p>
            <a:r>
              <a:rPr lang="en-US"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Photo: </a:t>
            </a:r>
            <a:r>
              <a:rPr lang="en-US" sz="1400" dirty="0" err="1">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zulkamalober</a:t>
            </a:r>
            <a:r>
              <a:rPr lang="en-US" sz="14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 / Shutterstock.com</a:t>
            </a:r>
            <a:endParaRPr lang="en-US" sz="1400" dirty="0">
              <a:solidFill>
                <a:schemeClr val="bg1">
                  <a:lumMod val="50000"/>
                </a:schemeClr>
              </a:solidFill>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8F0E5970-9DD3-427B-9979-22BBA6276629}"/>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8</a:t>
            </a:fld>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944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84240" y="1074058"/>
            <a:ext cx="7461613" cy="4974408"/>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6ADF45B6-398D-6445-A9DB-13C10E73EBB1}"/>
              </a:ext>
            </a:extLst>
          </p:cNvPr>
          <p:cNvSpPr/>
          <p:nvPr/>
        </p:nvSpPr>
        <p:spPr>
          <a:xfrm>
            <a:off x="7946661" y="1965953"/>
            <a:ext cx="3832860" cy="3621504"/>
          </a:xfrm>
          <a:prstGeom prst="rect">
            <a:avLst/>
          </a:prstGeom>
        </p:spPr>
        <p:txBody>
          <a:bodyPr wrap="square">
            <a:spAutoFit/>
          </a:bodyPr>
          <a:lstStyle/>
          <a:p>
            <a:pPr>
              <a:spcAft>
                <a:spcPts val="1000"/>
              </a:spcAft>
            </a:pPr>
            <a:r>
              <a:rPr lang="en-US" sz="2800" dirty="0">
                <a:latin typeface="Arial" panose="020B0604020202020204" pitchFamily="34" charset="0"/>
                <a:cs typeface="Arial" panose="020B0604020202020204" pitchFamily="34" charset="0"/>
              </a:rPr>
              <a:t>Save someone’s life</a:t>
            </a:r>
          </a:p>
          <a:p>
            <a:pPr>
              <a:spcAft>
                <a:spcPts val="1000"/>
              </a:spcAft>
            </a:pPr>
            <a:endParaRPr lang="en-US" sz="2800" dirty="0">
              <a:latin typeface="Arial" panose="020B0604020202020204" pitchFamily="34" charset="0"/>
              <a:cs typeface="Arial" panose="020B0604020202020204" pitchFamily="34" charset="0"/>
            </a:endParaRPr>
          </a:p>
          <a:p>
            <a:pPr>
              <a:spcAft>
                <a:spcPts val="1000"/>
              </a:spcAft>
            </a:pPr>
            <a:r>
              <a:rPr lang="en-US" sz="2800" dirty="0">
                <a:latin typeface="Arial" panose="020B0604020202020204" pitchFamily="34" charset="0"/>
                <a:cs typeface="Arial" panose="020B0604020202020204" pitchFamily="34" charset="0"/>
              </a:rPr>
              <a:t>Make injury less serious</a:t>
            </a:r>
          </a:p>
          <a:p>
            <a:pPr>
              <a:spcAft>
                <a:spcPts val="1000"/>
              </a:spcAft>
            </a:pPr>
            <a:endParaRPr lang="en-US" sz="2800" dirty="0">
              <a:latin typeface="Arial" panose="020B0604020202020204" pitchFamily="34" charset="0"/>
              <a:cs typeface="Arial" panose="020B0604020202020204" pitchFamily="34" charset="0"/>
            </a:endParaRPr>
          </a:p>
          <a:p>
            <a:pPr>
              <a:spcAft>
                <a:spcPts val="1000"/>
              </a:spcAft>
            </a:pPr>
            <a:r>
              <a:rPr lang="en-US" sz="2800" dirty="0">
                <a:latin typeface="Arial" panose="020B0604020202020204" pitchFamily="34" charset="0"/>
                <a:cs typeface="Arial" panose="020B0604020202020204" pitchFamily="34" charset="0"/>
              </a:rPr>
              <a:t>Minimize harm to environment</a:t>
            </a:r>
            <a:endParaRPr lang="en-PK" sz="2800" dirty="0"/>
          </a:p>
        </p:txBody>
      </p:sp>
    </p:spTree>
    <p:extLst>
      <p:ext uri="{BB962C8B-B14F-4D97-AF65-F5344CB8AC3E}">
        <p14:creationId xmlns:p14="http://schemas.microsoft.com/office/powerpoint/2010/main" val="1646543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3438</Words>
  <Application>Microsoft Office PowerPoint</Application>
  <PresentationFormat>Widescreen</PresentationFormat>
  <Paragraphs>388</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Calibri</vt:lpstr>
      <vt:lpstr>Roboto</vt:lpstr>
      <vt:lpstr>Times</vt:lpstr>
      <vt:lpstr>Calibri Light</vt:lpstr>
      <vt:lpstr>Proxima Nova</vt:lpstr>
      <vt:lpstr>Arial</vt:lpstr>
      <vt:lpstr>Office Theme</vt:lpstr>
      <vt:lpstr>PowerPoint Presentation</vt:lpstr>
      <vt:lpstr>PowerPoint Presentation</vt:lpstr>
      <vt:lpstr>Be prepared for incidents  Respond to the incident  Report the incident  Help learn the lessons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do in an incident</vt:lpstr>
      <vt:lpstr>PowerPoint Presentation</vt:lpstr>
      <vt:lpstr>Serious injury  Before you help an injured person, check it's safe  Call for medical help using the Emergency Contacts List   Unless the casualty is in danger never move them – wait for the first aider or emergency services</vt:lpstr>
      <vt:lpstr>Contact with live electricity cable  Do not touch them  Turn off the power or call electricity company to turn it  off   Get medical help from the  Emergency Contacts List </vt:lpstr>
      <vt:lpstr>PowerPoint Presentation</vt:lpstr>
      <vt:lpstr>PowerPoint Presentation</vt:lpstr>
      <vt:lpstr>PowerPoint Presentation</vt:lpstr>
      <vt:lpstr>PowerPoint Presentation</vt:lpstr>
      <vt:lpstr>Hazardous substances If you get it on your skin, swallow some or feel unwell after breathing it in, get medical help straight away</vt:lpstr>
      <vt:lpstr>PowerPoint Presentation</vt:lpstr>
      <vt:lpstr>Spill of fuels, oils or chemicals  The 3Cs   Control    Contain    Clean up   </vt:lpstr>
      <vt:lpstr>Spill of fuels, oils  or chemicals  Control  stop source of spill  Contain  use spill kit and stop it going down drains or into water – wear PPE  </vt:lpstr>
      <vt:lpstr>Spill of fuels, oils or chemicals  Clean up  use a spill kit, dig out contaminated soil. Put the used spill kit and contaminated soil in the right Hazardous Waste bin</vt:lpstr>
      <vt:lpstr>PowerPoint Presentation</vt:lpstr>
      <vt:lpstr>Help with investigations, to stop it happening again</vt:lpstr>
      <vt:lpstr>PowerPoint Presentation</vt:lpstr>
      <vt:lpstr>1. Know where the Emergency Contacts List is </vt:lpstr>
      <vt:lpstr> 2. Know where the incident response equipment is </vt:lpstr>
      <vt:lpstr> 3. Know where the assembly point is </vt:lpstr>
      <vt:lpstr>PowerPoint Presentation</vt:lpstr>
      <vt:lpstr>Prevention is better  than cure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2023-05-08T15:47:13Z</dcterms:created>
  <dcterms:modified xsi:type="dcterms:W3CDTF">2023-05-31T13:54:42Z</dcterms:modified>
</cp:coreProperties>
</file>