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30"/>
  </p:notesMasterIdLst>
  <p:sldIdLst>
    <p:sldId id="305" r:id="rId2"/>
    <p:sldId id="342" r:id="rId3"/>
    <p:sldId id="307" r:id="rId4"/>
    <p:sldId id="281" r:id="rId5"/>
    <p:sldId id="436" r:id="rId6"/>
    <p:sldId id="321" r:id="rId7"/>
    <p:sldId id="345" r:id="rId8"/>
    <p:sldId id="286" r:id="rId9"/>
    <p:sldId id="287" r:id="rId10"/>
    <p:sldId id="274" r:id="rId11"/>
    <p:sldId id="336" r:id="rId12"/>
    <p:sldId id="313" r:id="rId13"/>
    <p:sldId id="435" r:id="rId14"/>
    <p:sldId id="295" r:id="rId15"/>
    <p:sldId id="270" r:id="rId16"/>
    <p:sldId id="337" r:id="rId17"/>
    <p:sldId id="343" r:id="rId18"/>
    <p:sldId id="298" r:id="rId19"/>
    <p:sldId id="296" r:id="rId20"/>
    <p:sldId id="344" r:id="rId21"/>
    <p:sldId id="338" r:id="rId22"/>
    <p:sldId id="318" r:id="rId23"/>
    <p:sldId id="339" r:id="rId24"/>
    <p:sldId id="340" r:id="rId25"/>
    <p:sldId id="330" r:id="rId26"/>
    <p:sldId id="332" r:id="rId27"/>
    <p:sldId id="314" r:id="rId28"/>
    <p:sldId id="845"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0BAB6E-D74C-46C7-BAF6-4B8C2358EC3A}">
          <p14:sldIdLst>
            <p14:sldId id="305"/>
            <p14:sldId id="342"/>
            <p14:sldId id="307"/>
            <p14:sldId id="281"/>
            <p14:sldId id="436"/>
            <p14:sldId id="321"/>
            <p14:sldId id="345"/>
            <p14:sldId id="286"/>
            <p14:sldId id="287"/>
            <p14:sldId id="274"/>
            <p14:sldId id="336"/>
            <p14:sldId id="313"/>
            <p14:sldId id="435"/>
            <p14:sldId id="295"/>
            <p14:sldId id="270"/>
            <p14:sldId id="337"/>
            <p14:sldId id="343"/>
            <p14:sldId id="298"/>
            <p14:sldId id="296"/>
            <p14:sldId id="344"/>
            <p14:sldId id="338"/>
            <p14:sldId id="318"/>
            <p14:sldId id="339"/>
            <p14:sldId id="340"/>
            <p14:sldId id="330"/>
            <p14:sldId id="332"/>
            <p14:sldId id="314"/>
          </p14:sldIdLst>
        </p14:section>
        <p14:section name="Copyright" id="{00A38256-7583-475A-8919-FE6FC3375768}">
          <p14:sldIdLst>
            <p14:sldId id="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74" autoAdjust="0"/>
  </p:normalViewPr>
  <p:slideViewPr>
    <p:cSldViewPr snapToGrid="0">
      <p:cViewPr varScale="1">
        <p:scale>
          <a:sx n="48" d="100"/>
          <a:sy n="48" d="100"/>
        </p:scale>
        <p:origin x="2002"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6F860-5541-416E-9302-F45377CA853C}" type="datetimeFigureOut">
              <a:rPr lang="en-GB" smtClean="0"/>
              <a:t>31/05/2023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8D87D-F75C-4A1C-B1D4-17454C29C32E}" type="slidenum">
              <a:rPr lang="en-GB" smtClean="0"/>
              <a:t>‹#›</a:t>
            </a:fld>
            <a:endParaRPr lang="en-GB"/>
          </a:p>
        </p:txBody>
      </p:sp>
    </p:spTree>
    <p:extLst>
      <p:ext uri="{BB962C8B-B14F-4D97-AF65-F5344CB8AC3E}">
        <p14:creationId xmlns:p14="http://schemas.microsoft.com/office/powerpoint/2010/main" val="383832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xhere.com/en/photo/68302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Narration: </a:t>
            </a:r>
            <a:r>
              <a:rPr lang="en-US" b="0"/>
              <a:t>Welcome to Module 6: </a:t>
            </a:r>
            <a:r>
              <a:rPr lang="en-US"/>
              <a:t>Respecting yourself and others</a:t>
            </a:r>
            <a:r>
              <a:rPr lang="en-US" b="0"/>
              <a:t>. </a:t>
            </a:r>
          </a:p>
          <a:p>
            <a:pPr>
              <a:defRPr/>
            </a:pPr>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Image by: </a:t>
            </a:r>
            <a:r>
              <a:rPr lang="en-US" b="0" i="0">
                <a:solidFill>
                  <a:srgbClr val="212124"/>
                </a:solidFill>
                <a:effectLst/>
                <a:latin typeface="Proxima Nova"/>
              </a:rPr>
              <a:t>© </a:t>
            </a:r>
            <a:r>
              <a:rPr lang="en-US" sz="1200" b="0" i="0" kern="1200">
                <a:solidFill>
                  <a:schemeClr val="tx1"/>
                </a:solidFill>
                <a:effectLst/>
                <a:latin typeface="+mn-lt"/>
                <a:ea typeface="+mn-ea"/>
                <a:cs typeface="+mn-cs"/>
              </a:rPr>
              <a:t>World Bank</a:t>
            </a:r>
            <a:endParaRPr lang="en-US" sz="1200" b="1" i="0" kern="1200">
              <a:solidFill>
                <a:schemeClr val="tx1"/>
              </a:solidFill>
              <a:effectLst/>
              <a:latin typeface="+mn-lt"/>
              <a:ea typeface="+mn-ea"/>
              <a:cs typeface="+mn-cs"/>
            </a:endParaRPr>
          </a:p>
          <a:p>
            <a:r>
              <a:rPr lang="en-US" b="1"/>
              <a:t> </a:t>
            </a:r>
            <a:endParaRPr lang="en-GB">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a:t>
            </a:fld>
            <a:endParaRPr lang="en-GB"/>
          </a:p>
        </p:txBody>
      </p:sp>
    </p:spTree>
    <p:extLst>
      <p:ext uri="{BB962C8B-B14F-4D97-AF65-F5344CB8AC3E}">
        <p14:creationId xmlns:p14="http://schemas.microsoft.com/office/powerpoint/2010/main" val="254593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Narration:  </a:t>
            </a:r>
            <a:r>
              <a:rPr lang="en-US" sz="1200" b="0" kern="1200">
                <a:solidFill>
                  <a:schemeClr val="tx1"/>
                </a:solidFill>
                <a:latin typeface="+mn-lt"/>
                <a:ea typeface="+mn-ea"/>
                <a:cs typeface="+mn-cs"/>
              </a:rPr>
              <a:t>Always behave in a non-violent way and d</a:t>
            </a:r>
            <a:r>
              <a:rPr lang="en-US">
                <a:cs typeface="Calibri"/>
              </a:rPr>
              <a:t>o not use force to hurt or harm anyone. </a:t>
            </a:r>
          </a:p>
          <a:p>
            <a:pPr>
              <a:defRPr/>
            </a:pPr>
            <a:r>
              <a:rPr lang="en-US">
                <a:cs typeface="Calibri"/>
              </a:rPr>
              <a:t>This includes talking to people aggressively or shouting at them, as well as using physical force. </a:t>
            </a:r>
          </a:p>
          <a:p>
            <a:pPr>
              <a:defRPr/>
            </a:pPr>
            <a:r>
              <a:rPr lang="en-US">
                <a:cs typeface="Calibri"/>
              </a:rPr>
              <a:t>And </a:t>
            </a:r>
            <a:r>
              <a:rPr lang="en-US" i="0">
                <a:cs typeface="Calibri"/>
              </a:rPr>
              <a:t>never threaten </a:t>
            </a:r>
            <a:r>
              <a:rPr lang="en-US">
                <a:cs typeface="Calibri"/>
              </a:rPr>
              <a:t>anyone with violence. </a:t>
            </a:r>
          </a:p>
          <a:p>
            <a:pPr>
              <a:defRPr/>
            </a:pPr>
            <a:endParaRPr lang="en-US" sz="3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GB"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endParaRPr lang="en-US"/>
          </a:p>
          <a:p>
            <a:endParaRPr lang="en-GB" b="1"/>
          </a:p>
        </p:txBody>
      </p:sp>
      <p:sp>
        <p:nvSpPr>
          <p:cNvPr id="4" name="Slide Number Placeholder 3"/>
          <p:cNvSpPr>
            <a:spLocks noGrp="1"/>
          </p:cNvSpPr>
          <p:nvPr>
            <p:ph type="sldNum" sz="quarter" idx="5"/>
          </p:nvPr>
        </p:nvSpPr>
        <p:spPr/>
        <p:txBody>
          <a:bodyPr/>
          <a:lstStyle/>
          <a:p>
            <a:fld id="{4728D87D-F75C-4A1C-B1D4-17454C29C32E}" type="slidenum">
              <a:rPr lang="en-GB" smtClean="0"/>
              <a:t>10</a:t>
            </a:fld>
            <a:endParaRPr lang="en-GB"/>
          </a:p>
        </p:txBody>
      </p:sp>
    </p:spTree>
    <p:extLst>
      <p:ext uri="{BB962C8B-B14F-4D97-AF65-F5344CB8AC3E}">
        <p14:creationId xmlns:p14="http://schemas.microsoft.com/office/powerpoint/2010/main" val="57529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sz="1800" b="0">
                <a:solidFill>
                  <a:srgbClr val="ED5C57"/>
                </a:solidFill>
                <a:effectLst/>
                <a:latin typeface="Calibri" panose="020F0502020204030204" pitchFamily="34" charset="0"/>
              </a:rPr>
              <a:t>It is important to </a:t>
            </a:r>
            <a:r>
              <a:rPr lang="en-US" sz="1800">
                <a:solidFill>
                  <a:srgbClr val="ED5C57"/>
                </a:solidFill>
                <a:effectLst/>
                <a:latin typeface="Calibri" panose="020F0502020204030204" pitchFamily="34" charset="0"/>
                <a:ea typeface="Times New Roman" panose="02020603050405020304" pitchFamily="18" charset="0"/>
              </a:rPr>
              <a:t>​respect </a:t>
            </a:r>
            <a:r>
              <a:rPr lang="en-US" sz="1800" strike="noStrike">
                <a:solidFill>
                  <a:srgbClr val="ED5C57"/>
                </a:solidFill>
                <a:effectLst/>
                <a:latin typeface="Calibri" panose="020F0502020204030204" pitchFamily="34" charset="0"/>
                <a:ea typeface="Times New Roman" panose="02020603050405020304" pitchFamily="18" charset="0"/>
              </a:rPr>
              <a:t>women ​</a:t>
            </a:r>
            <a:r>
              <a:rPr lang="en-US" sz="1800">
                <a:solidFill>
                  <a:srgbClr val="ED5C57"/>
                </a:solidFill>
                <a:effectLst/>
                <a:latin typeface="Calibri" panose="020F0502020204030204" pitchFamily="34" charset="0"/>
                <a:ea typeface="Times New Roman" panose="02020603050405020304" pitchFamily="18" charset="0"/>
              </a:rPr>
              <a:t>so y</a:t>
            </a:r>
            <a:r>
              <a:rPr lang="en-US"/>
              <a:t>ou must act in a non-sexual way at work.</a:t>
            </a:r>
          </a:p>
          <a:p>
            <a:r>
              <a:rPr lang="en-US">
                <a:cs typeface="Calibri"/>
              </a:rPr>
              <a:t>Do not make sexual advances to anyone. </a:t>
            </a:r>
          </a:p>
          <a:p>
            <a:r>
              <a:rPr lang="en-US">
                <a:cs typeface="Calibri"/>
              </a:rPr>
              <a:t>This includes whistling, making comments or gestures or physical contact, which would be sexual harassment.  </a:t>
            </a:r>
          </a:p>
          <a:p>
            <a:r>
              <a:rPr lang="en-US">
                <a:cs typeface="Calibri"/>
              </a:rPr>
              <a:t>And don’t threaten to do sexual acts to someone. </a:t>
            </a:r>
            <a:endParaRPr lang="en-US"/>
          </a:p>
          <a:p>
            <a:r>
              <a:rPr lang="en-US">
                <a:cs typeface="Calibri" panose="020F0502020204030204"/>
              </a:rPr>
              <a:t>Never persuade or force anyone to do anything sexual with you. This would be sexual abuse.</a:t>
            </a:r>
          </a:p>
          <a:p>
            <a:r>
              <a:rPr lang="en-US"/>
              <a:t>Don't offer any benefits, like money or work, in return for sexual favors. </a:t>
            </a:r>
            <a:r>
              <a:rPr lang="en-US">
                <a:cs typeface="Calibri" panose="020F0502020204030204"/>
              </a:rPr>
              <a:t> </a:t>
            </a:r>
          </a:p>
          <a:p>
            <a:pPr>
              <a:defRPr/>
            </a:pPr>
            <a:r>
              <a:rPr lang="en-US"/>
              <a:t>A couple of examples of unacceptable sexual behavior that is not allowed are:</a:t>
            </a:r>
          </a:p>
          <a:p>
            <a:pPr marL="171450" indent="-171450">
              <a:buFontTx/>
              <a:buChar char="-"/>
            </a:pPr>
            <a:r>
              <a:rPr lang="en-US"/>
              <a:t>A worker sending sexually explicit texts to another person working on site. </a:t>
            </a:r>
            <a:endParaRPr lang="en-US">
              <a:cs typeface="Calibri" panose="020F0502020204030204"/>
            </a:endParaRPr>
          </a:p>
          <a:p>
            <a:pPr marL="171450" indent="-171450">
              <a:buFontTx/>
              <a:buChar char="-"/>
            </a:pPr>
            <a:r>
              <a:rPr lang="en-US"/>
              <a:t>Or a worker telling a member of the community that they can get them a job on site in exchange for sex.</a:t>
            </a:r>
          </a:p>
          <a:p>
            <a:pPr marL="0" indent="0">
              <a:buFont typeface="Arial,Sans-Serif"/>
              <a:buNone/>
            </a:pPr>
            <a:endParaRPr lang="en-US">
              <a:cs typeface="Calibri"/>
            </a:endParaRPr>
          </a:p>
          <a:p>
            <a:pPr marL="0" indent="0">
              <a:buFont typeface="Arial,Sans-Serif"/>
              <a:buNone/>
            </a:pPr>
            <a:r>
              <a:rPr lang="en-US">
                <a:cs typeface="Calibri"/>
              </a:rPr>
              <a:t>Sexual abuse or harassment will be reported to the police.</a:t>
            </a:r>
          </a:p>
          <a:p>
            <a:pPr marL="0" indent="0">
              <a:buFont typeface="Arial,Sans-Serif"/>
              <a:buNone/>
            </a:pPr>
            <a:endParaRPr lang="en-US">
              <a:cs typeface="Calibri"/>
            </a:endParaRPr>
          </a:p>
          <a:p>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a:highlight>
                <a:srgbClr val="FFFF00"/>
              </a:highlight>
            </a:endParaRP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GB" b="1"/>
          </a:p>
        </p:txBody>
      </p:sp>
      <p:sp>
        <p:nvSpPr>
          <p:cNvPr id="4" name="Slide Number Placeholder 3"/>
          <p:cNvSpPr>
            <a:spLocks noGrp="1"/>
          </p:cNvSpPr>
          <p:nvPr>
            <p:ph type="sldNum" sz="quarter" idx="5"/>
          </p:nvPr>
        </p:nvSpPr>
        <p:spPr/>
        <p:txBody>
          <a:bodyPr/>
          <a:lstStyle/>
          <a:p>
            <a:fld id="{4728D87D-F75C-4A1C-B1D4-17454C29C32E}" type="slidenum">
              <a:rPr lang="en-GB" smtClean="0"/>
              <a:t>11</a:t>
            </a:fld>
            <a:endParaRPr lang="en-GB"/>
          </a:p>
        </p:txBody>
      </p:sp>
    </p:spTree>
    <p:extLst>
      <p:ext uri="{BB962C8B-B14F-4D97-AF65-F5344CB8AC3E}">
        <p14:creationId xmlns:p14="http://schemas.microsoft.com/office/powerpoint/2010/main" val="176536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a:t>
            </a:r>
            <a:r>
              <a:rPr lang="en-US" b="0"/>
              <a:t> Next we’ll look at protecting c</a:t>
            </a:r>
            <a:r>
              <a:rPr lang="en-US"/>
              <a:t>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Generally around the world, a</a:t>
            </a:r>
            <a:r>
              <a:rPr lang="en-US" sz="1200" kern="1200">
                <a:solidFill>
                  <a:schemeClr val="tx1"/>
                </a:solidFill>
                <a:latin typeface="+mn-lt"/>
                <a:ea typeface="+mn-ea"/>
                <a:cs typeface="+mn-cs"/>
              </a:rPr>
              <a:t> child is anyone under the age of 18</a:t>
            </a:r>
            <a:r>
              <a:rPr lang="en-US"/>
              <a:t>. </a:t>
            </a:r>
            <a:endParaRPr lang="en-US" b="1"/>
          </a:p>
          <a:p>
            <a:endParaRPr lang="en-US" sz="1200" b="1"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t>Photo by: </a:t>
            </a:r>
            <a:r>
              <a:rPr lang="en-US" b="0" i="0">
                <a:solidFill>
                  <a:srgbClr val="212124"/>
                </a:solidFill>
                <a:effectLst/>
                <a:latin typeface="Proxima Nova"/>
              </a:rPr>
              <a:t>© Bart Verweij / World Bank. </a:t>
            </a:r>
            <a:r>
              <a:rPr lang="en-US" sz="1200"/>
              <a:t>Further permission required for reuse. </a:t>
            </a:r>
            <a:endParaRPr lang="en-US" sz="1200" b="1">
              <a:highlight>
                <a:srgbClr val="FFFF00"/>
              </a:highlight>
            </a:endParaRPr>
          </a:p>
          <a:p>
            <a:endParaRPr lang="en-GB"/>
          </a:p>
        </p:txBody>
      </p:sp>
      <p:sp>
        <p:nvSpPr>
          <p:cNvPr id="4" name="Slide Number Placeholder 3"/>
          <p:cNvSpPr>
            <a:spLocks noGrp="1"/>
          </p:cNvSpPr>
          <p:nvPr>
            <p:ph type="sldNum" sz="quarter" idx="5"/>
          </p:nvPr>
        </p:nvSpPr>
        <p:spPr/>
        <p:txBody>
          <a:bodyPr/>
          <a:lstStyle/>
          <a:p>
            <a:fld id="{4728D87D-F75C-4A1C-B1D4-17454C29C32E}" type="slidenum">
              <a:rPr lang="en-GB" smtClean="0"/>
              <a:t>12</a:t>
            </a:fld>
            <a:endParaRPr lang="en-GB"/>
          </a:p>
        </p:txBody>
      </p:sp>
    </p:spTree>
    <p:extLst>
      <p:ext uri="{BB962C8B-B14F-4D97-AF65-F5344CB8AC3E}">
        <p14:creationId xmlns:p14="http://schemas.microsoft.com/office/powerpoint/2010/main" val="392405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b="0"/>
              <a:t>Children like to go exploring but construction sites are not safe places to do that.</a:t>
            </a:r>
            <a:r>
              <a:rPr lang="en-US"/>
              <a:t> </a:t>
            </a: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Photo by: </a:t>
            </a:r>
            <a:r>
              <a:rPr lang="en-US" b="0" i="0">
                <a:solidFill>
                  <a:srgbClr val="212124"/>
                </a:solidFill>
                <a:effectLst/>
                <a:latin typeface="Proxima Nova"/>
              </a:rPr>
              <a:t>© M</a:t>
            </a:r>
            <a:r>
              <a:rPr lang="en-US" b="0"/>
              <a:t>ichael Hall / </a:t>
            </a:r>
            <a:r>
              <a:rPr lang="en-US" b="0" i="0">
                <a:solidFill>
                  <a:srgbClr val="212124"/>
                </a:solidFill>
                <a:effectLst/>
                <a:latin typeface="Proxima Nova"/>
              </a:rPr>
              <a:t> </a:t>
            </a:r>
            <a:r>
              <a:rPr lang="en-US" b="0"/>
              <a:t>World Bank. </a:t>
            </a:r>
            <a:r>
              <a:rPr lang="en-US" sz="1200"/>
              <a:t>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highlight>
                <a:srgbClr val="FF00FF"/>
              </a:highlight>
            </a:endParaRPr>
          </a:p>
          <a:p>
            <a:endParaRPr lang="en-US">
              <a:highlight>
                <a:srgbClr val="FF00FF"/>
              </a:highlight>
            </a:endParaRPr>
          </a:p>
          <a:p>
            <a:br>
              <a:rPr lang="en-US">
                <a:highlight>
                  <a:srgbClr val="FF00FF"/>
                </a:highlight>
              </a:rPr>
            </a:br>
            <a:endParaRPr lang="en-GB"/>
          </a:p>
        </p:txBody>
      </p:sp>
      <p:sp>
        <p:nvSpPr>
          <p:cNvPr id="4" name="Slide Number Placeholder 3"/>
          <p:cNvSpPr>
            <a:spLocks noGrp="1"/>
          </p:cNvSpPr>
          <p:nvPr>
            <p:ph type="sldNum" sz="quarter" idx="5"/>
          </p:nvPr>
        </p:nvSpPr>
        <p:spPr/>
        <p:txBody>
          <a:bodyPr/>
          <a:lstStyle/>
          <a:p>
            <a:fld id="{4728D87D-F75C-4A1C-B1D4-17454C29C32E}" type="slidenum">
              <a:rPr lang="en-GB" smtClean="0"/>
              <a:t>13</a:t>
            </a:fld>
            <a:endParaRPr lang="en-GB"/>
          </a:p>
        </p:txBody>
      </p:sp>
    </p:spTree>
    <p:extLst>
      <p:ext uri="{BB962C8B-B14F-4D97-AF65-F5344CB8AC3E}">
        <p14:creationId xmlns:p14="http://schemas.microsoft.com/office/powerpoint/2010/main" val="2290423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Narration: </a:t>
            </a:r>
            <a:r>
              <a:rPr lang="en-US" dirty="0"/>
              <a:t>Children</a:t>
            </a:r>
            <a:r>
              <a:rPr lang="en-US" b="0" dirty="0"/>
              <a:t> should not be on construction sites so </a:t>
            </a:r>
            <a:r>
              <a:rPr lang="en-US" dirty="0">
                <a:cs typeface="Calibri"/>
              </a:rPr>
              <a:t>keep them off site.</a:t>
            </a:r>
            <a:endParaRPr lang="en-US" dirty="0"/>
          </a:p>
          <a:p>
            <a:r>
              <a:rPr lang="en-US" b="0" dirty="0"/>
              <a:t>C</a:t>
            </a:r>
            <a:r>
              <a:rPr lang="en-US" dirty="0">
                <a:cs typeface="Calibri"/>
              </a:rPr>
              <a:t>hildren must not work on construction sites. </a:t>
            </a:r>
          </a:p>
          <a:p>
            <a:r>
              <a:rPr lang="en-US" dirty="0">
                <a:cs typeface="Calibri"/>
              </a:rPr>
              <a:t>They should be at school as this will help them get good jobs in future. </a:t>
            </a:r>
          </a:p>
          <a:p>
            <a:r>
              <a:rPr lang="en-US" dirty="0">
                <a:cs typeface="Calibri"/>
              </a:rPr>
              <a:t>Don't give work to children.</a:t>
            </a:r>
          </a:p>
          <a:p>
            <a:endParaRPr lang="en-US" sz="1200" b="1" dirty="0"/>
          </a:p>
          <a:p>
            <a:r>
              <a:rPr lang="en-US" sz="1200" b="1" dirty="0"/>
              <a:t>Photos by: </a:t>
            </a:r>
            <a:r>
              <a:rPr lang="en-US" b="0" dirty="0"/>
              <a:t>1. </a:t>
            </a:r>
            <a:r>
              <a:rPr lang="en-US" b="0" dirty="0">
                <a:cs typeface="Calibri"/>
              </a:rPr>
              <a:t>Child </a:t>
            </a:r>
            <a:r>
              <a:rPr lang="en-US" dirty="0">
                <a:cs typeface="Calibri"/>
              </a:rPr>
              <a:t>on excavator: </a:t>
            </a:r>
            <a:r>
              <a:rPr lang="en-US" b="0" i="0" dirty="0">
                <a:solidFill>
                  <a:srgbClr val="212124"/>
                </a:solidFill>
                <a:effectLst/>
                <a:latin typeface="Proxima Nova"/>
              </a:rPr>
              <a:t>© World Bank</a:t>
            </a:r>
            <a:r>
              <a:rPr lang="en-US" b="0" dirty="0"/>
              <a:t>. </a:t>
            </a:r>
            <a:r>
              <a:rPr lang="en-US" sz="1200"/>
              <a:t>Further permission required for reuse. </a:t>
            </a:r>
            <a:endParaRPr lang="en-US" sz="1200" b="1">
              <a:highlight>
                <a:srgbClr val="FFFF00"/>
              </a:highlight>
            </a:endParaRPr>
          </a:p>
          <a:p>
            <a:r>
              <a:rPr lang="en-US" dirty="0">
                <a:latin typeface="Calibri" panose="020F0502020204030204"/>
                <a:cs typeface="Calibri" panose="020F0502020204030204"/>
              </a:rPr>
              <a:t>2</a:t>
            </a:r>
            <a:r>
              <a:rPr lang="en-US" b="0" dirty="0"/>
              <a:t>. Children taking nails out of timber:</a:t>
            </a:r>
            <a:r>
              <a:rPr lang="en-US" dirty="0"/>
              <a:t> </a:t>
            </a:r>
            <a:r>
              <a:rPr lang="en-US" b="0" i="0" dirty="0">
                <a:solidFill>
                  <a:srgbClr val="212124"/>
                </a:solidFill>
                <a:effectLst/>
                <a:latin typeface="Proxima Nova"/>
              </a:rPr>
              <a:t>© </a:t>
            </a:r>
            <a:r>
              <a:rPr lang="en-US" dirty="0"/>
              <a:t>World Bank. </a:t>
            </a:r>
            <a:r>
              <a:rPr lang="en-US" sz="1200" dirty="0"/>
              <a:t>Further permission required for reuse. </a:t>
            </a:r>
            <a:endParaRPr lang="en-US" sz="1200" i="0" kern="1200" dirty="0">
              <a:solidFill>
                <a:schemeClr val="tx1"/>
              </a:solidFill>
              <a:effectLst/>
              <a:latin typeface="+mn-lt"/>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GB" b="1" dirty="0">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14</a:t>
            </a:fld>
            <a:endParaRPr lang="en-GB"/>
          </a:p>
        </p:txBody>
      </p:sp>
    </p:spTree>
    <p:extLst>
      <p:ext uri="{BB962C8B-B14F-4D97-AF65-F5344CB8AC3E}">
        <p14:creationId xmlns:p14="http://schemas.microsoft.com/office/powerpoint/2010/main" val="29676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b="0"/>
              <a:t>Children also need to </a:t>
            </a:r>
            <a:r>
              <a:rPr lang="en-US"/>
              <a:t>be kept safe from bad treatment by anyone – including people working on site.</a:t>
            </a:r>
            <a:endParaRPr lang="en-US" b="1"/>
          </a:p>
          <a:p>
            <a:r>
              <a:rPr lang="en-US" kern="1200"/>
              <a:t>Do not </a:t>
            </a:r>
            <a:r>
              <a:rPr lang="en-US"/>
              <a:t>do anything </a:t>
            </a:r>
            <a:r>
              <a:rPr lang="en-US" kern="1200"/>
              <a:t>sexual</a:t>
            </a:r>
            <a:r>
              <a:rPr lang="en-US"/>
              <a:t> </a:t>
            </a:r>
            <a:r>
              <a:rPr lang="en-US" kern="1200"/>
              <a:t>with </a:t>
            </a:r>
            <a:r>
              <a:rPr lang="en-US"/>
              <a:t>a child. </a:t>
            </a:r>
          </a:p>
          <a:p>
            <a:r>
              <a:rPr lang="en-US">
                <a:cs typeface="Calibri" panose="020F0502020204030204"/>
              </a:rPr>
              <a:t>And do not hurt or harm children for example through violence, physical force or behaving aggressively.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r>
              <a:rPr lang="en-US" sz="1200" b="1" i="0" kern="1200">
                <a:solidFill>
                  <a:schemeClr val="tx1"/>
                </a:solidFill>
                <a:effectLst/>
                <a:latin typeface="+mn-lt"/>
                <a:ea typeface="+mn-ea"/>
                <a:cs typeface="+mn-cs"/>
              </a:rPr>
              <a:t>Image by:</a:t>
            </a:r>
            <a:r>
              <a:rPr lang="en-US"/>
              <a:t> Shutterstock.com</a:t>
            </a:r>
            <a:endParaRPr lang="en-US">
              <a:cs typeface="Calibri"/>
            </a:endParaRPr>
          </a:p>
          <a:p>
            <a:endParaRPr lang="en-GB" b="1"/>
          </a:p>
        </p:txBody>
      </p:sp>
      <p:sp>
        <p:nvSpPr>
          <p:cNvPr id="4" name="Slide Number Placeholder 3"/>
          <p:cNvSpPr>
            <a:spLocks noGrp="1"/>
          </p:cNvSpPr>
          <p:nvPr>
            <p:ph type="sldNum" sz="quarter" idx="5"/>
          </p:nvPr>
        </p:nvSpPr>
        <p:spPr/>
        <p:txBody>
          <a:bodyPr/>
          <a:lstStyle/>
          <a:p>
            <a:fld id="{4728D87D-F75C-4A1C-B1D4-17454C29C32E}" type="slidenum">
              <a:rPr lang="en-GB" smtClean="0"/>
              <a:t>15</a:t>
            </a:fld>
            <a:endParaRPr lang="en-GB"/>
          </a:p>
        </p:txBody>
      </p:sp>
    </p:spTree>
    <p:extLst>
      <p:ext uri="{BB962C8B-B14F-4D97-AF65-F5344CB8AC3E}">
        <p14:creationId xmlns:p14="http://schemas.microsoft.com/office/powerpoint/2010/main" val="239160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b="0"/>
              <a:t>Now we’ll explain how you can expect to be treated by other people at work. </a:t>
            </a:r>
          </a:p>
          <a:p>
            <a:r>
              <a:rPr lang="en-US" b="0"/>
              <a:t>So that you understand what is unacceptable and know that you should not put up with it.</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Photo by: </a:t>
            </a:r>
            <a:r>
              <a:rPr lang="en-US" b="0"/>
              <a:t>1. Group of workers: </a:t>
            </a:r>
            <a:r>
              <a:rPr lang="en-US" b="0" i="0">
                <a:solidFill>
                  <a:srgbClr val="212124"/>
                </a:solidFill>
                <a:effectLst/>
                <a:latin typeface="Proxima Nova"/>
              </a:rPr>
              <a:t>© </a:t>
            </a:r>
            <a:r>
              <a:rPr lang="en-US" sz="1200" b="0" i="0" kern="1200">
                <a:solidFill>
                  <a:schemeClr val="tx1"/>
                </a:solidFill>
                <a:effectLst/>
                <a:latin typeface="+mn-lt"/>
                <a:ea typeface="+mn-ea"/>
                <a:cs typeface="+mn-cs"/>
              </a:rPr>
              <a:t>Jack Mozingo / </a:t>
            </a:r>
            <a:r>
              <a:rPr lang="en-US" b="0"/>
              <a:t>World Bank</a:t>
            </a:r>
            <a:r>
              <a:rPr lang="en-US" sz="1200" b="0" i="0" kern="1200">
                <a:solidFill>
                  <a:schemeClr val="tx1"/>
                </a:solidFill>
                <a:effectLst/>
                <a:latin typeface="+mn-lt"/>
                <a:ea typeface="+mn-ea"/>
                <a:cs typeface="+mn-cs"/>
              </a:rPr>
              <a:t>. </a:t>
            </a:r>
            <a:r>
              <a:rPr lang="en-US" sz="1200"/>
              <a:t>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2. Two workers talking: Shutterstock.com. </a:t>
            </a:r>
            <a:r>
              <a:rPr lang="en-US" sz="1200"/>
              <a:t>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a:t>
            </a:r>
            <a:endParaRPr lang="en-US" sz="1200" b="1">
              <a:highlight>
                <a:srgbClr val="FFFF00"/>
              </a:highlight>
            </a:endParaRPr>
          </a:p>
          <a:p>
            <a:endParaRPr lang="en-US"/>
          </a:p>
          <a:p>
            <a:endParaRPr lang="en-GB"/>
          </a:p>
          <a:p>
            <a:endParaRPr lang="en-US">
              <a:cs typeface="Calibri"/>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16</a:t>
            </a:fld>
            <a:endParaRPr lang="en-GB"/>
          </a:p>
        </p:txBody>
      </p:sp>
    </p:spTree>
    <p:extLst>
      <p:ext uri="{BB962C8B-B14F-4D97-AF65-F5344CB8AC3E}">
        <p14:creationId xmlns:p14="http://schemas.microsoft.com/office/powerpoint/2010/main" val="334607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b="1">
                <a:cs typeface="Calibri"/>
              </a:rPr>
              <a:t> </a:t>
            </a:r>
            <a:r>
              <a:rPr lang="en-US"/>
              <a:t>You should be treated equally, fairly and respectfully. </a:t>
            </a:r>
          </a:p>
          <a:p>
            <a:r>
              <a:rPr lang="en-US"/>
              <a:t>And </a:t>
            </a:r>
            <a:r>
              <a:rPr lang="en-US">
                <a:cs typeface="Calibri"/>
              </a:rPr>
              <a:t>not be picked on, excluded or disadvantaged in any way.</a:t>
            </a:r>
            <a:endParaRPr lang="en-US" sz="1200" i="0" kern="1200">
              <a:solidFill>
                <a:schemeClr val="tx1"/>
              </a:solidFill>
              <a:effectLst/>
              <a:latin typeface="+mn-lt"/>
              <a:cs typeface="Calibri"/>
            </a:endParaRP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Photo by: </a:t>
            </a:r>
            <a:r>
              <a:rPr lang="en-US" sz="1200" b="0" i="0" kern="1200" err="1">
                <a:solidFill>
                  <a:schemeClr val="tx1"/>
                </a:solidFill>
                <a:effectLst/>
                <a:latin typeface="+mn-lt"/>
                <a:ea typeface="+mn-ea"/>
                <a:cs typeface="+mn-cs"/>
              </a:rPr>
              <a:t>Pxhere</a:t>
            </a:r>
            <a:r>
              <a:rPr lang="en-US" sz="1200" b="0" i="0" kern="1200">
                <a:solidFill>
                  <a:schemeClr val="tx1"/>
                </a:solidFill>
                <a:effectLst/>
                <a:latin typeface="+mn-lt"/>
                <a:ea typeface="+mn-ea"/>
                <a:cs typeface="+mn-cs"/>
              </a:rPr>
              <a:t>, Creative Commons CC0,</a:t>
            </a:r>
            <a:r>
              <a:rPr lang="en-US" sz="1200" b="1" i="0" kern="1200">
                <a:solidFill>
                  <a:schemeClr val="tx1"/>
                </a:solidFill>
                <a:effectLst/>
                <a:latin typeface="+mn-lt"/>
                <a:ea typeface="+mn-ea"/>
                <a:cs typeface="+mn-cs"/>
              </a:rPr>
              <a:t> </a:t>
            </a:r>
            <a:r>
              <a:rPr lang="en-US" sz="1200" b="0" i="0" u="sng" strike="noStrike" kern="1200">
                <a:solidFill>
                  <a:schemeClr val="tx1"/>
                </a:solidFill>
                <a:effectLst/>
                <a:latin typeface="+mn-lt"/>
                <a:ea typeface="+mn-ea"/>
                <a:cs typeface="+mn-cs"/>
                <a:hlinkClick r:id="rId3"/>
              </a:rPr>
              <a:t>https://pxhere.com/en/photo/683029</a:t>
            </a:r>
            <a:r>
              <a:rPr lang="en-US" sz="1200" b="0" i="0" u="none" strike="noStrike" kern="1200">
                <a:solidFill>
                  <a:schemeClr val="tx1"/>
                </a:solidFill>
                <a:effectLst/>
                <a:latin typeface="+mn-lt"/>
                <a:ea typeface="+mn-ea"/>
                <a:cs typeface="+mn-cs"/>
              </a:rPr>
              <a:t>. </a:t>
            </a:r>
            <a:r>
              <a:rPr lang="en-US" sz="1200"/>
              <a:t>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endParaRPr lang="en-US">
              <a:cs typeface="Calibri"/>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17</a:t>
            </a:fld>
            <a:endParaRPr lang="en-GB"/>
          </a:p>
        </p:txBody>
      </p:sp>
    </p:spTree>
    <p:extLst>
      <p:ext uri="{BB962C8B-B14F-4D97-AF65-F5344CB8AC3E}">
        <p14:creationId xmlns:p14="http://schemas.microsoft.com/office/powerpoint/2010/main" val="269742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a:t>If you are disabled, reasonable measures should be put in place to meet your needs, including being able to access the parts of site you need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And also to help you evacuate in an emergency, for example if you cannot hear a fire alarm.</a:t>
            </a:r>
          </a:p>
          <a:p>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Photo by: </a:t>
            </a:r>
            <a:r>
              <a:rPr lang="en-US" b="0"/>
              <a:t>Shutterstock.com. </a:t>
            </a:r>
            <a:r>
              <a:rPr lang="en-US" sz="1200"/>
              <a:t>Further permission required for reuse. </a:t>
            </a:r>
            <a:endParaRPr lang="en-US" sz="1200" b="1">
              <a:highlight>
                <a:srgbClr val="FFFF00"/>
              </a:highlight>
            </a:endParaRPr>
          </a:p>
          <a:p>
            <a:endParaRPr lang="en-US" sz="1200" b="0" i="0" kern="1200">
              <a:solidFill>
                <a:schemeClr val="tx1"/>
              </a:solidFill>
              <a:effectLst/>
              <a:latin typeface="+mn-lt"/>
              <a:cs typeface="Calibri"/>
            </a:endParaRPr>
          </a:p>
          <a:p>
            <a:endParaRPr lang="en-GB" b="1"/>
          </a:p>
        </p:txBody>
      </p:sp>
      <p:sp>
        <p:nvSpPr>
          <p:cNvPr id="4" name="Slide Number Placeholder 3"/>
          <p:cNvSpPr>
            <a:spLocks noGrp="1"/>
          </p:cNvSpPr>
          <p:nvPr>
            <p:ph type="sldNum" sz="quarter" idx="5"/>
          </p:nvPr>
        </p:nvSpPr>
        <p:spPr/>
        <p:txBody>
          <a:bodyPr/>
          <a:lstStyle/>
          <a:p>
            <a:fld id="{4728D87D-F75C-4A1C-B1D4-17454C29C32E}" type="slidenum">
              <a:rPr lang="en-GB" smtClean="0"/>
              <a:t>18</a:t>
            </a:fld>
            <a:endParaRPr lang="en-GB"/>
          </a:p>
        </p:txBody>
      </p:sp>
    </p:spTree>
    <p:extLst>
      <p:ext uri="{BB962C8B-B14F-4D97-AF65-F5344CB8AC3E}">
        <p14:creationId xmlns:p14="http://schemas.microsoft.com/office/powerpoint/2010/main" val="76788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b="1">
                <a:cs typeface="Calibri"/>
              </a:rPr>
              <a:t> </a:t>
            </a:r>
            <a:r>
              <a:rPr lang="en-US"/>
              <a:t>You should not be treated violently </a:t>
            </a:r>
            <a:r>
              <a:rPr lang="en-US">
                <a:cs typeface="Calibri"/>
              </a:rPr>
              <a:t>- either with physical force or spoken to aggressively or threatened.</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a:p>
            <a:endParaRPr lang="en-US">
              <a:cs typeface="Calibri"/>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19</a:t>
            </a:fld>
            <a:endParaRPr lang="en-GB"/>
          </a:p>
        </p:txBody>
      </p:sp>
    </p:spTree>
    <p:extLst>
      <p:ext uri="{BB962C8B-B14F-4D97-AF65-F5344CB8AC3E}">
        <p14:creationId xmlns:p14="http://schemas.microsoft.com/office/powerpoint/2010/main" val="313650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a:t>
            </a:r>
            <a:r>
              <a:rPr lang="en-US" b="1">
                <a:cs typeface="Calibri"/>
              </a:rPr>
              <a:t>  </a:t>
            </a:r>
            <a:r>
              <a:rPr lang="en-US" sz="1200">
                <a:latin typeface="Calibri Light"/>
                <a:ea typeface="+mn-lt"/>
                <a:cs typeface="+mn-lt"/>
              </a:rPr>
              <a:t>By the end of this module you will : </a:t>
            </a:r>
            <a:endParaRPr lang="en-US">
              <a:latin typeface="Calibri Light"/>
              <a:cs typeface="Calibri Light"/>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a:latin typeface="Calibri Light"/>
                <a:ea typeface="+mn-lt"/>
                <a:cs typeface="+mn-lt"/>
              </a:rPr>
              <a:t>know why treating people well is important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200">
                <a:latin typeface="Calibri Light"/>
                <a:ea typeface="+mn-lt"/>
                <a:cs typeface="+mn-lt"/>
              </a:rPr>
              <a:t>be able to behave in an acceptable way</a:t>
            </a:r>
            <a:endParaRPr lang="en-US">
              <a:latin typeface="Calibri Light"/>
              <a:cs typeface="Calibri Light"/>
            </a:endParaRPr>
          </a:p>
          <a:p>
            <a:pPr marL="285750" indent="-285750">
              <a:buFont typeface="Arial"/>
              <a:buChar char="•"/>
            </a:pPr>
            <a:r>
              <a:rPr lang="en-US" sz="1200">
                <a:latin typeface="Calibri Light"/>
                <a:ea typeface="+mn-lt"/>
                <a:cs typeface="+mn-lt"/>
              </a:rPr>
              <a:t>understand how you can expect to be treated at work  </a:t>
            </a:r>
            <a:endParaRPr lang="en-US">
              <a:latin typeface="Calibri Light"/>
              <a:ea typeface="+mn-lt"/>
              <a:cs typeface="+mn-lt"/>
            </a:endParaRPr>
          </a:p>
          <a:p>
            <a:pPr marL="285750" indent="-285750">
              <a:buFont typeface="Arial"/>
              <a:buChar char="•"/>
            </a:pPr>
            <a:r>
              <a:rPr lang="en-US" sz="1200">
                <a:latin typeface="Calibri Light"/>
                <a:ea typeface="+mn-lt"/>
                <a:cs typeface="+mn-lt"/>
              </a:rPr>
              <a:t>recognize unacceptable behavior and</a:t>
            </a:r>
            <a:endParaRPr lang="en-US">
              <a:latin typeface="Calibri Light"/>
              <a:cs typeface="Calibri Light"/>
            </a:endParaRPr>
          </a:p>
          <a:p>
            <a:pPr marL="285750" indent="-285750">
              <a:buFont typeface="Arial"/>
              <a:buChar char="•"/>
            </a:pPr>
            <a:r>
              <a:rPr lang="en-US" sz="1200">
                <a:latin typeface="Calibri Light"/>
                <a:ea typeface="+mn-lt"/>
                <a:cs typeface="+mn-lt"/>
              </a:rPr>
              <a:t>know how to report it if it happens to you or other people.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t>Photo by: </a:t>
            </a:r>
            <a:r>
              <a:rPr lang="en-US" b="0" i="0">
                <a:solidFill>
                  <a:srgbClr val="212124"/>
                </a:solidFill>
                <a:effectLst/>
                <a:latin typeface="Proxima Nova"/>
              </a:rPr>
              <a:t>© </a:t>
            </a:r>
            <a:r>
              <a:rPr lang="en-US"/>
              <a:t>Curt </a:t>
            </a:r>
            <a:r>
              <a:rPr lang="en-US" err="1"/>
              <a:t>Carnemark</a:t>
            </a:r>
            <a:r>
              <a:rPr lang="en-US"/>
              <a:t> / World Bank. </a:t>
            </a:r>
            <a:r>
              <a:rPr lang="en-US" sz="1200"/>
              <a:t>Further permission required for reuse. </a:t>
            </a:r>
            <a:endParaRPr lang="en-US" sz="1200" b="1">
              <a:highlight>
                <a:srgbClr val="FFFF00"/>
              </a:highligh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a:t> </a:t>
            </a:r>
            <a:endParaRPr lang="en-US" i="0" kern="1200">
              <a:effectLst/>
            </a:endParaRPr>
          </a:p>
          <a:p>
            <a:endParaRPr lang="en-US" b="1"/>
          </a:p>
        </p:txBody>
      </p:sp>
      <p:sp>
        <p:nvSpPr>
          <p:cNvPr id="4" name="Slide Number Placeholder 3"/>
          <p:cNvSpPr>
            <a:spLocks noGrp="1"/>
          </p:cNvSpPr>
          <p:nvPr>
            <p:ph type="sldNum" sz="quarter" idx="5"/>
          </p:nvPr>
        </p:nvSpPr>
        <p:spPr/>
        <p:txBody>
          <a:bodyPr/>
          <a:lstStyle/>
          <a:p>
            <a:fld id="{4728D87D-F75C-4A1C-B1D4-17454C29C32E}" type="slidenum">
              <a:rPr lang="en-GB" smtClean="0"/>
              <a:t>2</a:t>
            </a:fld>
            <a:endParaRPr lang="en-GB"/>
          </a:p>
        </p:txBody>
      </p:sp>
    </p:spTree>
    <p:extLst>
      <p:ext uri="{BB962C8B-B14F-4D97-AF65-F5344CB8AC3E}">
        <p14:creationId xmlns:p14="http://schemas.microsoft.com/office/powerpoint/2010/main" val="3710559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b="1">
                <a:cs typeface="Calibri"/>
              </a:rPr>
              <a:t> </a:t>
            </a:r>
            <a:r>
              <a:rPr lang="en-US"/>
              <a:t>You should not receive sexual attention or be persuaded or forced into sexual acts.  This could be sexual abuse, or sexual harassment and subject to police action.</a:t>
            </a:r>
            <a:endParaRPr lang="en-US">
              <a:cs typeface="Calibri"/>
            </a:endParaRP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a:p>
            <a:endParaRPr lang="en-US">
              <a:cs typeface="Calibri"/>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20</a:t>
            </a:fld>
            <a:endParaRPr lang="en-GB"/>
          </a:p>
        </p:txBody>
      </p:sp>
    </p:spTree>
    <p:extLst>
      <p:ext uri="{BB962C8B-B14F-4D97-AF65-F5344CB8AC3E}">
        <p14:creationId xmlns:p14="http://schemas.microsoft.com/office/powerpoint/2010/main" val="315724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sz="1200" kern="1200">
                <a:solidFill>
                  <a:schemeClr val="tx1"/>
                </a:solidFill>
                <a:latin typeface="+mn-lt"/>
                <a:ea typeface="+mn-ea"/>
                <a:cs typeface="Calibri"/>
              </a:rPr>
              <a:t>You should not be forced to work</a:t>
            </a:r>
            <a:r>
              <a:rPr lang="en-US">
                <a:cs typeface="Calibri"/>
              </a:rPr>
              <a:t> by someone who is threatening you. </a:t>
            </a:r>
          </a:p>
          <a:p>
            <a:r>
              <a:rPr lang="en-US">
                <a:cs typeface="Calibri"/>
              </a:rPr>
              <a:t>For example, to</a:t>
            </a:r>
            <a:r>
              <a:rPr lang="en-US" sz="1200" kern="1200">
                <a:solidFill>
                  <a:schemeClr val="tx1"/>
                </a:solidFill>
                <a:latin typeface="+mn-lt"/>
                <a:ea typeface="+mn-ea"/>
                <a:cs typeface="Calibri"/>
              </a:rPr>
              <a:t> pay off a debt or</a:t>
            </a:r>
            <a:r>
              <a:rPr lang="en-US">
                <a:cs typeface="Calibri"/>
              </a:rPr>
              <a:t> </a:t>
            </a:r>
            <a:r>
              <a:rPr lang="en-US" sz="1200" kern="1200">
                <a:solidFill>
                  <a:schemeClr val="tx1"/>
                </a:solidFill>
                <a:latin typeface="+mn-lt"/>
                <a:ea typeface="+mn-ea"/>
                <a:cs typeface="Calibri"/>
              </a:rPr>
              <a:t>because someone is keeping your identity papers</a:t>
            </a:r>
            <a:r>
              <a:rPr lang="en-US">
                <a:cs typeface="Calibri"/>
              </a:rPr>
              <a:t>.</a:t>
            </a:r>
            <a:endParaRPr lang="en-US"/>
          </a:p>
          <a:p>
            <a:r>
              <a:rPr lang="en-US" sz="1200" kern="1200">
                <a:solidFill>
                  <a:schemeClr val="tx1"/>
                </a:solidFill>
                <a:latin typeface="+mn-lt"/>
                <a:ea typeface="+mn-ea"/>
                <a:cs typeface="Calibri"/>
              </a:rPr>
              <a:t>You should not be denied </a:t>
            </a:r>
            <a:r>
              <a:rPr lang="en-US">
                <a:cs typeface="Calibri"/>
              </a:rPr>
              <a:t>any benefits</a:t>
            </a:r>
            <a:r>
              <a:rPr lang="en-US" sz="1200" kern="1200">
                <a:solidFill>
                  <a:schemeClr val="tx1"/>
                </a:solidFill>
                <a:latin typeface="+mn-lt"/>
                <a:ea typeface="+mn-ea"/>
                <a:cs typeface="Calibri"/>
              </a:rPr>
              <a:t> that you are entitled to</a:t>
            </a:r>
            <a:r>
              <a:rPr lang="en-US">
                <a:cs typeface="Calibri"/>
              </a:rPr>
              <a:t> as part of your job - by law or in your work contract. </a:t>
            </a:r>
            <a:endParaRPr lang="en-GB" sz="1100">
              <a:cs typeface="Calibri" panose="020F0502020204030204"/>
            </a:endParaRPr>
          </a:p>
          <a:p>
            <a:endParaRPr lang="en-US" sz="1200" b="1"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Image by:</a:t>
            </a:r>
            <a:r>
              <a:rPr lang="en-GB" sz="1200" b="1"/>
              <a:t>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a:p>
            <a:endParaRPr lang="en-US" b="1"/>
          </a:p>
          <a:p>
            <a:endParaRPr lang="en-US">
              <a:cs typeface="Calibri"/>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21</a:t>
            </a:fld>
            <a:endParaRPr lang="en-GB"/>
          </a:p>
        </p:txBody>
      </p:sp>
    </p:spTree>
    <p:extLst>
      <p:ext uri="{BB962C8B-B14F-4D97-AF65-F5344CB8AC3E}">
        <p14:creationId xmlns:p14="http://schemas.microsoft.com/office/powerpoint/2010/main" val="2884100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b="1">
                <a:cs typeface="Calibri"/>
              </a:rPr>
              <a:t> </a:t>
            </a:r>
            <a:r>
              <a:rPr lang="en-US" b="0">
                <a:cs typeface="Calibri"/>
              </a:rPr>
              <a:t>Now let’s see how unacceptable behavior should be dealt with. </a:t>
            </a:r>
          </a:p>
          <a:p>
            <a:r>
              <a:rPr lang="en-US" sz="1200" b="0"/>
              <a:t>Unfair, unequal or d</a:t>
            </a:r>
            <a:r>
              <a:rPr lang="en-US" sz="1200"/>
              <a:t>isrespectful behavior is not to be tolerated – people thinking it is okay because it is part of their culture or tradition is not an excuse. </a:t>
            </a:r>
            <a:endParaRPr lang="en-US" b="0">
              <a:cs typeface="Calibri"/>
            </a:endParaRPr>
          </a:p>
          <a:p>
            <a:endParaRPr lang="en-US" sz="1200" b="0" i="0" kern="1200">
              <a:solidFill>
                <a:schemeClr val="tx1"/>
              </a:solidFill>
              <a:effectLst/>
              <a:latin typeface="+mn-lt"/>
              <a:ea typeface="+mn-ea"/>
              <a:cs typeface="Calibri"/>
            </a:endParaRPr>
          </a:p>
          <a:p>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4728D87D-F75C-4A1C-B1D4-17454C29C32E}" type="slidenum">
              <a:rPr lang="en-GB" smtClean="0"/>
              <a:t>22</a:t>
            </a:fld>
            <a:endParaRPr lang="en-GB"/>
          </a:p>
        </p:txBody>
      </p:sp>
    </p:spTree>
    <p:extLst>
      <p:ext uri="{BB962C8B-B14F-4D97-AF65-F5344CB8AC3E}">
        <p14:creationId xmlns:p14="http://schemas.microsoft.com/office/powerpoint/2010/main" val="2217206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Narration: </a:t>
            </a:r>
            <a:r>
              <a:rPr lang="en-US" sz="1200"/>
              <a:t>If you experience unacceptable behavior yourself or see it happening to someone on site or being done by someone on site to someone in the community, then report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You can do this </a:t>
            </a:r>
            <a:r>
              <a:rPr lang="en-US" sz="1200">
                <a:cs typeface="Calibri"/>
              </a:rPr>
              <a:t>through the </a:t>
            </a:r>
            <a:r>
              <a:rPr lang="en-US" sz="1200"/>
              <a:t>system for raising issues with site management - </a:t>
            </a:r>
            <a:r>
              <a:rPr lang="en-US" sz="1200">
                <a:latin typeface="Calibri Light"/>
                <a:ea typeface="+mn-lt"/>
                <a:cs typeface="+mn-lt"/>
              </a:rPr>
              <a:t>this might be a grievance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Calibri" panose="020F0502020204030204"/>
              </a:rPr>
              <a:t>There should not be any retaliation against you for reporting a concern. It should be </a:t>
            </a:r>
            <a:r>
              <a:rPr lang="en-US" sz="1200" b="0" i="0" u="none" strike="noStrike" kern="1200" baseline="0">
                <a:solidFill>
                  <a:schemeClr val="tx1"/>
                </a:solidFill>
                <a:latin typeface="+mn-lt"/>
                <a:ea typeface="+mn-ea"/>
                <a:cs typeface="+mn-cs"/>
              </a:rPr>
              <a:t>taken seriously, investigated, and appropriate action taken.</a:t>
            </a:r>
            <a:r>
              <a:rPr lang="en-US" sz="1200"/>
              <a:t> </a:t>
            </a:r>
            <a:endParaRPr lang="en-US" sz="1200" b="0" i="0" u="none" strike="noStrike" kern="1200" baseline="0">
              <a:solidFill>
                <a:schemeClr val="tx1"/>
              </a:solidFill>
              <a:latin typeface="+mn-lt"/>
              <a:cs typeface="Calibri"/>
            </a:endParaRPr>
          </a:p>
          <a:p>
            <a:pPr marL="0" indent="0">
              <a:buFontTx/>
              <a:buNone/>
              <a:defRPr/>
            </a:pPr>
            <a:endParaRPr lang="en-US" sz="1200" b="0">
              <a:cs typeface="Calibri"/>
            </a:endParaRPr>
          </a:p>
          <a:p>
            <a:pPr marL="0" indent="0">
              <a:buFontTx/>
              <a:buNone/>
              <a:defRPr/>
            </a:pPr>
            <a:r>
              <a:rPr lang="en-US" sz="1200" b="1">
                <a:cs typeface="Calibri" panose="020F0502020204030204"/>
              </a:rPr>
              <a:t>Note to trainer: </a:t>
            </a:r>
            <a:r>
              <a:rPr lang="en-GB" sz="1200">
                <a:effectLst/>
                <a:latin typeface="Calibri" panose="020F0502020204030204" pitchFamily="34" charset="0"/>
                <a:ea typeface="Calibri" panose="020F0502020204030204" pitchFamily="34" charset="0"/>
                <a:cs typeface="Times New Roman" panose="02020603050405020304" pitchFamily="18" charset="0"/>
              </a:rPr>
              <a:t>To make the training more interactive, change, “</a:t>
            </a:r>
            <a:r>
              <a:rPr lang="en-US" sz="1200">
                <a:effectLst/>
                <a:latin typeface="Calibri" panose="020F0502020204030204" pitchFamily="34" charset="0"/>
                <a:ea typeface="Calibri" panose="020F0502020204030204" pitchFamily="34" charset="0"/>
                <a:cs typeface="Times New Roman" panose="02020603050405020304" pitchFamily="18" charset="0"/>
              </a:rPr>
              <a:t>If you experience unacceptable behavior yourself or see it …..” into a question. Ask the workers: “What should you do If you experience unacceptable behavior yourself or see it happening to someone on site or being done by someone on site to someone in the community?”  The answer is: report it. </a:t>
            </a:r>
            <a:endParaRPr lang="en-US" sz="1200" b="1">
              <a:cs typeface="Calibri" panose="020F0502020204030204"/>
            </a:endParaRPr>
          </a:p>
          <a:p>
            <a:endParaRPr lang="en-US" sz="1200" b="1"/>
          </a:p>
          <a:p>
            <a:pPr>
              <a:defRPr/>
            </a:pPr>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23</a:t>
            </a:fld>
            <a:endParaRPr lang="en-GB"/>
          </a:p>
        </p:txBody>
      </p:sp>
    </p:spTree>
    <p:extLst>
      <p:ext uri="{BB962C8B-B14F-4D97-AF65-F5344CB8AC3E}">
        <p14:creationId xmlns:p14="http://schemas.microsoft.com/office/powerpoint/2010/main" val="3292752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sz="1200" b="0">
                <a:solidFill>
                  <a:srgbClr val="000000"/>
                </a:solidFill>
                <a:effectLst/>
                <a:latin typeface="Calibri" panose="020F0502020204030204" pitchFamily="34" charset="0"/>
                <a:cs typeface="Times New Roman" panose="02020603050405020304" pitchFamily="18" charset="0"/>
              </a:rPr>
              <a:t>I</a:t>
            </a:r>
            <a:r>
              <a:rPr lang="en-US" sz="12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 you are treated unacceptably </a:t>
            </a:r>
            <a:r>
              <a:rPr lang="en-US"/>
              <a:t>seek specialist support to help you recover from what happened.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might be </a:t>
            </a:r>
            <a:r>
              <a:rPr lang="en-GB" sz="1200" kern="1200">
                <a:solidFill>
                  <a:schemeClr val="tx1"/>
                </a:solidFill>
                <a:effectLst/>
                <a:latin typeface="+mn-lt"/>
                <a:ea typeface="+mn-ea"/>
                <a:cs typeface="+mn-cs"/>
              </a:rPr>
              <a:t>medical care or counselling or legal advice.</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may be support available from your employer’s workplace health team, human resources or any organization that </a:t>
            </a:r>
            <a:r>
              <a:rPr lang="en-US"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helps victims and survivors, such as a specialist Service Provider in the </a:t>
            </a:r>
            <a:r>
              <a:rPr lang="en-US"/>
              <a:t>project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24</a:t>
            </a:fld>
            <a:endParaRPr lang="en-GB"/>
          </a:p>
        </p:txBody>
      </p:sp>
    </p:spTree>
    <p:extLst>
      <p:ext uri="{BB962C8B-B14F-4D97-AF65-F5344CB8AC3E}">
        <p14:creationId xmlns:p14="http://schemas.microsoft.com/office/powerpoint/2010/main" val="2439637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Narration:   </a:t>
            </a:r>
            <a:r>
              <a:rPr lang="en-US"/>
              <a:t>If you treat people unequally, disrespectfully or unfairly </a:t>
            </a:r>
            <a:r>
              <a:rPr lang="en-US" sz="1200" kern="1200">
                <a:solidFill>
                  <a:schemeClr val="tx1"/>
                </a:solidFill>
                <a:latin typeface="+mn-lt"/>
                <a:ea typeface="+mn-ea"/>
                <a:cs typeface="+mn-cs"/>
              </a:rPr>
              <a:t>then </a:t>
            </a:r>
            <a:r>
              <a:rPr lang="en-US"/>
              <a:t>there may be serious consequences for </a:t>
            </a:r>
            <a:r>
              <a:rPr lang="en-US" kern="1200"/>
              <a:t>you</a:t>
            </a:r>
            <a:r>
              <a:rPr lang="en-US"/>
              <a:t>, including losing your job or being reported to the police.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a:solidFill>
                <a:schemeClr val="tx1"/>
              </a:solidFill>
              <a:latin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Image by: </a:t>
            </a:r>
            <a:r>
              <a:rPr lang="en-US" sz="1200" b="0" i="0" kern="1200">
                <a:solidFill>
                  <a:schemeClr val="tx1"/>
                </a:solidFill>
                <a:effectLst/>
                <a:latin typeface="+mn-lt"/>
                <a:ea typeface="+mn-ea"/>
                <a:cs typeface="+mn-cs"/>
              </a:rPr>
              <a:t>Shutterstock.com</a:t>
            </a:r>
            <a:endParaRPr lang="en-US" sz="1200" b="1"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25</a:t>
            </a:fld>
            <a:endParaRPr lang="en-GB"/>
          </a:p>
        </p:txBody>
      </p:sp>
    </p:spTree>
    <p:extLst>
      <p:ext uri="{BB962C8B-B14F-4D97-AF65-F5344CB8AC3E}">
        <p14:creationId xmlns:p14="http://schemas.microsoft.com/office/powerpoint/2010/main" val="1115877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sz="1200" kern="1200">
                <a:solidFill>
                  <a:schemeClr val="tx1"/>
                </a:solidFill>
                <a:latin typeface="+mn-lt"/>
                <a:ea typeface="+mn-ea"/>
                <a:cs typeface="+mn-cs"/>
              </a:rPr>
              <a:t>We’ll finish this module with t</a:t>
            </a:r>
            <a:r>
              <a:rPr lang="en-US" b="0"/>
              <a:t>hree key things to remember.</a:t>
            </a:r>
            <a:endParaRPr lang="en-US" b="1"/>
          </a:p>
          <a:p>
            <a:endParaRPr lang="en-US" sz="1300" b="1"/>
          </a:p>
          <a:p>
            <a:r>
              <a:rPr lang="en-US" sz="1300" b="1"/>
              <a:t>Image by:  </a:t>
            </a:r>
            <a:r>
              <a:rPr lang="en-US" b="0" i="0">
                <a:solidFill>
                  <a:srgbClr val="212124"/>
                </a:solidFill>
                <a:effectLst/>
                <a:latin typeface="Proxima Nova"/>
              </a:rPr>
              <a:t>©</a:t>
            </a:r>
            <a:r>
              <a:rPr lang="en-US" sz="1200" b="1" i="0" u="none" strike="noStrike" kern="120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World Bank</a:t>
            </a:r>
          </a:p>
          <a:p>
            <a:endParaRPr lang="en-US" sz="1300" b="1"/>
          </a:p>
          <a:p>
            <a:endParaRPr lang="en-GB"/>
          </a:p>
        </p:txBody>
      </p:sp>
      <p:sp>
        <p:nvSpPr>
          <p:cNvPr id="4" name="Slide Number Placeholder 3"/>
          <p:cNvSpPr>
            <a:spLocks noGrp="1"/>
          </p:cNvSpPr>
          <p:nvPr>
            <p:ph type="sldNum" sz="quarter" idx="5"/>
          </p:nvPr>
        </p:nvSpPr>
        <p:spPr/>
        <p:txBody>
          <a:bodyPr/>
          <a:lstStyle/>
          <a:p>
            <a:fld id="{4728D87D-F75C-4A1C-B1D4-17454C29C32E}" type="slidenum">
              <a:rPr lang="en-GB" smtClean="0"/>
              <a:t>26</a:t>
            </a:fld>
            <a:endParaRPr lang="en-GB"/>
          </a:p>
        </p:txBody>
      </p:sp>
      <p:sp>
        <p:nvSpPr>
          <p:cNvPr id="5" name="Date Placeholder 4">
            <a:extLst>
              <a:ext uri="{FF2B5EF4-FFF2-40B4-BE49-F238E27FC236}">
                <a16:creationId xmlns:a16="http://schemas.microsoft.com/office/drawing/2014/main" id="{36B3E536-CD2D-4F47-885C-2518CD1DC418}"/>
              </a:ext>
            </a:extLst>
          </p:cNvPr>
          <p:cNvSpPr>
            <a:spLocks noGrp="1"/>
          </p:cNvSpPr>
          <p:nvPr>
            <p:ph type="dt" idx="1"/>
          </p:nvPr>
        </p:nvSpPr>
        <p:spPr/>
        <p:txBody>
          <a:bodyPr/>
          <a:lstStyle/>
          <a:p>
            <a:fld id="{2FCBC42D-ECB1-4518-81A8-B7273CBCC9D5}" type="datetime1">
              <a:rPr lang="en-GB" smtClean="0"/>
              <a:t>31/05/2023</a:t>
            </a:fld>
            <a:endParaRPr lang="en-GB"/>
          </a:p>
        </p:txBody>
      </p:sp>
    </p:spTree>
    <p:extLst>
      <p:ext uri="{BB962C8B-B14F-4D97-AF65-F5344CB8AC3E}">
        <p14:creationId xmlns:p14="http://schemas.microsoft.com/office/powerpoint/2010/main" val="3244868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Narration: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a:latin typeface="Calibri Light"/>
                <a:cs typeface="Calibri"/>
              </a:rPr>
              <a:t>Treat everyone </a:t>
            </a:r>
            <a:r>
              <a:rPr lang="en-GB" sz="1200">
                <a:latin typeface="Arial" panose="020B0604020202020204" pitchFamily="34" charset="0"/>
                <a:cs typeface="Arial" panose="020B0604020202020204" pitchFamily="34" charset="0"/>
              </a:rPr>
              <a:t>equally, fairly and respectfully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a:latin typeface="Arial" panose="020B0604020202020204" pitchFamily="34" charset="0"/>
                <a:cs typeface="Arial" panose="020B0604020202020204" pitchFamily="34" charset="0"/>
              </a:rPr>
              <a:t>Violent, sexual or forceful </a:t>
            </a:r>
            <a:r>
              <a:rPr lang="en-GB" sz="1200" err="1">
                <a:latin typeface="Arial" panose="020B0604020202020204" pitchFamily="34" charset="0"/>
                <a:cs typeface="Arial" panose="020B0604020202020204" pitchFamily="34" charset="0"/>
              </a:rPr>
              <a:t>behavior</a:t>
            </a:r>
            <a:r>
              <a:rPr lang="en-GB" sz="1200">
                <a:latin typeface="Arial" panose="020B0604020202020204" pitchFamily="34" charset="0"/>
                <a:cs typeface="Arial" panose="020B0604020202020204" pitchFamily="34" charset="0"/>
              </a:rPr>
              <a:t> </a:t>
            </a:r>
            <a:r>
              <a:rPr lang="en-GB" sz="1200">
                <a:latin typeface="Calibri Light"/>
                <a:cs typeface="Calibri"/>
              </a:rPr>
              <a:t>is not tolerated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200">
                <a:latin typeface="Calibri Light"/>
                <a:cs typeface="Calibri"/>
              </a:rPr>
              <a:t>Report concerns without fear of retaliation.</a:t>
            </a:r>
          </a:p>
          <a:p>
            <a:pPr>
              <a:defRPr/>
            </a:pPr>
            <a:r>
              <a:rPr lang="en-US" sz="1200">
                <a:effectLst/>
                <a:latin typeface="Calibri"/>
                <a:ea typeface="Calibri" panose="020F0502020204030204" pitchFamily="34" charset="0"/>
                <a:cs typeface="Calibri"/>
              </a:rPr>
              <a:t>Y</a:t>
            </a:r>
            <a:r>
              <a:rPr lang="en-GB" sz="1200" err="1">
                <a:effectLst/>
                <a:latin typeface="Calibri"/>
                <a:ea typeface="Calibri" panose="020F0502020204030204" pitchFamily="34" charset="0"/>
                <a:cs typeface="Calibri"/>
              </a:rPr>
              <a:t>ou</a:t>
            </a:r>
            <a:r>
              <a:rPr lang="en-GB" sz="1200">
                <a:effectLst/>
                <a:latin typeface="Calibri"/>
                <a:ea typeface="Calibri" panose="020F0502020204030204" pitchFamily="34" charset="0"/>
                <a:cs typeface="Calibri"/>
              </a:rPr>
              <a:t> have now completed the first section of the general induction </a:t>
            </a:r>
            <a:r>
              <a:rPr lang="en-GB" sz="1200">
                <a:latin typeface="Calibri"/>
                <a:ea typeface="Calibri" panose="020F0502020204030204" pitchFamily="34" charset="0"/>
                <a:cs typeface="Calibri"/>
              </a:rPr>
              <a:t>about</a:t>
            </a:r>
            <a:r>
              <a:rPr lang="en-GB" sz="1200">
                <a:effectLst/>
                <a:latin typeface="Calibri"/>
                <a:ea typeface="Calibri" panose="020F0502020204030204" pitchFamily="34" charset="0"/>
                <a:cs typeface="Calibri"/>
              </a:rPr>
              <a:t> </a:t>
            </a:r>
            <a:r>
              <a:rPr lang="en-US" sz="1200">
                <a:effectLst/>
                <a:latin typeface="Calibri"/>
                <a:ea typeface="Calibri" panose="020F0502020204030204" pitchFamily="34" charset="0"/>
                <a:cs typeface="Calibri"/>
              </a:rPr>
              <a:t>essential things you need to do when on site and how to behave at work – well done! </a:t>
            </a:r>
          </a:p>
          <a:p>
            <a:pPr>
              <a:defRPr/>
            </a:pPr>
            <a:r>
              <a:rPr lang="en-US" sz="1200">
                <a:effectLst/>
                <a:latin typeface="Calibri"/>
                <a:ea typeface="Calibri" panose="020F0502020204030204" pitchFamily="34" charset="0"/>
                <a:cs typeface="Calibri"/>
              </a:rPr>
              <a:t>Next we’ll start t</a:t>
            </a:r>
            <a:r>
              <a:rPr lang="en-US" sz="1200">
                <a:solidFill>
                  <a:srgbClr val="000000"/>
                </a:solidFill>
                <a:effectLst/>
                <a:latin typeface="Calibri"/>
                <a:ea typeface="Calibri" panose="020F0502020204030204" pitchFamily="34" charset="0"/>
                <a:cs typeface="Calibri"/>
              </a:rPr>
              <a:t>he second section on how to do everyday tasks.</a:t>
            </a:r>
            <a:endParaRPr lang="en-US" sz="1200">
              <a:effectLst/>
              <a:cs typeface="Calibri"/>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a:latin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Photo by:  </a:t>
            </a:r>
            <a:r>
              <a:rPr lang="en-US" b="0" i="0">
                <a:solidFill>
                  <a:srgbClr val="212124"/>
                </a:solidFill>
                <a:effectLst/>
                <a:latin typeface="Proxima Nova"/>
              </a:rPr>
              <a:t>© World Bank. </a:t>
            </a:r>
            <a:r>
              <a:rPr lang="en-US" sz="1200"/>
              <a:t>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t>
            </a:r>
          </a:p>
          <a:p>
            <a:endParaRPr lang="en-US">
              <a:highlight>
                <a:srgbClr val="FF00FF"/>
              </a:highlight>
            </a:endParaRPr>
          </a:p>
          <a:p>
            <a:br>
              <a:rPr lang="en-US">
                <a:highlight>
                  <a:srgbClr val="FF00FF"/>
                </a:highlight>
              </a:rPr>
            </a:br>
            <a:endParaRPr lang="en-GB"/>
          </a:p>
        </p:txBody>
      </p:sp>
      <p:sp>
        <p:nvSpPr>
          <p:cNvPr id="4" name="Slide Number Placeholder 3"/>
          <p:cNvSpPr>
            <a:spLocks noGrp="1"/>
          </p:cNvSpPr>
          <p:nvPr>
            <p:ph type="sldNum" sz="quarter" idx="5"/>
          </p:nvPr>
        </p:nvSpPr>
        <p:spPr/>
        <p:txBody>
          <a:bodyPr/>
          <a:lstStyle/>
          <a:p>
            <a:fld id="{4728D87D-F75C-4A1C-B1D4-17454C29C32E}" type="slidenum">
              <a:rPr lang="en-GB" smtClean="0"/>
              <a:t>27</a:t>
            </a:fld>
            <a:endParaRPr lang="en-GB"/>
          </a:p>
        </p:txBody>
      </p:sp>
    </p:spTree>
    <p:extLst>
      <p:ext uri="{BB962C8B-B14F-4D97-AF65-F5344CB8AC3E}">
        <p14:creationId xmlns:p14="http://schemas.microsoft.com/office/powerpoint/2010/main" val="3372664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28D87D-F75C-4A1C-B1D4-17454C29C32E}" type="slidenum">
              <a:rPr lang="en-GB" smtClean="0"/>
              <a:t>28</a:t>
            </a:fld>
            <a:endParaRPr lang="en-GB"/>
          </a:p>
        </p:txBody>
      </p:sp>
    </p:spTree>
    <p:extLst>
      <p:ext uri="{BB962C8B-B14F-4D97-AF65-F5344CB8AC3E}">
        <p14:creationId xmlns:p14="http://schemas.microsoft.com/office/powerpoint/2010/main" val="66288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sz="1200">
                <a:latin typeface="Calibri Light"/>
                <a:ea typeface="+mn-lt"/>
                <a:cs typeface="+mn-lt"/>
              </a:rPr>
              <a:t>Let’s begin by explaining </a:t>
            </a:r>
            <a:r>
              <a:rPr lang="en-US" b="0"/>
              <a:t>why treating people well is important.</a:t>
            </a:r>
            <a:endParaRPr lang="en-US" b="1"/>
          </a:p>
          <a:p>
            <a:endParaRPr lang="en-US" sz="12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Photos by: </a:t>
            </a:r>
            <a:r>
              <a:rPr lang="en-US" sz="1200" b="0" i="0" kern="1200">
                <a:solidFill>
                  <a:schemeClr val="tx1"/>
                </a:solidFill>
                <a:effectLst/>
                <a:latin typeface="+mn-lt"/>
                <a:ea typeface="+mn-ea"/>
                <a:cs typeface="+mn-cs"/>
              </a:rPr>
              <a:t>1. Workers in street: </a:t>
            </a:r>
            <a:r>
              <a:rPr lang="en-US" b="0" i="0">
                <a:solidFill>
                  <a:srgbClr val="212124"/>
                </a:solidFill>
                <a:effectLst/>
                <a:latin typeface="Proxima Nova"/>
              </a:rPr>
              <a:t>© </a:t>
            </a:r>
            <a:r>
              <a:rPr lang="en-US" sz="1200" b="0" i="0" u="none" strike="noStrike" kern="1200">
                <a:solidFill>
                  <a:schemeClr val="tx1"/>
                </a:solidFill>
                <a:effectLst/>
                <a:latin typeface="+mn-lt"/>
                <a:ea typeface="+mn-ea"/>
                <a:cs typeface="+mn-cs"/>
              </a:rPr>
              <a:t>ABBAS Farzami / Rumi Consultancy / World Bank</a:t>
            </a:r>
            <a:r>
              <a:rPr lang="en-US" sz="1200" b="0" i="0" kern="1200">
                <a:solidFill>
                  <a:schemeClr val="tx1"/>
                </a:solidFill>
                <a:effectLst/>
                <a:latin typeface="+mn-lt"/>
                <a:ea typeface="+mn-ea"/>
                <a:cs typeface="+mn-cs"/>
              </a:rPr>
              <a:t>​. </a:t>
            </a:r>
            <a:r>
              <a:rPr lang="en-US" sz="1200"/>
              <a:t>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2: Group of people: </a:t>
            </a:r>
            <a:r>
              <a:rPr lang="en-US" b="0" i="0">
                <a:solidFill>
                  <a:srgbClr val="212124"/>
                </a:solidFill>
                <a:effectLst/>
                <a:latin typeface="Proxima Nova"/>
              </a:rPr>
              <a:t>© Flore de </a:t>
            </a:r>
            <a:r>
              <a:rPr lang="en-US" b="0" i="0" err="1">
                <a:solidFill>
                  <a:srgbClr val="212124"/>
                </a:solidFill>
                <a:effectLst/>
                <a:latin typeface="Proxima Nova"/>
              </a:rPr>
              <a:t>Preneuf</a:t>
            </a:r>
            <a:r>
              <a:rPr lang="en-US" b="0" i="0">
                <a:solidFill>
                  <a:srgbClr val="212124"/>
                </a:solidFill>
                <a:effectLst/>
                <a:latin typeface="Proxima Nova"/>
              </a:rPr>
              <a:t> / </a:t>
            </a:r>
            <a:r>
              <a:rPr lang="en-US" sz="1200" b="0" i="0" u="none" strike="noStrike" kern="1200">
                <a:solidFill>
                  <a:schemeClr val="tx1"/>
                </a:solidFill>
                <a:effectLst/>
                <a:latin typeface="+mn-lt"/>
                <a:ea typeface="+mn-ea"/>
                <a:cs typeface="+mn-cs"/>
              </a:rPr>
              <a:t>World Bank</a:t>
            </a:r>
            <a:r>
              <a:rPr lang="en-US" b="0" i="0">
                <a:solidFill>
                  <a:srgbClr val="212124"/>
                </a:solidFill>
                <a:effectLst/>
                <a:latin typeface="Proxima Nova"/>
              </a:rPr>
              <a:t>. </a:t>
            </a:r>
            <a:r>
              <a:rPr lang="en-US" sz="1200"/>
              <a:t>Further permission required for reuse. </a:t>
            </a:r>
            <a:endParaRPr lang="en-US" sz="1200" b="1">
              <a:highlight>
                <a:srgbClr val="FFFF00"/>
              </a:highlight>
            </a:endParaRPr>
          </a:p>
          <a:p>
            <a:pPr algn="l"/>
            <a:endParaRPr lang="en-GB"/>
          </a:p>
        </p:txBody>
      </p:sp>
      <p:sp>
        <p:nvSpPr>
          <p:cNvPr id="4" name="Slide Number Placeholder 3"/>
          <p:cNvSpPr>
            <a:spLocks noGrp="1"/>
          </p:cNvSpPr>
          <p:nvPr>
            <p:ph type="sldNum" sz="quarter" idx="5"/>
          </p:nvPr>
        </p:nvSpPr>
        <p:spPr/>
        <p:txBody>
          <a:bodyPr/>
          <a:lstStyle/>
          <a:p>
            <a:fld id="{4728D87D-F75C-4A1C-B1D4-17454C29C32E}" type="slidenum">
              <a:rPr lang="en-GB" smtClean="0"/>
              <a:t>3</a:t>
            </a:fld>
            <a:endParaRPr lang="en-GB"/>
          </a:p>
        </p:txBody>
      </p:sp>
    </p:spTree>
    <p:extLst>
      <p:ext uri="{BB962C8B-B14F-4D97-AF65-F5344CB8AC3E}">
        <p14:creationId xmlns:p14="http://schemas.microsoft.com/office/powerpoint/2010/main" val="54561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Narration:  </a:t>
            </a:r>
            <a:r>
              <a:rPr lang="en-US" b="0" dirty="0"/>
              <a:t>The w</a:t>
            </a:r>
            <a:r>
              <a:rPr lang="en-US" sz="1100" dirty="0"/>
              <a:t>orkplace needs to be safe environment for everyone so how you behave towards others matters. </a:t>
            </a:r>
          </a:p>
          <a:p>
            <a:r>
              <a:rPr lang="en-US" b="0" dirty="0"/>
              <a:t>Treating people badly can make them feel uncomfortable, cause severe stress and seriously affect their health and wellbeing. </a:t>
            </a:r>
          </a:p>
          <a:p>
            <a:r>
              <a:rPr lang="en-US" b="0" dirty="0"/>
              <a:t>Treating people well creates a happier workplace where everyone feels safe and comfortable.</a:t>
            </a:r>
          </a:p>
          <a:p>
            <a:endParaRPr lang="en-US" sz="1200" b="1" i="0" kern="1200" dirty="0">
              <a:solidFill>
                <a:schemeClr val="tx1"/>
              </a:solidFill>
              <a:effectLst/>
              <a:latin typeface="+mn-lt"/>
              <a:ea typeface="+mn-ea"/>
              <a:cs typeface="+mn-cs"/>
            </a:endParaRPr>
          </a:p>
          <a:p>
            <a:pPr fontAlgn="base">
              <a:defRPr/>
            </a:pPr>
            <a:r>
              <a:rPr lang="en-US" sz="1200" b="1" dirty="0"/>
              <a:t>Photo by: </a:t>
            </a:r>
            <a:r>
              <a:rPr lang="en-US" b="0" i="0" dirty="0">
                <a:solidFill>
                  <a:srgbClr val="212124"/>
                </a:solidFill>
                <a:effectLst/>
                <a:latin typeface="Proxima Nova"/>
              </a:rPr>
              <a:t>© </a:t>
            </a:r>
            <a:r>
              <a:rPr lang="en-US" sz="1200" b="0" i="0" u="none" strike="noStrike" kern="1200" dirty="0">
                <a:solidFill>
                  <a:schemeClr val="tx1"/>
                </a:solidFill>
                <a:effectLst/>
                <a:latin typeface="+mn-lt"/>
                <a:ea typeface="+mn-ea"/>
                <a:cs typeface="+mn-cs"/>
              </a:rPr>
              <a:t>Gerardo </a:t>
            </a:r>
            <a:r>
              <a:rPr lang="en-US" sz="1200" b="0" i="0" u="none" strike="noStrike" kern="1200" dirty="0" err="1">
                <a:solidFill>
                  <a:schemeClr val="tx1"/>
                </a:solidFill>
                <a:effectLst/>
                <a:latin typeface="+mn-lt"/>
                <a:ea typeface="+mn-ea"/>
                <a:cs typeface="+mn-cs"/>
              </a:rPr>
              <a:t>Pesantez</a:t>
            </a:r>
            <a:r>
              <a:rPr lang="en-US" sz="1200" b="0" i="0" u="none" strike="noStrike" kern="1200" dirty="0">
                <a:solidFill>
                  <a:schemeClr val="tx1"/>
                </a:solidFill>
                <a:effectLst/>
                <a:latin typeface="+mn-lt"/>
                <a:ea typeface="+mn-ea"/>
                <a:cs typeface="+mn-cs"/>
              </a:rPr>
              <a:t> / World Bank.</a:t>
            </a:r>
            <a:r>
              <a:rPr lang="en-US" sz="1200" b="0" i="0" kern="1200" dirty="0">
                <a:solidFill>
                  <a:schemeClr val="tx1"/>
                </a:solidFill>
                <a:effectLst/>
                <a:latin typeface="+mn-lt"/>
                <a:ea typeface="+mn-ea"/>
                <a:cs typeface="+mn-cs"/>
              </a:rPr>
              <a:t>​ ​</a:t>
            </a:r>
            <a:r>
              <a:rPr lang="en-US" sz="1200" dirty="0"/>
              <a:t>Further permission required for reuse.</a:t>
            </a:r>
            <a:r>
              <a:rPr lang="en-US" dirty="0"/>
              <a:t> </a:t>
            </a:r>
            <a:endParaRPr lang="en-US" sz="1200" b="1" dirty="0">
              <a:highlight>
                <a:srgbClr val="FFFF00"/>
              </a:highlight>
            </a:endParaRP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4</a:t>
            </a:fld>
            <a:endParaRPr lang="en-GB"/>
          </a:p>
        </p:txBody>
      </p:sp>
    </p:spTree>
    <p:extLst>
      <p:ext uri="{BB962C8B-B14F-4D97-AF65-F5344CB8AC3E}">
        <p14:creationId xmlns:p14="http://schemas.microsoft.com/office/powerpoint/2010/main" val="355953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Narration:  </a:t>
            </a:r>
            <a:r>
              <a:rPr lang="en-US" b="0"/>
              <a:t>So i</a:t>
            </a:r>
            <a:r>
              <a:rPr lang="en-US"/>
              <a:t>t's really important that you know </a:t>
            </a:r>
            <a:r>
              <a:rPr lang="en-US" b="0"/>
              <a:t>the rules for acceptable </a:t>
            </a:r>
            <a:r>
              <a:rPr lang="en-US"/>
              <a:t>behavior</a:t>
            </a:r>
            <a:r>
              <a:rPr lang="en-US" b="0"/>
              <a:t>. </a:t>
            </a:r>
          </a:p>
          <a:p>
            <a:r>
              <a:rPr lang="en-US">
                <a:cs typeface="Calibri"/>
              </a:rPr>
              <a:t>This may be covered in your work contract, workers handbook or a Code of Conduct. </a:t>
            </a:r>
          </a:p>
          <a:p>
            <a:endParaRPr lang="en-US" sz="1200" b="1"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t>Photo by: </a:t>
            </a:r>
            <a:r>
              <a:rPr lang="en-US" sz="1200"/>
              <a:t>Shutterstock.com</a:t>
            </a:r>
            <a:endParaRPr lang="en-GB" sz="1200" b="1">
              <a:cs typeface="Calibri"/>
            </a:endParaRPr>
          </a:p>
          <a:p>
            <a:pPr rtl="0" fontAlgn="base"/>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5</a:t>
            </a:fld>
            <a:endParaRPr lang="en-GB"/>
          </a:p>
        </p:txBody>
      </p:sp>
    </p:spTree>
    <p:extLst>
      <p:ext uri="{BB962C8B-B14F-4D97-AF65-F5344CB8AC3E}">
        <p14:creationId xmlns:p14="http://schemas.microsoft.com/office/powerpoint/2010/main" val="93718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Narration:  </a:t>
            </a:r>
            <a:r>
              <a:rPr lang="en-US" sz="1200" b="0"/>
              <a:t>Now </a:t>
            </a:r>
            <a:r>
              <a:rPr lang="en-US" sz="1200"/>
              <a:t>we’ll explain how you need to behave towards other people at work so that you know the things you should and should not do.</a:t>
            </a:r>
            <a:endParaRPr lang="en-US" sz="1200">
              <a:ea typeface="+mn-ea"/>
              <a:cs typeface="+mn-cs"/>
            </a:endParaRPr>
          </a:p>
          <a:p>
            <a:endParaRPr lang="en-US" sz="1200" b="1"/>
          </a:p>
          <a:p>
            <a:r>
              <a:rPr lang="en-US" sz="1200" b="1"/>
              <a:t>Photos by: </a:t>
            </a:r>
            <a:r>
              <a:rPr lang="en-US" sz="1200" b="0" i="0" kern="1200">
                <a:solidFill>
                  <a:schemeClr val="tx1"/>
                </a:solidFill>
                <a:effectLst/>
                <a:latin typeface="+mn-lt"/>
                <a:ea typeface="+mn-ea"/>
                <a:cs typeface="+mn-cs"/>
              </a:rPr>
              <a:t>1. Woman</a:t>
            </a:r>
            <a:r>
              <a:rPr lang="en-US" sz="1200" b="1" i="0" kern="1200">
                <a:solidFill>
                  <a:schemeClr val="tx1"/>
                </a:solidFill>
                <a:effectLst/>
                <a:latin typeface="+mn-lt"/>
                <a:ea typeface="+mn-ea"/>
                <a:cs typeface="+mn-cs"/>
              </a:rPr>
              <a:t>:</a:t>
            </a:r>
            <a:r>
              <a:rPr lang="en-US" sz="1200"/>
              <a:t> </a:t>
            </a:r>
            <a:r>
              <a:rPr lang="en-US" b="0" i="0">
                <a:solidFill>
                  <a:srgbClr val="212124"/>
                </a:solidFill>
                <a:effectLst/>
                <a:latin typeface="Proxima Nova"/>
              </a:rPr>
              <a:t>© </a:t>
            </a:r>
            <a:r>
              <a:rPr lang="en-US" sz="1200"/>
              <a:t>Curt </a:t>
            </a:r>
            <a:r>
              <a:rPr lang="en-US" sz="1200" err="1"/>
              <a:t>Carnemark</a:t>
            </a:r>
            <a:r>
              <a:rPr lang="en-US" sz="1200"/>
              <a:t>/ World Bank. 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2. Workers: </a:t>
            </a:r>
            <a:r>
              <a:rPr lang="en-US" b="0" i="0">
                <a:solidFill>
                  <a:srgbClr val="212124"/>
                </a:solidFill>
                <a:effectLst/>
                <a:latin typeface="Proxima Nova"/>
              </a:rPr>
              <a:t>© </a:t>
            </a:r>
            <a:r>
              <a:rPr lang="en-US" sz="1200"/>
              <a:t>World Bank. Further permission required for reuse. </a:t>
            </a:r>
            <a:endParaRPr lang="en-US" sz="1200" b="1">
              <a:highlight>
                <a:srgbClr val="FFFF00"/>
              </a:highlight>
            </a:endParaRPr>
          </a:p>
          <a:p>
            <a:endParaRPr lang="en-US" sz="1200"/>
          </a:p>
        </p:txBody>
      </p:sp>
      <p:sp>
        <p:nvSpPr>
          <p:cNvPr id="4" name="Slide Number Placeholder 3"/>
          <p:cNvSpPr>
            <a:spLocks noGrp="1"/>
          </p:cNvSpPr>
          <p:nvPr>
            <p:ph type="sldNum" sz="quarter" idx="5"/>
          </p:nvPr>
        </p:nvSpPr>
        <p:spPr/>
        <p:txBody>
          <a:bodyPr/>
          <a:lstStyle/>
          <a:p>
            <a:fld id="{4728D87D-F75C-4A1C-B1D4-17454C29C32E}" type="slidenum">
              <a:rPr lang="en-GB" smtClean="0"/>
              <a:t>6</a:t>
            </a:fld>
            <a:endParaRPr lang="en-GB"/>
          </a:p>
        </p:txBody>
      </p:sp>
    </p:spTree>
    <p:extLst>
      <p:ext uri="{BB962C8B-B14F-4D97-AF65-F5344CB8AC3E}">
        <p14:creationId xmlns:p14="http://schemas.microsoft.com/office/powerpoint/2010/main" val="240985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Narration: </a:t>
            </a:r>
            <a:r>
              <a:rPr lang="en-US" b="1">
                <a:cs typeface="Calibri"/>
              </a:rPr>
              <a:t> </a:t>
            </a:r>
            <a:r>
              <a:rPr lang="en-US"/>
              <a:t>You should treat people equally, fairly and respectfully. </a:t>
            </a:r>
          </a:p>
          <a:p>
            <a:endParaRPr lang="en-US" b="1"/>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t>Photo by: </a:t>
            </a:r>
            <a:r>
              <a:rPr lang="en-US" b="0" i="0">
                <a:solidFill>
                  <a:srgbClr val="212124"/>
                </a:solidFill>
                <a:effectLst/>
                <a:latin typeface="Proxima Nova"/>
              </a:rPr>
              <a:t>© </a:t>
            </a:r>
            <a:r>
              <a:rPr lang="en-US" sz="1200"/>
              <a:t>Nugroho </a:t>
            </a:r>
            <a:r>
              <a:rPr lang="en-US" sz="1200" err="1"/>
              <a:t>Nurdikiawan</a:t>
            </a:r>
            <a:r>
              <a:rPr lang="en-US" sz="1200"/>
              <a:t> </a:t>
            </a:r>
            <a:r>
              <a:rPr lang="en-US" sz="1200" err="1"/>
              <a:t>Sunjoyo</a:t>
            </a:r>
            <a:r>
              <a:rPr lang="en-US" sz="1200"/>
              <a:t> / World Bank. Further permission required for reuse. </a:t>
            </a:r>
            <a:endParaRPr lang="en-US" sz="1200" b="1">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a:solidFill>
                <a:schemeClr val="tx1"/>
              </a:solidFill>
              <a:effectLst/>
              <a:latin typeface="+mn-lt"/>
              <a:ea typeface="+mn-ea"/>
              <a:cs typeface="+mn-cs"/>
            </a:endParaRPr>
          </a:p>
          <a:p>
            <a:endParaRPr lang="en-US">
              <a:cs typeface="Calibri"/>
            </a:endParaRPr>
          </a:p>
          <a:p>
            <a:endParaRPr lang="en-GB" b="1">
              <a:cs typeface="Calibri" panose="020F0502020204030204"/>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7</a:t>
            </a:fld>
            <a:endParaRPr lang="en-GB"/>
          </a:p>
        </p:txBody>
      </p:sp>
    </p:spTree>
    <p:extLst>
      <p:ext uri="{BB962C8B-B14F-4D97-AF65-F5344CB8AC3E}">
        <p14:creationId xmlns:p14="http://schemas.microsoft.com/office/powerpoint/2010/main" val="240468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a:latin typeface="Arial" panose="020B0604020202020204" pitchFamily="34" charset="0"/>
                <a:cs typeface="Arial" panose="020B0604020202020204" pitchFamily="34" charset="0"/>
              </a:rPr>
              <a:t>Narration:</a:t>
            </a:r>
            <a:r>
              <a:rPr lang="en-US" sz="1200" b="0">
                <a:latin typeface="Arial" panose="020B0604020202020204" pitchFamily="34" charset="0"/>
                <a:cs typeface="Arial" panose="020B0604020202020204" pitchFamily="34" charset="0"/>
              </a:rPr>
              <a:t> This applies to </a:t>
            </a:r>
            <a:r>
              <a:rPr lang="en-US" sz="1200" kern="1200">
                <a:solidFill>
                  <a:schemeClr val="tx1"/>
                </a:solidFill>
                <a:latin typeface="Arial" panose="020B0604020202020204" pitchFamily="34" charset="0"/>
                <a:ea typeface="+mn-ea"/>
                <a:cs typeface="Arial" panose="020B0604020202020204" pitchFamily="34" charset="0"/>
              </a:rPr>
              <a:t>everyone you come across at work – </a:t>
            </a:r>
            <a:r>
              <a:rPr lang="en-US" sz="1200">
                <a:latin typeface="Arial" panose="020B0604020202020204" pitchFamily="34" charset="0"/>
                <a:cs typeface="Arial" panose="020B0604020202020204" pitchFamily="34" charset="0"/>
              </a:rPr>
              <a:t>everybody on site and </a:t>
            </a:r>
            <a:r>
              <a:rPr lang="en-US" sz="1200" kern="1200">
                <a:solidFill>
                  <a:schemeClr val="tx1"/>
                </a:solidFill>
                <a:latin typeface="Arial" panose="020B0604020202020204" pitchFamily="34" charset="0"/>
                <a:ea typeface="+mn-ea"/>
                <a:cs typeface="Arial" panose="020B0604020202020204" pitchFamily="34" charset="0"/>
              </a:rPr>
              <a:t>the community. </a:t>
            </a:r>
          </a:p>
          <a:p>
            <a:pPr>
              <a:defRPr/>
            </a:pPr>
            <a:r>
              <a:rPr lang="en-US" sz="1200" kern="1200">
                <a:solidFill>
                  <a:schemeClr val="tx1"/>
                </a:solidFill>
                <a:latin typeface="Arial" panose="020B0604020202020204" pitchFamily="34" charset="0"/>
                <a:ea typeface="+mn-ea"/>
                <a:cs typeface="Arial" panose="020B0604020202020204" pitchFamily="34" charset="0"/>
              </a:rPr>
              <a:t>It</a:t>
            </a:r>
            <a:r>
              <a:rPr lang="en-US" sz="1200">
                <a:latin typeface="Arial" panose="020B0604020202020204" pitchFamily="34" charset="0"/>
                <a:cs typeface="Arial" panose="020B0604020202020204" pitchFamily="34" charset="0"/>
              </a:rPr>
              <a:t> includes, for example, women, the elderly, people with disabilities, migrant workers and children. </a:t>
            </a:r>
          </a:p>
          <a:p>
            <a:pPr>
              <a:defRPr/>
            </a:pPr>
            <a:r>
              <a:rPr lang="en-US" sz="1200">
                <a:latin typeface="Arial" panose="020B0604020202020204" pitchFamily="34" charset="0"/>
                <a:cs typeface="Arial" panose="020B0604020202020204" pitchFamily="34" charset="0"/>
              </a:rPr>
              <a:t>And it covers people’s culture and traditions too.</a:t>
            </a:r>
          </a:p>
          <a:p>
            <a:endParaRPr lang="en-US" sz="1200"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effectLst/>
                <a:latin typeface="Arial" panose="020B0604020202020204" pitchFamily="34" charset="0"/>
                <a:ea typeface="Calibri" panose="020F0502020204030204" pitchFamily="34" charset="0"/>
                <a:cs typeface="Arial" panose="020B0604020202020204" pitchFamily="34" charset="0"/>
              </a:rPr>
              <a:t>Note to trainer: </a:t>
            </a:r>
            <a:r>
              <a:rPr lang="en-GB" sz="1200">
                <a:effectLst/>
                <a:latin typeface="Arial" panose="020B0604020202020204" pitchFamily="34" charset="0"/>
                <a:ea typeface="Calibri" panose="020F0502020204030204" pitchFamily="34" charset="0"/>
                <a:cs typeface="Arial" panose="020B0604020202020204" pitchFamily="34" charset="0"/>
              </a:rPr>
              <a:t>To make the training more interactive, before you show this slide, ask the workers: “Who do you need to treat with respect at work?” The answer is: </a:t>
            </a:r>
            <a:r>
              <a:rPr lang="en-US" sz="1200">
                <a:effectLst/>
                <a:latin typeface="Arial" panose="020B0604020202020204" pitchFamily="34" charset="0"/>
                <a:ea typeface="Calibri" panose="020F0502020204030204" pitchFamily="34" charset="0"/>
                <a:cs typeface="Arial" panose="020B0604020202020204" pitchFamily="34" charset="0"/>
              </a:rPr>
              <a:t>everyone – everybody on site, the community and any other people you come across at work. </a:t>
            </a:r>
          </a:p>
          <a:p>
            <a:endParaRPr lang="en-US" sz="1200" b="1">
              <a:latin typeface="Arial" panose="020B0604020202020204" pitchFamily="34" charset="0"/>
              <a:cs typeface="Arial" panose="020B0604020202020204" pitchFamily="34" charset="0"/>
            </a:endParaRPr>
          </a:p>
          <a:p>
            <a:r>
              <a:rPr lang="en-US" sz="1200" b="1"/>
              <a:t>Photos by: </a:t>
            </a:r>
            <a:r>
              <a:rPr lang="en-US" sz="1200" b="0"/>
              <a:t>1. </a:t>
            </a:r>
            <a:r>
              <a:rPr lang="en-US" sz="1200">
                <a:latin typeface="Arial" panose="020B0604020202020204" pitchFamily="34" charset="0"/>
                <a:cs typeface="Arial" panose="020B0604020202020204" pitchFamily="34" charset="0"/>
              </a:rPr>
              <a:t>Worker:  </a:t>
            </a:r>
            <a:r>
              <a:rPr lang="en-US" sz="1200" b="0">
                <a:latin typeface="Arial" panose="020B0604020202020204" pitchFamily="34" charset="0"/>
                <a:cs typeface="Arial" panose="020B0604020202020204" pitchFamily="34" charset="0"/>
              </a:rPr>
              <a:t>Shutterstock.com. </a:t>
            </a:r>
            <a:r>
              <a:rPr lang="en-US" sz="1200"/>
              <a:t>Further permission required for reuse. </a:t>
            </a:r>
            <a:endParaRPr lang="en-US" sz="1200" b="1">
              <a:highlight>
                <a:srgbClr val="FFFF00"/>
              </a:highligh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2. Women: </a:t>
            </a:r>
            <a:r>
              <a:rPr lang="en-US" b="0" i="0">
                <a:solidFill>
                  <a:srgbClr val="212124"/>
                </a:solidFill>
                <a:effectLst/>
                <a:latin typeface="Proxima Nova"/>
              </a:rPr>
              <a:t>© </a:t>
            </a:r>
            <a:r>
              <a:rPr lang="en-US" sz="1200">
                <a:latin typeface="Arial" panose="020B0604020202020204" pitchFamily="34" charset="0"/>
                <a:cs typeface="Arial" panose="020B0604020202020204" pitchFamily="34" charset="0"/>
              </a:rPr>
              <a:t>Curt </a:t>
            </a:r>
            <a:r>
              <a:rPr lang="en-US" sz="1200" err="1">
                <a:latin typeface="Arial" panose="020B0604020202020204" pitchFamily="34" charset="0"/>
                <a:cs typeface="Arial" panose="020B0604020202020204" pitchFamily="34" charset="0"/>
              </a:rPr>
              <a:t>Carnemark</a:t>
            </a:r>
            <a:r>
              <a:rPr lang="en-US" sz="1200">
                <a:latin typeface="Arial" panose="020B0604020202020204" pitchFamily="34" charset="0"/>
                <a:cs typeface="Arial" panose="020B0604020202020204" pitchFamily="34" charset="0"/>
              </a:rPr>
              <a:t> / World Bank. </a:t>
            </a:r>
            <a:r>
              <a:rPr lang="en-US" sz="1200"/>
              <a:t>Further permission required for reuse. </a:t>
            </a:r>
            <a:endParaRPr lang="en-US" sz="1200" b="1">
              <a:highlight>
                <a:srgbClr val="FFFF00"/>
              </a:highlight>
            </a:endParaRPr>
          </a:p>
          <a:p>
            <a:endParaRPr lang="en-GB"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8</a:t>
            </a:fld>
            <a:endParaRPr lang="en-GB"/>
          </a:p>
        </p:txBody>
      </p:sp>
    </p:spTree>
    <p:extLst>
      <p:ext uri="{BB962C8B-B14F-4D97-AF65-F5344CB8AC3E}">
        <p14:creationId xmlns:p14="http://schemas.microsoft.com/office/powerpoint/2010/main" val="2957137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Narration: </a:t>
            </a:r>
            <a:r>
              <a:rPr lang="en-US" sz="1200"/>
              <a:t>Do not pick on anyone, exclude anyone or put them at a disadvantage. </a:t>
            </a:r>
          </a:p>
          <a:p>
            <a:r>
              <a:rPr lang="en-US" sz="1200"/>
              <a:t>Do not treat people badly for any reason, such as their appearance, gender, age, marital status, ethnic group, religion, political opinions or the language they speak. </a:t>
            </a:r>
            <a:endParaRPr lang="en-US" sz="1200">
              <a:cs typeface="Calibri"/>
            </a:endParaRPr>
          </a:p>
          <a:p>
            <a:pPr>
              <a:defRPr/>
            </a:pPr>
            <a:r>
              <a:rPr lang="en-US" sz="1200"/>
              <a:t>For example, do not tell someone that they cannot do a task because they are a woman or refuse to work with someone because they are a different religion to you. </a:t>
            </a: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a:t>Photos by: </a:t>
            </a:r>
            <a:r>
              <a:rPr lang="en-US" sz="1200" b="0" i="0" kern="1200">
                <a:solidFill>
                  <a:schemeClr val="tx1"/>
                </a:solidFill>
                <a:effectLst/>
                <a:latin typeface="+mn-lt"/>
                <a:ea typeface="+mn-ea"/>
                <a:cs typeface="+mn-cs"/>
              </a:rPr>
              <a:t>1. Worker: </a:t>
            </a:r>
            <a:r>
              <a:rPr lang="en-US" b="0" i="0">
                <a:solidFill>
                  <a:srgbClr val="212124"/>
                </a:solidFill>
                <a:effectLst/>
                <a:latin typeface="Proxima Nova"/>
              </a:rPr>
              <a:t>©</a:t>
            </a:r>
            <a:r>
              <a:rPr lang="en-US" sz="1200" b="0" i="0" kern="1200">
                <a:solidFill>
                  <a:schemeClr val="tx1"/>
                </a:solidFill>
                <a:effectLst/>
                <a:latin typeface="+mn-lt"/>
                <a:ea typeface="+mn-ea"/>
                <a:cs typeface="+mn-cs"/>
              </a:rPr>
              <a:t> </a:t>
            </a:r>
            <a:r>
              <a:rPr lang="en-US" sz="1200"/>
              <a:t>Mai Ky/ World Bank. Further permission required for reuse. </a:t>
            </a:r>
            <a:endParaRPr lang="en-US" sz="1200" b="1">
              <a:highlight>
                <a:srgbClr val="FFFF00"/>
              </a:highligh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a:t>2. Wheelchair user: </a:t>
            </a:r>
            <a:r>
              <a:rPr lang="en-US" b="0" i="0">
                <a:solidFill>
                  <a:srgbClr val="212124"/>
                </a:solidFill>
                <a:effectLst/>
                <a:latin typeface="Proxima Nova"/>
              </a:rPr>
              <a:t>© </a:t>
            </a:r>
            <a:r>
              <a:rPr lang="en-US" sz="1200"/>
              <a:t>Trevor Samson / World Bank. Further permission required for reuse. </a:t>
            </a:r>
            <a:endParaRPr lang="en-US" sz="1200" b="1">
              <a:highlight>
                <a:srgbClr val="FFFF00"/>
              </a:highlight>
            </a:endParaRPr>
          </a:p>
        </p:txBody>
      </p:sp>
      <p:sp>
        <p:nvSpPr>
          <p:cNvPr id="4" name="Slide Number Placeholder 3"/>
          <p:cNvSpPr>
            <a:spLocks noGrp="1"/>
          </p:cNvSpPr>
          <p:nvPr>
            <p:ph type="sldNum" sz="quarter" idx="5"/>
          </p:nvPr>
        </p:nvSpPr>
        <p:spPr/>
        <p:txBody>
          <a:bodyPr/>
          <a:lstStyle/>
          <a:p>
            <a:fld id="{4728D87D-F75C-4A1C-B1D4-17454C29C32E}" type="slidenum">
              <a:rPr lang="en-GB" smtClean="0"/>
              <a:t>9</a:t>
            </a:fld>
            <a:endParaRPr lang="en-GB"/>
          </a:p>
        </p:txBody>
      </p:sp>
    </p:spTree>
    <p:extLst>
      <p:ext uri="{BB962C8B-B14F-4D97-AF65-F5344CB8AC3E}">
        <p14:creationId xmlns:p14="http://schemas.microsoft.com/office/powerpoint/2010/main" val="4127360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8" name="Rectangle 8"/>
          <p:cNvSpPr/>
          <p:nvPr userDrawn="1"/>
        </p:nvSpPr>
        <p:spPr>
          <a:xfrm rot="10800000" flipV="1">
            <a:off x="-5" y="-15857"/>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230594" y="105832"/>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10" name="Rectangle 8"/>
          <p:cNvSpPr/>
          <p:nvPr userDrawn="1"/>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35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54BFB-378B-424F-9019-35C29134F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80F311-933C-4039-A3F3-14705BCEE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2809C3-A972-459F-9FD0-7A523122B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278EE-6427-45B7-8A71-680515D20F2E}"/>
              </a:ext>
            </a:extLst>
          </p:cNvPr>
          <p:cNvSpPr>
            <a:spLocks noGrp="1"/>
          </p:cNvSpPr>
          <p:nvPr>
            <p:ph type="dt" sz="half" idx="10"/>
          </p:nvPr>
        </p:nvSpPr>
        <p:spPr/>
        <p:txBody>
          <a:bodyPr/>
          <a:lstStyle/>
          <a:p>
            <a:fld id="{BB7B9657-640B-4A7A-B381-D92647718FF3}" type="datetime1">
              <a:rPr lang="en-GB" smtClean="0"/>
              <a:t>31/05/2023</a:t>
            </a:fld>
            <a:endParaRPr lang="en-GB"/>
          </a:p>
        </p:txBody>
      </p:sp>
      <p:sp>
        <p:nvSpPr>
          <p:cNvPr id="6" name="Footer Placeholder 5">
            <a:extLst>
              <a:ext uri="{FF2B5EF4-FFF2-40B4-BE49-F238E27FC236}">
                <a16:creationId xmlns:a16="http://schemas.microsoft.com/office/drawing/2014/main" id="{4CFBBAE2-48A7-4786-908E-A48B588401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41B8D8-6B58-4517-8352-BD225345F641}"/>
              </a:ext>
            </a:extLst>
          </p:cNvPr>
          <p:cNvSpPr>
            <a:spLocks noGrp="1"/>
          </p:cNvSpPr>
          <p:nvPr>
            <p:ph type="sldNum" sz="quarter" idx="12"/>
          </p:nvPr>
        </p:nvSpPr>
        <p:spPr/>
        <p:txBody>
          <a:bodyPr/>
          <a:lstStyle/>
          <a:p>
            <a:fld id="{E8F9186D-BD8E-4EDD-A417-AFA9BA614779}" type="slidenum">
              <a:rPr lang="en-GB" smtClean="0"/>
              <a:t>‹#›</a:t>
            </a:fld>
            <a:endParaRPr lang="en-GB"/>
          </a:p>
        </p:txBody>
      </p:sp>
    </p:spTree>
    <p:extLst>
      <p:ext uri="{BB962C8B-B14F-4D97-AF65-F5344CB8AC3E}">
        <p14:creationId xmlns:p14="http://schemas.microsoft.com/office/powerpoint/2010/main" val="3829781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E943A2-D022-48C6-9788-EC7219628F34}"/>
              </a:ext>
            </a:extLst>
          </p:cNvPr>
          <p:cNvSpPr>
            <a:spLocks noGrp="1"/>
          </p:cNvSpPr>
          <p:nvPr>
            <p:ph type="dt" sz="half" idx="10"/>
          </p:nvPr>
        </p:nvSpPr>
        <p:spPr/>
        <p:txBody>
          <a:bodyPr/>
          <a:lstStyle/>
          <a:p>
            <a:fld id="{986A35EB-222F-4380-AF0D-350A2F72B99B}" type="datetime1">
              <a:rPr lang="en-GB" smtClean="0"/>
              <a:t>31/05/2023</a:t>
            </a:fld>
            <a:endParaRPr lang="en-GB"/>
          </a:p>
        </p:txBody>
      </p:sp>
      <p:sp>
        <p:nvSpPr>
          <p:cNvPr id="3" name="Footer Placeholder 2">
            <a:extLst>
              <a:ext uri="{FF2B5EF4-FFF2-40B4-BE49-F238E27FC236}">
                <a16:creationId xmlns:a16="http://schemas.microsoft.com/office/drawing/2014/main" id="{4C4E5104-1125-4649-B0A8-34EC547BB1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9FE6148-B455-4DB1-811D-D31FE35AE411}"/>
              </a:ext>
            </a:extLst>
          </p:cNvPr>
          <p:cNvSpPr>
            <a:spLocks noGrp="1"/>
          </p:cNvSpPr>
          <p:nvPr>
            <p:ph type="sldNum" sz="quarter" idx="12"/>
          </p:nvPr>
        </p:nvSpPr>
        <p:spPr/>
        <p:txBody>
          <a:bodyPr/>
          <a:lstStyle/>
          <a:p>
            <a:fld id="{E8F9186D-BD8E-4EDD-A417-AFA9BA614779}" type="slidenum">
              <a:rPr lang="en-GB" smtClean="0"/>
              <a:t>‹#›</a:t>
            </a:fld>
            <a:endParaRPr lang="en-GB"/>
          </a:p>
        </p:txBody>
      </p:sp>
    </p:spTree>
    <p:extLst>
      <p:ext uri="{BB962C8B-B14F-4D97-AF65-F5344CB8AC3E}">
        <p14:creationId xmlns:p14="http://schemas.microsoft.com/office/powerpoint/2010/main" val="427226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7038974" y="914400"/>
            <a:ext cx="4576763" cy="5143500"/>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1" name="Group 10"/>
          <p:cNvGrpSpPr/>
          <p:nvPr userDrawn="1"/>
        </p:nvGrpSpPr>
        <p:grpSpPr>
          <a:xfrm>
            <a:off x="230595" y="101108"/>
            <a:ext cx="11984555" cy="6768025"/>
            <a:chOff x="230595" y="101108"/>
            <a:chExt cx="11984555" cy="6768025"/>
          </a:xfrm>
        </p:grpSpPr>
        <p:sp>
          <p:nvSpPr>
            <p:cNvPr id="14" name="TextBox 13"/>
            <p:cNvSpPr txBox="1"/>
            <p:nvPr userDrawn="1"/>
          </p:nvSpPr>
          <p:spPr>
            <a:xfrm>
              <a:off x="230595" y="101108"/>
              <a:ext cx="399850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MDULE 4</a:t>
              </a:r>
              <a:r>
                <a:rPr lang="en-US">
                  <a:solidFill>
                    <a:schemeClr val="bg1"/>
                  </a:solidFill>
                  <a:latin typeface="Arial" charset="0"/>
                  <a:ea typeface="Arial" charset="0"/>
                  <a:cs typeface="Arial" charset="0"/>
                </a:rPr>
                <a:t>  •  STAYING HEALTHY</a:t>
              </a:r>
              <a:endParaRPr lang="en-US" b="1">
                <a:solidFill>
                  <a:schemeClr val="bg1"/>
                </a:solidFill>
                <a:latin typeface="Arial" charset="0"/>
                <a:ea typeface="Arial" charset="0"/>
                <a:cs typeface="Arial" charset="0"/>
              </a:endParaRPr>
            </a:p>
          </p:txBody>
        </p:sp>
        <p:sp>
          <p:nvSpPr>
            <p:cNvPr id="15"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grpSp>
        <p:nvGrpSpPr>
          <p:cNvPr id="17" name="Group 16"/>
          <p:cNvGrpSpPr/>
          <p:nvPr userDrawn="1"/>
        </p:nvGrpSpPr>
        <p:grpSpPr>
          <a:xfrm>
            <a:off x="-5" y="-20581"/>
            <a:ext cx="12192005" cy="6889714"/>
            <a:chOff x="-5" y="-20581"/>
            <a:chExt cx="12192005" cy="6889714"/>
          </a:xfrm>
        </p:grpSpPr>
        <p:grpSp>
          <p:nvGrpSpPr>
            <p:cNvPr id="18" name="Group 17"/>
            <p:cNvGrpSpPr/>
            <p:nvPr userDrawn="1"/>
          </p:nvGrpSpPr>
          <p:grpSpPr>
            <a:xfrm>
              <a:off x="-5" y="-20581"/>
              <a:ext cx="12192005" cy="6889714"/>
              <a:chOff x="-5" y="-20581"/>
              <a:chExt cx="12192005" cy="6889714"/>
            </a:xfrm>
          </p:grpSpPr>
          <p:sp>
            <p:nvSpPr>
              <p:cNvPr id="20" name="Rectangle 8"/>
              <p:cNvSpPr/>
              <p:nvPr userDrawn="1"/>
            </p:nvSpPr>
            <p:spPr>
              <a:xfrm rot="10800000" flipV="1">
                <a:off x="-5" y="-20581"/>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30594" y="101108"/>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22"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op">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771525"/>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1" name="Group 10"/>
          <p:cNvGrpSpPr/>
          <p:nvPr userDrawn="1"/>
        </p:nvGrpSpPr>
        <p:grpSpPr>
          <a:xfrm>
            <a:off x="230595" y="101108"/>
            <a:ext cx="11984555" cy="6768025"/>
            <a:chOff x="230595" y="101108"/>
            <a:chExt cx="11984555" cy="6768025"/>
          </a:xfrm>
        </p:grpSpPr>
        <p:sp>
          <p:nvSpPr>
            <p:cNvPr id="14" name="TextBox 13"/>
            <p:cNvSpPr txBox="1"/>
            <p:nvPr userDrawn="1"/>
          </p:nvSpPr>
          <p:spPr>
            <a:xfrm>
              <a:off x="230595" y="101108"/>
              <a:ext cx="399850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4</a:t>
              </a:r>
              <a:r>
                <a:rPr lang="en-US">
                  <a:solidFill>
                    <a:schemeClr val="bg1"/>
                  </a:solidFill>
                  <a:latin typeface="Arial" charset="0"/>
                  <a:ea typeface="Arial" charset="0"/>
                  <a:cs typeface="Arial" charset="0"/>
                </a:rPr>
                <a:t>  •  STAYING HEALTHY</a:t>
              </a:r>
              <a:endParaRPr lang="en-US" b="1">
                <a:solidFill>
                  <a:schemeClr val="bg1"/>
                </a:solidFill>
                <a:latin typeface="Arial" charset="0"/>
                <a:ea typeface="Arial" charset="0"/>
                <a:cs typeface="Arial" charset="0"/>
              </a:endParaRPr>
            </a:p>
          </p:txBody>
        </p:sp>
        <p:sp>
          <p:nvSpPr>
            <p:cNvPr id="15"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8404" y="5925826"/>
              <a:ext cx="936746" cy="910754"/>
            </a:xfrm>
            <a:prstGeom prst="rect">
              <a:avLst/>
            </a:prstGeom>
          </p:spPr>
        </p:pic>
      </p:grpSp>
      <p:grpSp>
        <p:nvGrpSpPr>
          <p:cNvPr id="8" name="Group 7"/>
          <p:cNvGrpSpPr/>
          <p:nvPr userDrawn="1"/>
        </p:nvGrpSpPr>
        <p:grpSpPr>
          <a:xfrm>
            <a:off x="-5" y="-20581"/>
            <a:ext cx="12192005" cy="6889714"/>
            <a:chOff x="-5" y="-20581"/>
            <a:chExt cx="12192005" cy="6889714"/>
          </a:xfrm>
        </p:grpSpPr>
        <p:grpSp>
          <p:nvGrpSpPr>
            <p:cNvPr id="9" name="Group 8"/>
            <p:cNvGrpSpPr/>
            <p:nvPr userDrawn="1"/>
          </p:nvGrpSpPr>
          <p:grpSpPr>
            <a:xfrm>
              <a:off x="-5" y="-20581"/>
              <a:ext cx="12192005" cy="6889714"/>
              <a:chOff x="-5" y="-20581"/>
              <a:chExt cx="12192005" cy="6889714"/>
            </a:xfrm>
          </p:grpSpPr>
          <p:sp>
            <p:nvSpPr>
              <p:cNvPr id="12" name="Rectangle 8"/>
              <p:cNvSpPr/>
              <p:nvPr userDrawn="1"/>
            </p:nvSpPr>
            <p:spPr>
              <a:xfrm rot="10800000" flipV="1">
                <a:off x="-5" y="-20581"/>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594" y="101108"/>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18"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ttom">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538161" y="5272087"/>
            <a:ext cx="11134726" cy="828675"/>
          </a:xfrm>
        </p:spPr>
        <p:txBody>
          <a:bodyPr>
            <a:normAutofit/>
          </a:bodyPr>
          <a:lstStyle>
            <a:lvl1pPr marL="342900" indent="-342900" algn="l">
              <a:buFont typeface="Arial" charset="0"/>
              <a:buChar char="•"/>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0" name="Group 9"/>
          <p:cNvGrpSpPr/>
          <p:nvPr userDrawn="1"/>
        </p:nvGrpSpPr>
        <p:grpSpPr>
          <a:xfrm>
            <a:off x="-5" y="-20581"/>
            <a:ext cx="12192005" cy="6889714"/>
            <a:chOff x="-5" y="-20581"/>
            <a:chExt cx="12192005" cy="6889714"/>
          </a:xfrm>
        </p:grpSpPr>
        <p:grpSp>
          <p:nvGrpSpPr>
            <p:cNvPr id="11" name="Group 10"/>
            <p:cNvGrpSpPr/>
            <p:nvPr userDrawn="1"/>
          </p:nvGrpSpPr>
          <p:grpSpPr>
            <a:xfrm>
              <a:off x="-5" y="-20581"/>
              <a:ext cx="12192005" cy="6889714"/>
              <a:chOff x="-5" y="-20581"/>
              <a:chExt cx="12192005" cy="6889714"/>
            </a:xfrm>
          </p:grpSpPr>
          <p:sp>
            <p:nvSpPr>
              <p:cNvPr id="17" name="Rectangle 8"/>
              <p:cNvSpPr/>
              <p:nvPr userDrawn="1"/>
            </p:nvSpPr>
            <p:spPr>
              <a:xfrm rot="10800000" flipV="1">
                <a:off x="-5" y="-20581"/>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230594" y="101108"/>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19"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666749" y="914400"/>
            <a:ext cx="4576763" cy="5143500"/>
          </a:xfrm>
        </p:spPr>
        <p:txBody>
          <a:bodyPr>
            <a:normAutofit/>
          </a:bodyPr>
          <a:lstStyle>
            <a:lvl1pPr marL="514350" indent="-514350" algn="l">
              <a:buFont typeface="+mj-lt"/>
              <a:buAutoNum type="arabicPeriod"/>
              <a:defRPr sz="2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5" y="-20581"/>
            <a:ext cx="12192005" cy="6889714"/>
            <a:chOff x="-5" y="-20581"/>
            <a:chExt cx="12192005" cy="6889714"/>
          </a:xfrm>
        </p:grpSpPr>
        <p:grpSp>
          <p:nvGrpSpPr>
            <p:cNvPr id="9" name="Group 8"/>
            <p:cNvGrpSpPr/>
            <p:nvPr userDrawn="1"/>
          </p:nvGrpSpPr>
          <p:grpSpPr>
            <a:xfrm>
              <a:off x="-5" y="-20581"/>
              <a:ext cx="12192005" cy="6889714"/>
              <a:chOff x="-5" y="-20581"/>
              <a:chExt cx="12192005" cy="6889714"/>
            </a:xfrm>
          </p:grpSpPr>
          <p:sp>
            <p:nvSpPr>
              <p:cNvPr id="16" name="Rectangle 8"/>
              <p:cNvSpPr/>
              <p:nvPr userDrawn="1"/>
            </p:nvSpPr>
            <p:spPr>
              <a:xfrm rot="10800000" flipV="1">
                <a:off x="-5" y="-20581"/>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230594" y="101108"/>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18"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Titl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E157F420-9766-4271-8835-1998405F7D47}"/>
              </a:ext>
            </a:extLst>
          </p:cNvPr>
          <p:cNvSpPr>
            <a:spLocks noGrp="1"/>
          </p:cNvSpPr>
          <p:nvPr>
            <p:ph type="subTitle" idx="1"/>
          </p:nvPr>
        </p:nvSpPr>
        <p:spPr>
          <a:xfrm>
            <a:off x="493129" y="1956340"/>
            <a:ext cx="5977119" cy="2858728"/>
          </a:xfrm>
        </p:spPr>
        <p:txBody>
          <a:bodyPr>
            <a:normAutofit/>
          </a:bodyPr>
          <a:lstStyle>
            <a:lvl1pPr marL="0" indent="0" algn="l">
              <a:buFont typeface="+mj-lt"/>
              <a:buNone/>
              <a:defRPr sz="48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12" name="Group 11"/>
          <p:cNvGrpSpPr/>
          <p:nvPr userDrawn="1"/>
        </p:nvGrpSpPr>
        <p:grpSpPr>
          <a:xfrm>
            <a:off x="-5" y="-20581"/>
            <a:ext cx="12192005" cy="6889714"/>
            <a:chOff x="-5" y="-20581"/>
            <a:chExt cx="12192005" cy="6889714"/>
          </a:xfrm>
        </p:grpSpPr>
        <p:grpSp>
          <p:nvGrpSpPr>
            <p:cNvPr id="13" name="Group 12"/>
            <p:cNvGrpSpPr/>
            <p:nvPr userDrawn="1"/>
          </p:nvGrpSpPr>
          <p:grpSpPr>
            <a:xfrm>
              <a:off x="-5" y="-20581"/>
              <a:ext cx="12192005" cy="6889714"/>
              <a:chOff x="-5" y="-20581"/>
              <a:chExt cx="12192005" cy="6889714"/>
            </a:xfrm>
          </p:grpSpPr>
          <p:sp>
            <p:nvSpPr>
              <p:cNvPr id="15" name="Rectangle 8"/>
              <p:cNvSpPr/>
              <p:nvPr userDrawn="1"/>
            </p:nvSpPr>
            <p:spPr>
              <a:xfrm rot="10800000" flipV="1">
                <a:off x="-5" y="-20581"/>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230594" y="101108"/>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17"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apUp">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485900"/>
            <a:ext cx="12192000" cy="3886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374596" y="2402352"/>
            <a:ext cx="6164317" cy="1938992"/>
          </a:xfrm>
          <a:prstGeom prst="rect">
            <a:avLst/>
          </a:prstGeom>
          <a:noFill/>
        </p:spPr>
        <p:txBody>
          <a:bodyPr wrap="square" rtlCol="0">
            <a:spAutoFit/>
          </a:bodyPr>
          <a:lstStyle/>
          <a:p>
            <a:r>
              <a:rPr lang="en-US" sz="6000">
                <a:solidFill>
                  <a:schemeClr val="bg1"/>
                </a:solidFill>
                <a:latin typeface="Arial" charset="0"/>
                <a:ea typeface="Arial" charset="0"/>
                <a:cs typeface="Arial" charset="0"/>
              </a:rPr>
              <a:t>Key things</a:t>
            </a:r>
            <a:br>
              <a:rPr lang="en-US" sz="6000">
                <a:solidFill>
                  <a:schemeClr val="bg1"/>
                </a:solidFill>
                <a:latin typeface="Arial" charset="0"/>
                <a:ea typeface="Arial" charset="0"/>
                <a:cs typeface="Arial" charset="0"/>
              </a:rPr>
            </a:br>
            <a:r>
              <a:rPr lang="en-US" sz="6000">
                <a:solidFill>
                  <a:schemeClr val="bg1"/>
                </a:solidFill>
                <a:latin typeface="Arial" charset="0"/>
                <a:ea typeface="Arial" charset="0"/>
                <a:cs typeface="Arial" charset="0"/>
              </a:rPr>
              <a:t>to remember</a:t>
            </a:r>
          </a:p>
        </p:txBody>
      </p:sp>
      <p:sp>
        <p:nvSpPr>
          <p:cNvPr id="9" name="Rectangle 8"/>
          <p:cNvSpPr/>
          <p:nvPr userDrawn="1"/>
        </p:nvSpPr>
        <p:spPr>
          <a:xfrm>
            <a:off x="6913509" y="659681"/>
            <a:ext cx="4783462" cy="5538638"/>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99221" y="-262059"/>
            <a:ext cx="5182699" cy="6690267"/>
          </a:xfrm>
          <a:prstGeom prst="rect">
            <a:avLst/>
          </a:prstGeom>
        </p:spPr>
      </p:pic>
      <p:grpSp>
        <p:nvGrpSpPr>
          <p:cNvPr id="12" name="Group 11"/>
          <p:cNvGrpSpPr/>
          <p:nvPr userDrawn="1"/>
        </p:nvGrpSpPr>
        <p:grpSpPr>
          <a:xfrm>
            <a:off x="-5" y="-20581"/>
            <a:ext cx="12192005" cy="6889714"/>
            <a:chOff x="-5" y="-20581"/>
            <a:chExt cx="12192005" cy="6889714"/>
          </a:xfrm>
        </p:grpSpPr>
        <p:grpSp>
          <p:nvGrpSpPr>
            <p:cNvPr id="13" name="Group 12"/>
            <p:cNvGrpSpPr/>
            <p:nvPr userDrawn="1"/>
          </p:nvGrpSpPr>
          <p:grpSpPr>
            <a:xfrm>
              <a:off x="-5" y="-20581"/>
              <a:ext cx="12192005" cy="6889714"/>
              <a:chOff x="-5" y="-20581"/>
              <a:chExt cx="12192005" cy="6889714"/>
            </a:xfrm>
          </p:grpSpPr>
          <p:sp>
            <p:nvSpPr>
              <p:cNvPr id="15" name="Rectangle 8"/>
              <p:cNvSpPr/>
              <p:nvPr userDrawn="1"/>
            </p:nvSpPr>
            <p:spPr>
              <a:xfrm rot="10800000" flipV="1">
                <a:off x="-5" y="-20581"/>
                <a:ext cx="6758943"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 name="connsiteX0" fmla="*/ 0 w 8328477"/>
                  <a:gd name="connsiteY0" fmla="*/ 0 h 603127"/>
                  <a:gd name="connsiteX1" fmla="*/ 8328477 w 8328477"/>
                  <a:gd name="connsiteY1" fmla="*/ 0 h 603127"/>
                  <a:gd name="connsiteX2" fmla="*/ 8328477 w 8328477"/>
                  <a:gd name="connsiteY2" fmla="*/ 589441 h 603127"/>
                  <a:gd name="connsiteX3" fmla="*/ 314981 w 8328477"/>
                  <a:gd name="connsiteY3" fmla="*/ 603127 h 603127"/>
                  <a:gd name="connsiteX4" fmla="*/ 0 w 8328477"/>
                  <a:gd name="connsiteY4" fmla="*/ 0 h 603127"/>
                  <a:gd name="connsiteX0" fmla="*/ 0 w 8328477"/>
                  <a:gd name="connsiteY0" fmla="*/ 0 h 589441"/>
                  <a:gd name="connsiteX1" fmla="*/ 8328477 w 8328477"/>
                  <a:gd name="connsiteY1" fmla="*/ 0 h 589441"/>
                  <a:gd name="connsiteX2" fmla="*/ 8328477 w 8328477"/>
                  <a:gd name="connsiteY2" fmla="*/ 589441 h 589441"/>
                  <a:gd name="connsiteX3" fmla="*/ 245884 w 8328477"/>
                  <a:gd name="connsiteY3" fmla="*/ 589441 h 589441"/>
                  <a:gd name="connsiteX4" fmla="*/ 0 w 8328477"/>
                  <a:gd name="connsiteY4" fmla="*/ 0 h 589441"/>
                  <a:gd name="connsiteX0" fmla="*/ 2462713 w 8082593"/>
                  <a:gd name="connsiteY0" fmla="*/ 218970 h 589441"/>
                  <a:gd name="connsiteX1" fmla="*/ 8082593 w 8082593"/>
                  <a:gd name="connsiteY1" fmla="*/ 0 h 589441"/>
                  <a:gd name="connsiteX2" fmla="*/ 8082593 w 8082593"/>
                  <a:gd name="connsiteY2" fmla="*/ 589441 h 589441"/>
                  <a:gd name="connsiteX3" fmla="*/ 0 w 8082593"/>
                  <a:gd name="connsiteY3" fmla="*/ 589441 h 589441"/>
                  <a:gd name="connsiteX4" fmla="*/ 2462713 w 8082593"/>
                  <a:gd name="connsiteY4" fmla="*/ 218970 h 589441"/>
                  <a:gd name="connsiteX0" fmla="*/ 3291875 w 8082593"/>
                  <a:gd name="connsiteY0" fmla="*/ 21897 h 589441"/>
                  <a:gd name="connsiteX1" fmla="*/ 8082593 w 8082593"/>
                  <a:gd name="connsiteY1" fmla="*/ 0 h 589441"/>
                  <a:gd name="connsiteX2" fmla="*/ 8082593 w 8082593"/>
                  <a:gd name="connsiteY2" fmla="*/ 589441 h 589441"/>
                  <a:gd name="connsiteX3" fmla="*/ 0 w 8082593"/>
                  <a:gd name="connsiteY3" fmla="*/ 589441 h 589441"/>
                  <a:gd name="connsiteX4" fmla="*/ 3291875 w 8082593"/>
                  <a:gd name="connsiteY4" fmla="*/ 21897 h 589441"/>
                  <a:gd name="connsiteX0" fmla="*/ 0 w 4790718"/>
                  <a:gd name="connsiteY0" fmla="*/ 21897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21897 h 589441"/>
                  <a:gd name="connsiteX0" fmla="*/ 0 w 4790718"/>
                  <a:gd name="connsiteY0" fmla="*/ 10949 h 589441"/>
                  <a:gd name="connsiteX1" fmla="*/ 4790718 w 4790718"/>
                  <a:gd name="connsiteY1" fmla="*/ 0 h 589441"/>
                  <a:gd name="connsiteX2" fmla="*/ 4790718 w 4790718"/>
                  <a:gd name="connsiteY2" fmla="*/ 589441 h 589441"/>
                  <a:gd name="connsiteX3" fmla="*/ 489105 w 4790718"/>
                  <a:gd name="connsiteY3" fmla="*/ 589441 h 589441"/>
                  <a:gd name="connsiteX4" fmla="*/ 0 w 4790718"/>
                  <a:gd name="connsiteY4" fmla="*/ 10949 h 589441"/>
                  <a:gd name="connsiteX0" fmla="*/ 2042604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042604 w 6833322"/>
                  <a:gd name="connsiteY4" fmla="*/ 10949 h 589441"/>
                  <a:gd name="connsiteX0" fmla="*/ 0 w 7421926"/>
                  <a:gd name="connsiteY0" fmla="*/ 21898 h 589441"/>
                  <a:gd name="connsiteX1" fmla="*/ 7421926 w 7421926"/>
                  <a:gd name="connsiteY1" fmla="*/ 0 h 589441"/>
                  <a:gd name="connsiteX2" fmla="*/ 7421926 w 7421926"/>
                  <a:gd name="connsiteY2" fmla="*/ 589441 h 589441"/>
                  <a:gd name="connsiteX3" fmla="*/ 588604 w 7421926"/>
                  <a:gd name="connsiteY3" fmla="*/ 589441 h 589441"/>
                  <a:gd name="connsiteX4" fmla="*/ 0 w 7421926"/>
                  <a:gd name="connsiteY4" fmla="*/ 21898 h 589441"/>
                  <a:gd name="connsiteX0" fmla="*/ 284780 w 6833322"/>
                  <a:gd name="connsiteY0" fmla="*/ 10949 h 589441"/>
                  <a:gd name="connsiteX1" fmla="*/ 6833322 w 6833322"/>
                  <a:gd name="connsiteY1" fmla="*/ 0 h 589441"/>
                  <a:gd name="connsiteX2" fmla="*/ 6833322 w 6833322"/>
                  <a:gd name="connsiteY2" fmla="*/ 589441 h 589441"/>
                  <a:gd name="connsiteX3" fmla="*/ 0 w 6833322"/>
                  <a:gd name="connsiteY3" fmla="*/ 589441 h 589441"/>
                  <a:gd name="connsiteX4" fmla="*/ 284780 w 6833322"/>
                  <a:gd name="connsiteY4" fmla="*/ 10949 h 589441"/>
                  <a:gd name="connsiteX0" fmla="*/ 0 w 6548542"/>
                  <a:gd name="connsiteY0" fmla="*/ 10949 h 589441"/>
                  <a:gd name="connsiteX1" fmla="*/ 6548542 w 6548542"/>
                  <a:gd name="connsiteY1" fmla="*/ 0 h 589441"/>
                  <a:gd name="connsiteX2" fmla="*/ 6548542 w 6548542"/>
                  <a:gd name="connsiteY2" fmla="*/ 589441 h 589441"/>
                  <a:gd name="connsiteX3" fmla="*/ 444883 w 6548542"/>
                  <a:gd name="connsiteY3" fmla="*/ 589441 h 589441"/>
                  <a:gd name="connsiteX4" fmla="*/ 0 w 6548542"/>
                  <a:gd name="connsiteY4" fmla="*/ 10949 h 589441"/>
                  <a:gd name="connsiteX0" fmla="*/ 0 w 6537487"/>
                  <a:gd name="connsiteY0" fmla="*/ 21898 h 589441"/>
                  <a:gd name="connsiteX1" fmla="*/ 6537487 w 6537487"/>
                  <a:gd name="connsiteY1" fmla="*/ 0 h 589441"/>
                  <a:gd name="connsiteX2" fmla="*/ 6537487 w 6537487"/>
                  <a:gd name="connsiteY2" fmla="*/ 589441 h 589441"/>
                  <a:gd name="connsiteX3" fmla="*/ 433828 w 6537487"/>
                  <a:gd name="connsiteY3" fmla="*/ 589441 h 589441"/>
                  <a:gd name="connsiteX4" fmla="*/ 0 w 6537487"/>
                  <a:gd name="connsiteY4" fmla="*/ 21898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487" h="589441">
                    <a:moveTo>
                      <a:pt x="0" y="21898"/>
                    </a:moveTo>
                    <a:lnTo>
                      <a:pt x="6537487" y="0"/>
                    </a:lnTo>
                    <a:lnTo>
                      <a:pt x="6537487" y="589441"/>
                    </a:lnTo>
                    <a:lnTo>
                      <a:pt x="433828" y="589441"/>
                    </a:lnTo>
                    <a:lnTo>
                      <a:pt x="0" y="2189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230594" y="101108"/>
                <a:ext cx="6318796"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6</a:t>
                </a:r>
                <a:r>
                  <a:rPr lang="en-US">
                    <a:solidFill>
                      <a:schemeClr val="bg1"/>
                    </a:solidFill>
                    <a:latin typeface="Arial" charset="0"/>
                    <a:ea typeface="Arial" charset="0"/>
                    <a:cs typeface="Arial" charset="0"/>
                  </a:rPr>
                  <a:t>  •  RESPECTING</a:t>
                </a:r>
                <a:r>
                  <a:rPr lang="en-US" baseline="0">
                    <a:solidFill>
                      <a:schemeClr val="bg1"/>
                    </a:solidFill>
                    <a:latin typeface="Arial" charset="0"/>
                    <a:ea typeface="Arial" charset="0"/>
                    <a:cs typeface="Arial" charset="0"/>
                  </a:rPr>
                  <a:t> YOURSELF AND OTHERS</a:t>
                </a:r>
                <a:endParaRPr lang="en-US" b="1">
                  <a:solidFill>
                    <a:schemeClr val="bg1"/>
                  </a:solidFill>
                  <a:latin typeface="Arial" charset="0"/>
                  <a:ea typeface="Arial" charset="0"/>
                  <a:cs typeface="Arial" charset="0"/>
                </a:endParaRPr>
              </a:p>
            </p:txBody>
          </p:sp>
          <p:sp>
            <p:nvSpPr>
              <p:cNvPr id="22" name="Rectangle 8"/>
              <p:cNvSpPr/>
              <p:nvPr userDrawn="1"/>
            </p:nvSpPr>
            <p:spPr>
              <a:xfrm flipV="1">
                <a:off x="10856171" y="5867951"/>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591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1293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04551-A16C-4859-B163-B69F50EC2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081EC-51CF-4CC9-BEBF-1E9EA397A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A244DE-3772-43A4-B2F7-44785E69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56F09-0FAA-479D-8A76-67882C555C59}" type="datetimeFigureOut">
              <a:rPr lang="en-GB" smtClean="0"/>
              <a:t>31/05/2023</a:t>
            </a:fld>
            <a:endParaRPr lang="en-GB"/>
          </a:p>
        </p:txBody>
      </p:sp>
      <p:sp>
        <p:nvSpPr>
          <p:cNvPr id="5" name="Footer Placeholder 4">
            <a:extLst>
              <a:ext uri="{FF2B5EF4-FFF2-40B4-BE49-F238E27FC236}">
                <a16:creationId xmlns:a16="http://schemas.microsoft.com/office/drawing/2014/main" id="{64275A60-25D9-49AE-9384-8B8027C5C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1EC0E2-88E8-43D1-890C-B1EB1B022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186D-BD8E-4EDD-A417-AFA9BA614779}" type="slidenum">
              <a:rPr lang="en-GB" smtClean="0"/>
              <a:t>‹#›</a:t>
            </a:fld>
            <a:endParaRPr lang="en-GB"/>
          </a:p>
        </p:txBody>
      </p:sp>
    </p:spTree>
    <p:extLst>
      <p:ext uri="{BB962C8B-B14F-4D97-AF65-F5344CB8AC3E}">
        <p14:creationId xmlns:p14="http://schemas.microsoft.com/office/powerpoint/2010/main" val="13416006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1" r:id="rId8"/>
    <p:sldLayoutId id="2147483649" r:id="rId9"/>
    <p:sldLayoutId id="2147483657" r:id="rId10"/>
    <p:sldLayoutId id="2147483665" r:id="rId11"/>
    <p:sldLayoutId id="214748366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5">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671638"/>
            <a:ext cx="12192000" cy="35147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94878" y="1042710"/>
            <a:ext cx="3591799" cy="4772580"/>
          </a:xfrm>
          <a:prstGeom prst="rect">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9011" y="2050483"/>
            <a:ext cx="6164317" cy="584775"/>
          </a:xfrm>
          <a:prstGeom prst="rect">
            <a:avLst/>
          </a:prstGeom>
          <a:noFill/>
        </p:spPr>
        <p:txBody>
          <a:bodyPr wrap="square" rtlCol="0">
            <a:spAutoFit/>
          </a:bodyPr>
          <a:lstStyle/>
          <a:p>
            <a:r>
              <a:rPr lang="en-US" sz="3200" b="1">
                <a:solidFill>
                  <a:schemeClr val="bg1"/>
                </a:solidFill>
                <a:latin typeface="Arial" charset="0"/>
                <a:ea typeface="Arial" charset="0"/>
                <a:cs typeface="Arial" charset="0"/>
              </a:rPr>
              <a:t>MODULE 6</a:t>
            </a:r>
          </a:p>
        </p:txBody>
      </p:sp>
      <p:sp>
        <p:nvSpPr>
          <p:cNvPr id="11" name="TextBox 10"/>
          <p:cNvSpPr txBox="1"/>
          <p:nvPr/>
        </p:nvSpPr>
        <p:spPr>
          <a:xfrm>
            <a:off x="369011" y="2985670"/>
            <a:ext cx="7394507" cy="1938992"/>
          </a:xfrm>
          <a:prstGeom prst="rect">
            <a:avLst/>
          </a:prstGeom>
          <a:noFill/>
        </p:spPr>
        <p:txBody>
          <a:bodyPr wrap="square" rtlCol="0">
            <a:spAutoFit/>
          </a:bodyPr>
          <a:lstStyle/>
          <a:p>
            <a:r>
              <a:rPr lang="en-US" sz="6000">
                <a:solidFill>
                  <a:schemeClr val="bg1"/>
                </a:solidFill>
                <a:latin typeface="Arial" charset="0"/>
                <a:ea typeface="Arial" charset="0"/>
                <a:cs typeface="Arial" charset="0"/>
              </a:rPr>
              <a:t>Respecting yourself</a:t>
            </a:r>
            <a:br>
              <a:rPr lang="en-US" sz="6000">
                <a:solidFill>
                  <a:schemeClr val="bg1"/>
                </a:solidFill>
                <a:latin typeface="Arial" charset="0"/>
                <a:ea typeface="Arial" charset="0"/>
                <a:cs typeface="Arial" charset="0"/>
              </a:rPr>
            </a:br>
            <a:r>
              <a:rPr lang="en-US" sz="6000">
                <a:solidFill>
                  <a:schemeClr val="bg1"/>
                </a:solidFill>
                <a:latin typeface="Arial" charset="0"/>
                <a:ea typeface="Arial" charset="0"/>
                <a:cs typeface="Arial" charset="0"/>
              </a:rPr>
              <a:t>and others</a:t>
            </a:r>
          </a:p>
        </p:txBody>
      </p:sp>
      <p:cxnSp>
        <p:nvCxnSpPr>
          <p:cNvPr id="12" name="Straight Connector 11"/>
          <p:cNvCxnSpPr/>
          <p:nvPr/>
        </p:nvCxnSpPr>
        <p:spPr>
          <a:xfrm>
            <a:off x="414334" y="2786061"/>
            <a:ext cx="6715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7965968" y="1469180"/>
            <a:ext cx="4054008" cy="3941522"/>
          </a:xfrm>
          <a:prstGeom prst="rect">
            <a:avLst/>
          </a:prstGeom>
        </p:spPr>
      </p:pic>
      <p:sp>
        <p:nvSpPr>
          <p:cNvPr id="13" name="TextBox 12">
            <a:extLst>
              <a:ext uri="{FF2B5EF4-FFF2-40B4-BE49-F238E27FC236}">
                <a16:creationId xmlns:a16="http://schemas.microsoft.com/office/drawing/2014/main" id="{6412191A-B700-484D-BD1C-975F231E912B}"/>
              </a:ext>
            </a:extLst>
          </p:cNvPr>
          <p:cNvSpPr txBox="1"/>
          <p:nvPr/>
        </p:nvSpPr>
        <p:spPr>
          <a:xfrm>
            <a:off x="326572" y="6567938"/>
            <a:ext cx="6008914" cy="276999"/>
          </a:xfrm>
          <a:prstGeom prst="rect">
            <a:avLst/>
          </a:prstGeom>
          <a:noFill/>
        </p:spPr>
        <p:txBody>
          <a:bodyPr wrap="square" rtlCol="0">
            <a:spAutoFit/>
          </a:bodyPr>
          <a:lstStyle/>
          <a:p>
            <a:r>
              <a:rPr lang="en-US" sz="1200">
                <a:solidFill>
                  <a:srgbClr val="2E75B6"/>
                </a:solidFill>
              </a:rPr>
              <a:t>For copyright details see last slide of this PowerPoint presentation</a:t>
            </a:r>
          </a:p>
        </p:txBody>
      </p:sp>
    </p:spTree>
    <p:extLst>
      <p:ext uri="{BB962C8B-B14F-4D97-AF65-F5344CB8AC3E}">
        <p14:creationId xmlns:p14="http://schemas.microsoft.com/office/powerpoint/2010/main" val="812162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26AFF0F6-5F3D-40D9-ABCE-982D466F976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6268684" y="804745"/>
            <a:ext cx="5460588" cy="5460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498A58-37C5-4CD9-A30B-8200FF0630A9}"/>
              </a:ext>
            </a:extLst>
          </p:cNvPr>
          <p:cNvSpPr txBox="1"/>
          <p:nvPr/>
        </p:nvSpPr>
        <p:spPr>
          <a:xfrm>
            <a:off x="750776" y="2207667"/>
            <a:ext cx="4794892" cy="3493264"/>
          </a:xfrm>
          <a:prstGeom prst="rect">
            <a:avLst/>
          </a:prstGeom>
          <a:noFill/>
        </p:spPr>
        <p:txBody>
          <a:bodyPr wrap="square" lIns="91440" tIns="45720" rIns="91440" bIns="45720" rtlCol="0" anchor="t">
            <a:spAutoFit/>
          </a:bodyPr>
          <a:lstStyle/>
          <a:p>
            <a:pPr>
              <a:spcAft>
                <a:spcPts val="1000"/>
              </a:spcAft>
            </a:pPr>
            <a:r>
              <a:rPr lang="en-US" sz="2800" b="1">
                <a:latin typeface="Arial" panose="020B0604020202020204" pitchFamily="34" charset="0"/>
                <a:cs typeface="Arial" panose="020B0604020202020204" pitchFamily="34" charset="0"/>
              </a:rPr>
              <a:t>Non-violent</a:t>
            </a:r>
          </a:p>
          <a:p>
            <a:pPr>
              <a:spcAft>
                <a:spcPts val="1000"/>
              </a:spcAft>
            </a:pPr>
            <a:r>
              <a:rPr lang="en-US" sz="2800">
                <a:latin typeface="Arial" panose="020B0604020202020204" pitchFamily="34" charset="0"/>
                <a:ea typeface="+mn-lt"/>
                <a:cs typeface="Arial" panose="020B0604020202020204" pitchFamily="34" charset="0"/>
              </a:rPr>
              <a:t>Do not use force to hurt or harm anyone – talking to people aggressively or shouting or physical force </a:t>
            </a:r>
            <a:endParaRPr lang="en-US" sz="2800">
              <a:latin typeface="Arial" panose="020B0604020202020204" pitchFamily="34" charset="0"/>
              <a:cs typeface="Arial" panose="020B0604020202020204" pitchFamily="34" charset="0"/>
            </a:endParaRPr>
          </a:p>
          <a:p>
            <a:pPr marL="457200" indent="-457200">
              <a:spcAft>
                <a:spcPts val="1000"/>
              </a:spcAft>
              <a:buFont typeface="Arial" panose="020B0604020202020204" pitchFamily="34" charset="0"/>
              <a:buChar char="•"/>
            </a:pPr>
            <a:endParaRPr lang="en-US" sz="2800" b="1">
              <a:latin typeface="Arial" panose="020B0604020202020204" pitchFamily="34" charset="0"/>
              <a:cs typeface="Arial" panose="020B0604020202020204" pitchFamily="34" charset="0"/>
            </a:endParaRPr>
          </a:p>
          <a:p>
            <a:pPr marL="457200" indent="-457200">
              <a:spcAft>
                <a:spcPts val="1000"/>
              </a:spcAft>
              <a:buFont typeface="Arial" panose="020B0604020202020204" pitchFamily="34" charset="0"/>
              <a:buChar char="•"/>
            </a:pPr>
            <a:endParaRPr lang="en-US" sz="2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6B5114-1DC3-0144-AE5D-74DA782882E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806569" y="1014762"/>
            <a:ext cx="4417593" cy="4512255"/>
          </a:xfrm>
          <a:prstGeom prst="rect">
            <a:avLst/>
          </a:prstGeom>
        </p:spPr>
      </p:pic>
      <p:sp>
        <p:nvSpPr>
          <p:cNvPr id="9" name="Slide Number Placeholder 1">
            <a:extLst>
              <a:ext uri="{FF2B5EF4-FFF2-40B4-BE49-F238E27FC236}">
                <a16:creationId xmlns:a16="http://schemas.microsoft.com/office/drawing/2014/main" id="{71701A2F-97EA-8D41-ABBE-770F8E0BACD7}"/>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10</a:t>
            </a:fld>
            <a:endParaRPr lang="en-US" sz="1800">
              <a:solidFill>
                <a:schemeClr val="tx1"/>
              </a:solidFill>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B0231FDB-D2B6-3846-BCAD-2977805F4373}"/>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BB8288B-D3EF-704E-BF17-3306831E3CA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extLst>
      <p:ext uri="{BB962C8B-B14F-4D97-AF65-F5344CB8AC3E}">
        <p14:creationId xmlns:p14="http://schemas.microsoft.com/office/powerpoint/2010/main" val="30562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handwear&#10;&#10;Description automatically generated">
            <a:extLst>
              <a:ext uri="{FF2B5EF4-FFF2-40B4-BE49-F238E27FC236}">
                <a16:creationId xmlns:a16="http://schemas.microsoft.com/office/drawing/2014/main" id="{E3E08B0B-2242-4F6F-8BB3-07E11120C8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614" y="653143"/>
            <a:ext cx="6643310" cy="6643310"/>
          </a:xfrm>
          <a:prstGeom prst="rect">
            <a:avLst/>
          </a:prstGeom>
        </p:spPr>
      </p:pic>
      <p:sp>
        <p:nvSpPr>
          <p:cNvPr id="6" name="TextBox 5">
            <a:extLst>
              <a:ext uri="{FF2B5EF4-FFF2-40B4-BE49-F238E27FC236}">
                <a16:creationId xmlns:a16="http://schemas.microsoft.com/office/drawing/2014/main" id="{72498A58-37C5-4CD9-A30B-8200FF0630A9}"/>
              </a:ext>
            </a:extLst>
          </p:cNvPr>
          <p:cNvSpPr txBox="1"/>
          <p:nvPr/>
        </p:nvSpPr>
        <p:spPr>
          <a:xfrm>
            <a:off x="6798240" y="2064221"/>
            <a:ext cx="5340145" cy="2631490"/>
          </a:xfrm>
          <a:prstGeom prst="rect">
            <a:avLst/>
          </a:prstGeom>
          <a:noFill/>
        </p:spPr>
        <p:txBody>
          <a:bodyPr wrap="square" lIns="91440" tIns="45720" rIns="91440" bIns="45720" rtlCol="0" anchor="t">
            <a:spAutoFit/>
          </a:bodyPr>
          <a:lstStyle/>
          <a:p>
            <a:pPr>
              <a:spcAft>
                <a:spcPts val="1000"/>
              </a:spcAft>
            </a:pPr>
            <a:r>
              <a:rPr lang="en-US" sz="2800" b="1">
                <a:latin typeface="Arial" panose="020B0604020202020204" pitchFamily="34" charset="0"/>
                <a:cs typeface="Arial" panose="020B0604020202020204" pitchFamily="34" charset="0"/>
              </a:rPr>
              <a:t>Respect women</a:t>
            </a:r>
          </a:p>
          <a:p>
            <a:pPr>
              <a:spcAft>
                <a:spcPts val="1000"/>
              </a:spcAft>
            </a:pPr>
            <a:r>
              <a:rPr lang="en-US" sz="2800">
                <a:latin typeface="Arial" panose="020B0604020202020204" pitchFamily="34" charset="0"/>
                <a:cs typeface="Arial" panose="020B0604020202020204" pitchFamily="34" charset="0"/>
              </a:rPr>
              <a:t>Non-sexual</a:t>
            </a:r>
            <a:endParaRPr lang="en-US" sz="2800">
              <a:latin typeface="Arial" panose="020B0604020202020204" pitchFamily="34" charset="0"/>
              <a:ea typeface="+mn-lt"/>
              <a:cs typeface="Arial" panose="020B0604020202020204" pitchFamily="34" charset="0"/>
            </a:endParaRPr>
          </a:p>
          <a:p>
            <a:pPr>
              <a:spcAft>
                <a:spcPts val="1000"/>
              </a:spcAft>
            </a:pPr>
            <a:r>
              <a:rPr lang="en-US" sz="2800">
                <a:latin typeface="Arial" panose="020B0604020202020204" pitchFamily="34" charset="0"/>
                <a:ea typeface="+mn-lt"/>
                <a:cs typeface="Arial" panose="020B0604020202020204" pitchFamily="34" charset="0"/>
              </a:rPr>
              <a:t>Do not make sexual advances</a:t>
            </a:r>
          </a:p>
          <a:p>
            <a:pPr>
              <a:spcAft>
                <a:spcPts val="1000"/>
              </a:spcAft>
            </a:pPr>
            <a:r>
              <a:rPr lang="en-US" sz="2800">
                <a:latin typeface="Arial" panose="020B0604020202020204" pitchFamily="34" charset="0"/>
                <a:ea typeface="+mn-lt"/>
                <a:cs typeface="Arial" panose="020B0604020202020204" pitchFamily="34" charset="0"/>
              </a:rPr>
              <a:t>Never persuade or force anyone to do anything sexual</a:t>
            </a:r>
          </a:p>
        </p:txBody>
      </p:sp>
      <p:sp>
        <p:nvSpPr>
          <p:cNvPr id="7" name="Slide Number Placeholder 1">
            <a:extLst>
              <a:ext uri="{FF2B5EF4-FFF2-40B4-BE49-F238E27FC236}">
                <a16:creationId xmlns:a16="http://schemas.microsoft.com/office/drawing/2014/main" id="{8BCF0121-2F84-C74E-BC81-40E5965DD773}"/>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11</a:t>
            </a:fld>
            <a:endParaRPr lang="en-US" sz="1800">
              <a:solidFill>
                <a:schemeClr val="tx1"/>
              </a:solidFill>
              <a:latin typeface="Arial" panose="020B0604020202020204" pitchFamily="34" charset="0"/>
              <a:cs typeface="Arial" panose="020B0604020202020204" pitchFamily="34" charset="0"/>
            </a:endParaRPr>
          </a:p>
        </p:txBody>
      </p:sp>
      <p:sp>
        <p:nvSpPr>
          <p:cNvPr id="8" name="Rectangle 8">
            <a:extLst>
              <a:ext uri="{FF2B5EF4-FFF2-40B4-BE49-F238E27FC236}">
                <a16:creationId xmlns:a16="http://schemas.microsoft.com/office/drawing/2014/main" id="{1AA4BEC2-771B-E44B-AA27-AB598921BB41}"/>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E22B84B-5861-2D4D-AA9C-9D27161E43B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extLst>
      <p:ext uri="{BB962C8B-B14F-4D97-AF65-F5344CB8AC3E}">
        <p14:creationId xmlns:p14="http://schemas.microsoft.com/office/powerpoint/2010/main" val="28131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5C59-3271-4556-8BEB-CCD90A9875CB}"/>
              </a:ext>
            </a:extLst>
          </p:cNvPr>
          <p:cNvSpPr>
            <a:spLocks noGrp="1"/>
          </p:cNvSpPr>
          <p:nvPr>
            <p:ph type="title" idx="4294967295"/>
          </p:nvPr>
        </p:nvSpPr>
        <p:spPr>
          <a:xfrm>
            <a:off x="694267" y="1726934"/>
            <a:ext cx="3657600" cy="3429265"/>
          </a:xfrm>
        </p:spPr>
        <p:txBody>
          <a:bodyPr>
            <a:normAutofit/>
          </a:bodyPr>
          <a:lstStyle/>
          <a:p>
            <a:r>
              <a:rPr lang="en-US" sz="6000">
                <a:solidFill>
                  <a:schemeClr val="bg1"/>
                </a:solidFill>
                <a:latin typeface="Arial" panose="020B0604020202020204" pitchFamily="34" charset="0"/>
                <a:cs typeface="Arial" panose="020B0604020202020204" pitchFamily="34" charset="0"/>
              </a:rPr>
              <a:t>Protecting children </a:t>
            </a:r>
          </a:p>
        </p:txBody>
      </p:sp>
      <p:pic>
        <p:nvPicPr>
          <p:cNvPr id="9" name="Picture 8" descr="A picture containing person, outdoor, group, crowd&#10;&#10;Description automatically generated">
            <a:extLst>
              <a:ext uri="{FF2B5EF4-FFF2-40B4-BE49-F238E27FC236}">
                <a16:creationId xmlns:a16="http://schemas.microsoft.com/office/drawing/2014/main" id="{0EF8761C-57CE-443C-8DDD-4E10B1B81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286" y="1031875"/>
            <a:ext cx="6894353" cy="4623858"/>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AB93CC5F-F593-6744-B3E1-19CB77DDE434}"/>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12</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58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966217-9AC8-4C3B-899A-B137FF5AE617}"/>
              </a:ext>
            </a:extLst>
          </p:cNvPr>
          <p:cNvSpPr>
            <a:spLocks noGrp="1"/>
          </p:cNvSpPr>
          <p:nvPr>
            <p:ph type="sldNum" sz="quarter" idx="12"/>
          </p:nvPr>
        </p:nvSpPr>
        <p:spPr/>
        <p:txBody>
          <a:bodyPr/>
          <a:lstStyle/>
          <a:p>
            <a:fld id="{E8F9186D-BD8E-4EDD-A417-AFA9BA614779}" type="slidenum">
              <a:rPr lang="en-GB" smtClean="0"/>
              <a:t>13</a:t>
            </a:fld>
            <a:endParaRPr lang="en-GB"/>
          </a:p>
        </p:txBody>
      </p:sp>
      <p:grpSp>
        <p:nvGrpSpPr>
          <p:cNvPr id="6" name="Group 5"/>
          <p:cNvGrpSpPr/>
          <p:nvPr/>
        </p:nvGrpSpPr>
        <p:grpSpPr>
          <a:xfrm>
            <a:off x="-2" y="0"/>
            <a:ext cx="12192002" cy="6910480"/>
            <a:chOff x="-2" y="-20581"/>
            <a:chExt cx="12192002" cy="6910480"/>
          </a:xfrm>
        </p:grpSpPr>
        <p:sp>
          <p:nvSpPr>
            <p:cNvPr id="7" name="Rectangle 8"/>
            <p:cNvSpPr/>
            <p:nvPr/>
          </p:nvSpPr>
          <p:spPr>
            <a:xfrm rot="10800000" flipV="1">
              <a:off x="-2" y="-20581"/>
              <a:ext cx="6421845" cy="615363"/>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28477"/>
                <a:gd name="connsiteY0" fmla="*/ 0 h 589441"/>
                <a:gd name="connsiteX1" fmla="*/ 8328477 w 8328477"/>
                <a:gd name="connsiteY1" fmla="*/ 0 h 589441"/>
                <a:gd name="connsiteX2" fmla="*/ 8328477 w 8328477"/>
                <a:gd name="connsiteY2" fmla="*/ 589441 h 589441"/>
                <a:gd name="connsiteX3" fmla="*/ 508452 w 8328477"/>
                <a:gd name="connsiteY3" fmla="*/ 589441 h 589441"/>
                <a:gd name="connsiteX4" fmla="*/ 0 w 8328477"/>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8477" h="589441">
                  <a:moveTo>
                    <a:pt x="0" y="0"/>
                  </a:moveTo>
                  <a:lnTo>
                    <a:pt x="8328477" y="0"/>
                  </a:lnTo>
                  <a:lnTo>
                    <a:pt x="8328477" y="589441"/>
                  </a:lnTo>
                  <a:lnTo>
                    <a:pt x="508452" y="589441"/>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0595" y="101107"/>
              <a:ext cx="5724362" cy="369332"/>
            </a:xfrm>
            <a:prstGeom prst="rect">
              <a:avLst/>
            </a:prstGeom>
            <a:noFill/>
          </p:spPr>
          <p:txBody>
            <a:bodyPr wrap="square" rtlCol="0">
              <a:spAutoFit/>
            </a:bodyPr>
            <a:lstStyle/>
            <a:p>
              <a:r>
                <a:rPr lang="en-US" b="1">
                  <a:solidFill>
                    <a:schemeClr val="bg1"/>
                  </a:solidFill>
                  <a:latin typeface="Arial" charset="0"/>
                  <a:ea typeface="Arial" charset="0"/>
                  <a:cs typeface="Arial" charset="0"/>
                </a:rPr>
                <a:t>MODULE 5</a:t>
              </a:r>
              <a:r>
                <a:rPr lang="en-US">
                  <a:solidFill>
                    <a:schemeClr val="bg1"/>
                  </a:solidFill>
                  <a:latin typeface="Arial" charset="0"/>
                  <a:ea typeface="Arial" charset="0"/>
                  <a:cs typeface="Arial" charset="0"/>
                </a:rPr>
                <a:t>  •  KEEPING THE COMMUNITY SAFE</a:t>
              </a:r>
              <a:endParaRPr lang="en-US" b="1">
                <a:solidFill>
                  <a:schemeClr val="bg1"/>
                </a:solidFill>
                <a:latin typeface="Arial" charset="0"/>
                <a:ea typeface="Arial" charset="0"/>
                <a:cs typeface="Arial" charset="0"/>
              </a:endParaRPr>
            </a:p>
          </p:txBody>
        </p:sp>
        <p:sp>
          <p:nvSpPr>
            <p:cNvPr id="9" name="Rectangle 8"/>
            <p:cNvSpPr/>
            <p:nvPr/>
          </p:nvSpPr>
          <p:spPr>
            <a:xfrm flipV="1">
              <a:off x="10856171" y="5855759"/>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35280" y="5966517"/>
              <a:ext cx="923382" cy="923382"/>
            </a:xfrm>
            <a:prstGeom prst="rect">
              <a:avLst/>
            </a:prstGeom>
          </p:spPr>
        </p:pic>
      </p:grpSp>
      <p:sp>
        <p:nvSpPr>
          <p:cNvPr id="12" name="TextBox 11"/>
          <p:cNvSpPr txBox="1"/>
          <p:nvPr/>
        </p:nvSpPr>
        <p:spPr>
          <a:xfrm>
            <a:off x="2603995" y="693887"/>
            <a:ext cx="8299641" cy="523220"/>
          </a:xfrm>
          <a:prstGeom prst="rect">
            <a:avLst/>
          </a:prstGeom>
          <a:noFill/>
        </p:spPr>
        <p:txBody>
          <a:bodyPr wrap="square" rtlCol="0">
            <a:spAutoFit/>
          </a:bodyPr>
          <a:lstStyle/>
          <a:p>
            <a:r>
              <a:rPr lang="en-US" sz="2800">
                <a:latin typeface="Arial" charset="0"/>
                <a:ea typeface="Arial" charset="0"/>
                <a:cs typeface="Arial" charset="0"/>
              </a:rPr>
              <a:t>Construction sites are not safe for children</a:t>
            </a:r>
          </a:p>
        </p:txBody>
      </p:sp>
      <p:pic>
        <p:nvPicPr>
          <p:cNvPr id="11" name="Picture 4">
            <a:extLst>
              <a:ext uri="{FF2B5EF4-FFF2-40B4-BE49-F238E27FC236}">
                <a16:creationId xmlns:a16="http://schemas.microsoft.com/office/drawing/2014/main" id="{22D73B55-DFC4-4B48-9E61-87B5358D8B8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2388608" y="1322471"/>
            <a:ext cx="7368350" cy="5438543"/>
          </a:xfrm>
          <a:prstGeom prst="rect">
            <a:avLst/>
          </a:prstGeom>
          <a:effectLst>
            <a:outerShdw blurRad="50800" dist="76200" dir="2700000" algn="tl" rotWithShape="0">
              <a:prstClr val="black">
                <a:alpha val="40000"/>
              </a:prstClr>
            </a:outerShdw>
          </a:effectLst>
        </p:spPr>
      </p:pic>
      <p:pic>
        <p:nvPicPr>
          <p:cNvPr id="3" name="Picture 2">
            <a:extLst>
              <a:ext uri="{FF2B5EF4-FFF2-40B4-BE49-F238E27FC236}">
                <a16:creationId xmlns:a16="http://schemas.microsoft.com/office/drawing/2014/main" id="{ABC0CB5A-0B32-4F47-B92B-0C948795898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76230" y="1256646"/>
            <a:ext cx="5453334" cy="5570192"/>
          </a:xfrm>
          <a:prstGeom prst="rect">
            <a:avLst/>
          </a:prstGeom>
        </p:spPr>
      </p:pic>
      <p:sp>
        <p:nvSpPr>
          <p:cNvPr id="5" name="TextBox 4">
            <a:extLst>
              <a:ext uri="{FF2B5EF4-FFF2-40B4-BE49-F238E27FC236}">
                <a16:creationId xmlns:a16="http://schemas.microsoft.com/office/drawing/2014/main" id="{E6D58078-8CD6-FC47-9914-7F4F3508A62C}"/>
              </a:ext>
            </a:extLst>
          </p:cNvPr>
          <p:cNvSpPr txBox="1"/>
          <p:nvPr/>
        </p:nvSpPr>
        <p:spPr>
          <a:xfrm>
            <a:off x="10524765" y="6541148"/>
            <a:ext cx="4411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13</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34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A picture containing tree, transport, outdoor, power shovel&#10;&#10;Description automatically generated">
            <a:extLst>
              <a:ext uri="{FF2B5EF4-FFF2-40B4-BE49-F238E27FC236}">
                <a16:creationId xmlns:a16="http://schemas.microsoft.com/office/drawing/2014/main" id="{F83C6720-FFE4-4240-B4C9-6F4F6101921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1199" y="1188750"/>
            <a:ext cx="5581027" cy="369792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2498A58-37C5-4CD9-A30B-8200FF0630A9}"/>
              </a:ext>
            </a:extLst>
          </p:cNvPr>
          <p:cNvSpPr txBox="1"/>
          <p:nvPr/>
        </p:nvSpPr>
        <p:spPr>
          <a:xfrm>
            <a:off x="711199" y="5305005"/>
            <a:ext cx="5552342" cy="1082348"/>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Keep children off site</a:t>
            </a:r>
          </a:p>
          <a:p>
            <a:pPr>
              <a:spcAft>
                <a:spcPts val="1000"/>
              </a:spcAft>
            </a:pPr>
            <a:r>
              <a:rPr lang="en-US" sz="2800">
                <a:latin typeface="Arial" panose="020B0604020202020204" pitchFamily="34" charset="0"/>
                <a:cs typeface="Arial" panose="020B0604020202020204" pitchFamily="34" charset="0"/>
              </a:rPr>
              <a:t>Do not give work to children </a:t>
            </a:r>
          </a:p>
        </p:txBody>
      </p:sp>
      <p:pic>
        <p:nvPicPr>
          <p:cNvPr id="2" name="Picture 2">
            <a:extLst>
              <a:ext uri="{FF2B5EF4-FFF2-40B4-BE49-F238E27FC236}">
                <a16:creationId xmlns:a16="http://schemas.microsoft.com/office/drawing/2014/main" id="{4F2DE2FC-DC02-4358-87F3-F4DECFBACBB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18480" y="1188750"/>
            <a:ext cx="4962321" cy="3697921"/>
          </a:xfrm>
          <a:prstGeom prst="rect">
            <a:avLst/>
          </a:prstGeom>
          <a:ln>
            <a:noFill/>
          </a:ln>
          <a:effectLst>
            <a:outerShdw blurRad="292100" dist="139700" dir="2700000" algn="tl" rotWithShape="0">
              <a:srgbClr val="333333">
                <a:alpha val="65000"/>
              </a:srgbClr>
            </a:outerShdw>
          </a:effectLst>
        </p:spPr>
      </p:pic>
      <p:sp>
        <p:nvSpPr>
          <p:cNvPr id="10" name="Slide Number Placeholder 1">
            <a:extLst>
              <a:ext uri="{FF2B5EF4-FFF2-40B4-BE49-F238E27FC236}">
                <a16:creationId xmlns:a16="http://schemas.microsoft.com/office/drawing/2014/main" id="{65699657-C319-C148-9664-F67B5302F353}"/>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14</a:t>
            </a:fld>
            <a:endParaRPr lang="en-US" sz="180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960466F-7CE3-1849-9047-28DC9CD8A37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399866" y="1316830"/>
            <a:ext cx="3369555" cy="3441759"/>
          </a:xfrm>
          <a:prstGeom prst="rect">
            <a:avLst/>
          </a:prstGeom>
        </p:spPr>
      </p:pic>
      <p:pic>
        <p:nvPicPr>
          <p:cNvPr id="12" name="Picture 11">
            <a:extLst>
              <a:ext uri="{FF2B5EF4-FFF2-40B4-BE49-F238E27FC236}">
                <a16:creationId xmlns:a16="http://schemas.microsoft.com/office/drawing/2014/main" id="{345EDA8F-B6BA-D046-966D-2AF47D1228A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72683" y="1316830"/>
            <a:ext cx="3369555" cy="3441759"/>
          </a:xfrm>
          <a:prstGeom prst="rect">
            <a:avLst/>
          </a:prstGeom>
        </p:spPr>
      </p:pic>
    </p:spTree>
    <p:extLst>
      <p:ext uri="{BB962C8B-B14F-4D97-AF65-F5344CB8AC3E}">
        <p14:creationId xmlns:p14="http://schemas.microsoft.com/office/powerpoint/2010/main" val="307429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500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6333067" y="2521059"/>
            <a:ext cx="5017728" cy="2072362"/>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Do not do anything sexual with a child </a:t>
            </a:r>
          </a:p>
          <a:p>
            <a:pPr>
              <a:spcAft>
                <a:spcPts val="1000"/>
              </a:spcAft>
            </a:pPr>
            <a:endParaRPr lang="en-US" sz="2800">
              <a:latin typeface="Arial" panose="020B0604020202020204" pitchFamily="34" charset="0"/>
              <a:cs typeface="Arial" panose="020B0604020202020204" pitchFamily="34" charset="0"/>
            </a:endParaRPr>
          </a:p>
          <a:p>
            <a:pPr>
              <a:spcAft>
                <a:spcPts val="1000"/>
              </a:spcAft>
            </a:pPr>
            <a:r>
              <a:rPr lang="en-US" sz="2800">
                <a:latin typeface="Arial" panose="020B0604020202020204" pitchFamily="34" charset="0"/>
                <a:cs typeface="Arial" panose="020B0604020202020204" pitchFamily="34" charset="0"/>
              </a:rPr>
              <a:t>Do not hurt or harm children</a:t>
            </a:r>
          </a:p>
        </p:txBody>
      </p:sp>
      <p:sp>
        <p:nvSpPr>
          <p:cNvPr id="5" name="Slide Number Placeholder 1">
            <a:extLst>
              <a:ext uri="{FF2B5EF4-FFF2-40B4-BE49-F238E27FC236}">
                <a16:creationId xmlns:a16="http://schemas.microsoft.com/office/drawing/2014/main" id="{D62ECCE4-FFD0-934B-9D8B-91B5925C020C}"/>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15</a:t>
            </a:fld>
            <a:endParaRPr lang="en-US" sz="1800">
              <a:solidFill>
                <a:schemeClr val="tx1"/>
              </a:solidFill>
              <a:latin typeface="Arial" panose="020B0604020202020204" pitchFamily="34" charset="0"/>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2DBC15BC-D14D-4163-ADB4-83A2851597D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16077" y="654577"/>
            <a:ext cx="5679923" cy="6292064"/>
          </a:xfrm>
          <a:prstGeom prst="rect">
            <a:avLst/>
          </a:prstGeom>
        </p:spPr>
      </p:pic>
    </p:spTree>
    <p:extLst>
      <p:ext uri="{BB962C8B-B14F-4D97-AF65-F5344CB8AC3E}">
        <p14:creationId xmlns:p14="http://schemas.microsoft.com/office/powerpoint/2010/main" val="1803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8EBEC3-2C91-964C-91FB-E6E6D6F5318B}"/>
              </a:ext>
            </a:extLst>
          </p:cNvPr>
          <p:cNvSpPr>
            <a:spLocks noGrp="1"/>
          </p:cNvSpPr>
          <p:nvPr>
            <p:ph type="subTitle" idx="1"/>
          </p:nvPr>
        </p:nvSpPr>
        <p:spPr>
          <a:xfrm>
            <a:off x="525752" y="1999636"/>
            <a:ext cx="5977119" cy="2858728"/>
          </a:xfrm>
        </p:spPr>
        <p:txBody>
          <a:bodyPr>
            <a:normAutofit/>
          </a:bodyPr>
          <a:lstStyle/>
          <a:p>
            <a:r>
              <a:rPr lang="en-US" sz="6000">
                <a:latin typeface="Arial" panose="020B0604020202020204" pitchFamily="34" charset="0"/>
                <a:cs typeface="Arial" panose="020B0604020202020204" pitchFamily="34" charset="0"/>
              </a:rPr>
              <a:t>How you should be treated </a:t>
            </a:r>
          </a:p>
          <a:p>
            <a:r>
              <a:rPr lang="en-US" sz="6000">
                <a:latin typeface="Arial" panose="020B0604020202020204" pitchFamily="34" charset="0"/>
                <a:cs typeface="Arial" panose="020B0604020202020204" pitchFamily="34" charset="0"/>
              </a:rPr>
              <a:t>at work</a:t>
            </a:r>
            <a:endParaRPr lang="en-PK" sz="6000"/>
          </a:p>
        </p:txBody>
      </p:sp>
      <p:pic>
        <p:nvPicPr>
          <p:cNvPr id="3074" name="Picture 2">
            <a:extLst>
              <a:ext uri="{FF2B5EF4-FFF2-40B4-BE49-F238E27FC236}">
                <a16:creationId xmlns:a16="http://schemas.microsoft.com/office/drawing/2014/main" id="{6459B3CE-2B2B-4F50-9392-9BFA475B764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18491" y="386064"/>
            <a:ext cx="4547757" cy="3042936"/>
          </a:xfrm>
          <a:prstGeom prst="rect">
            <a:avLst/>
          </a:prstGeom>
          <a:ln>
            <a:noFill/>
          </a:ln>
          <a:effectLst>
            <a:outerShdw blurRad="292100" dist="139700" dir="2700000" algn="tl" rotWithShape="0">
              <a:srgbClr val="333333">
                <a:alpha val="65000"/>
              </a:srgbClr>
            </a:outerShdw>
          </a:effectLst>
        </p:spPr>
      </p:pic>
      <p:pic>
        <p:nvPicPr>
          <p:cNvPr id="4" name="Picture 2">
            <a:extLst>
              <a:ext uri="{FF2B5EF4-FFF2-40B4-BE49-F238E27FC236}">
                <a16:creationId xmlns:a16="http://schemas.microsoft.com/office/drawing/2014/main" id="{85092D6A-6DE1-4E2F-A7F4-2D44C9303245}"/>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5324884" y="3283594"/>
            <a:ext cx="4686918" cy="3124611"/>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DE97AC2E-23B6-404A-80A7-DBAA30B2A323}"/>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16</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2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463718" y="2609958"/>
            <a:ext cx="3888920" cy="2200602"/>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You should be treated:</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Equally </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Fairly</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Respectfully</a:t>
            </a:r>
          </a:p>
        </p:txBody>
      </p:sp>
      <p:pic>
        <p:nvPicPr>
          <p:cNvPr id="11" name="Picture 2">
            <a:extLst>
              <a:ext uri="{FF2B5EF4-FFF2-40B4-BE49-F238E27FC236}">
                <a16:creationId xmlns:a16="http://schemas.microsoft.com/office/drawing/2014/main" id="{941D32C9-2CF1-4AA2-BB2C-5913F2CC6ED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2638" y="1075268"/>
            <a:ext cx="7632297" cy="5117780"/>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92CFF4D1-15F5-9F4C-B3AA-0E348FBE4A49}"/>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17</a:t>
            </a:fld>
            <a:endParaRPr lang="en-US" sz="1800">
              <a:solidFill>
                <a:schemeClr val="tx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963B25E-7E4C-2C41-B2AB-BC777D822307}"/>
              </a:ext>
            </a:extLst>
          </p:cNvPr>
          <p:cNvGrpSpPr/>
          <p:nvPr/>
        </p:nvGrpSpPr>
        <p:grpSpPr>
          <a:xfrm>
            <a:off x="10856171" y="5872675"/>
            <a:ext cx="1335829" cy="1001182"/>
            <a:chOff x="10856171" y="5872675"/>
            <a:chExt cx="1335829" cy="1001182"/>
          </a:xfrm>
        </p:grpSpPr>
        <p:sp>
          <p:nvSpPr>
            <p:cNvPr id="7" name="Rectangle 8">
              <a:extLst>
                <a:ext uri="{FF2B5EF4-FFF2-40B4-BE49-F238E27FC236}">
                  <a16:creationId xmlns:a16="http://schemas.microsoft.com/office/drawing/2014/main" id="{2FC0C253-54B7-C047-9150-9D6D4F68736C}"/>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DEAC483-5933-1445-9B89-19C43A7C907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extLst>
      <p:ext uri="{BB962C8B-B14F-4D97-AF65-F5344CB8AC3E}">
        <p14:creationId xmlns:p14="http://schemas.microsoft.com/office/powerpoint/2010/main" val="194385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1138516" y="2736502"/>
            <a:ext cx="4441189" cy="1815882"/>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If you are disabled, reasonable measures should be put in place to meet your needs </a:t>
            </a:r>
            <a:endParaRPr lang="en-US" sz="2800">
              <a:highlight>
                <a:srgbClr val="00FFFF"/>
              </a:highlight>
              <a:latin typeface="Arial" panose="020B0604020202020204" pitchFamily="34" charset="0"/>
              <a:cs typeface="Arial" panose="020B0604020202020204" pitchFamily="34" charset="0"/>
            </a:endParaRPr>
          </a:p>
        </p:txBody>
      </p:sp>
      <p:pic>
        <p:nvPicPr>
          <p:cNvPr id="7170" name="Picture 2">
            <a:extLst>
              <a:ext uri="{FF2B5EF4-FFF2-40B4-BE49-F238E27FC236}">
                <a16:creationId xmlns:a16="http://schemas.microsoft.com/office/drawing/2014/main" id="{BD133566-B2EC-4B1B-8A72-335FCD7CF53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7112000" y="835951"/>
            <a:ext cx="4695388" cy="5471727"/>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9438B0A8-4CD1-5B45-B2D5-D015A8AFC5C2}"/>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18</a:t>
            </a:fld>
            <a:endParaRPr lang="en-US" sz="180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F8357B7-2DF6-4C4F-8C46-C460A381851D}"/>
              </a:ext>
            </a:extLst>
          </p:cNvPr>
          <p:cNvGrpSpPr/>
          <p:nvPr/>
        </p:nvGrpSpPr>
        <p:grpSpPr>
          <a:xfrm>
            <a:off x="10856171" y="5872675"/>
            <a:ext cx="1335829" cy="1001182"/>
            <a:chOff x="10856171" y="5872675"/>
            <a:chExt cx="1335829" cy="1001182"/>
          </a:xfrm>
        </p:grpSpPr>
        <p:sp>
          <p:nvSpPr>
            <p:cNvPr id="8" name="Rectangle 8">
              <a:extLst>
                <a:ext uri="{FF2B5EF4-FFF2-40B4-BE49-F238E27FC236}">
                  <a16:creationId xmlns:a16="http://schemas.microsoft.com/office/drawing/2014/main" id="{E7DEB714-4713-2B49-A275-A55509121520}"/>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FEB322-9615-684F-A6D1-2A00CAFB778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extLst>
      <p:ext uri="{BB962C8B-B14F-4D97-AF65-F5344CB8AC3E}">
        <p14:creationId xmlns:p14="http://schemas.microsoft.com/office/powerpoint/2010/main" val="312229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9EF988-FA58-4677-B8E8-81FEA17C8D5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527778" y="1163007"/>
            <a:ext cx="5100209" cy="5100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498A58-37C5-4CD9-A30B-8200FF0630A9}"/>
              </a:ext>
            </a:extLst>
          </p:cNvPr>
          <p:cNvSpPr txBox="1"/>
          <p:nvPr/>
        </p:nvSpPr>
        <p:spPr>
          <a:xfrm>
            <a:off x="6369835" y="2951946"/>
            <a:ext cx="5822165" cy="954107"/>
          </a:xfrm>
          <a:prstGeom prst="rect">
            <a:avLst/>
          </a:prstGeom>
          <a:noFill/>
        </p:spPr>
        <p:txBody>
          <a:bodyPr wrap="square" lIns="91440" tIns="45720" rIns="91440" bIns="45720" rtlCol="0" anchor="t">
            <a:spAutoFit/>
          </a:bodyPr>
          <a:lstStyle/>
          <a:p>
            <a:r>
              <a:rPr lang="en-US" sz="2800">
                <a:latin typeface="Arial" panose="020B0604020202020204" pitchFamily="34" charset="0"/>
                <a:cs typeface="Arial" panose="020B0604020202020204" pitchFamily="34" charset="0"/>
              </a:rPr>
              <a:t>You should NOT be treated violently </a:t>
            </a:r>
          </a:p>
        </p:txBody>
      </p:sp>
      <p:sp>
        <p:nvSpPr>
          <p:cNvPr id="8" name="Slide Number Placeholder 1">
            <a:extLst>
              <a:ext uri="{FF2B5EF4-FFF2-40B4-BE49-F238E27FC236}">
                <a16:creationId xmlns:a16="http://schemas.microsoft.com/office/drawing/2014/main" id="{FC7229F8-09E0-884E-92D7-92DB9C4B7DC1}"/>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19</a:t>
            </a:fld>
            <a:endParaRPr lang="en-US" sz="180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BF5CF79-45E5-3840-9161-006309AD1FA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83696" y="1574050"/>
            <a:ext cx="4188371" cy="4278121"/>
          </a:xfrm>
          <a:prstGeom prst="rect">
            <a:avLst/>
          </a:prstGeom>
        </p:spPr>
      </p:pic>
    </p:spTree>
    <p:extLst>
      <p:ext uri="{BB962C8B-B14F-4D97-AF65-F5344CB8AC3E}">
        <p14:creationId xmlns:p14="http://schemas.microsoft.com/office/powerpoint/2010/main" val="31214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person, headdress, hat&#10;&#10;Description automatically generated">
            <a:extLst>
              <a:ext uri="{FF2B5EF4-FFF2-40B4-BE49-F238E27FC236}">
                <a16:creationId xmlns:a16="http://schemas.microsoft.com/office/drawing/2014/main" id="{02C8A150-7E39-4F90-B882-5C16FEA7FF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34933" y="1000387"/>
            <a:ext cx="7557647" cy="509169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72498A58-37C5-4CD9-A30B-8200FF0630A9}"/>
              </a:ext>
            </a:extLst>
          </p:cNvPr>
          <p:cNvSpPr txBox="1"/>
          <p:nvPr/>
        </p:nvSpPr>
        <p:spPr>
          <a:xfrm>
            <a:off x="368087" y="1456722"/>
            <a:ext cx="3667426" cy="4914166"/>
          </a:xfrm>
          <a:prstGeom prst="rect">
            <a:avLst/>
          </a:prstGeom>
          <a:noFill/>
        </p:spPr>
        <p:txBody>
          <a:bodyPr wrap="square" lIns="91440" tIns="45720" rIns="91440" bIns="45720" rtlCol="0" anchor="t">
            <a:spAutoFit/>
          </a:bodyPr>
          <a:lstStyle/>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Why treating people well is important </a:t>
            </a:r>
          </a:p>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Behave in an acceptable way</a:t>
            </a:r>
          </a:p>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How you can expect to be treated</a:t>
            </a:r>
          </a:p>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Recognize unacceptable behavior</a:t>
            </a:r>
          </a:p>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How to report it</a:t>
            </a:r>
            <a:endParaRPr lang="en-US" sz="280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C8CAFE6-B756-45A5-9306-F62D903AA9AF}"/>
              </a:ext>
            </a:extLst>
          </p:cNvPr>
          <p:cNvSpPr>
            <a:spLocks noGrp="1"/>
          </p:cNvSpPr>
          <p:nvPr>
            <p:ph type="sldNum" sz="quarter" idx="4294967295"/>
          </p:nvPr>
        </p:nvSpPr>
        <p:spPr>
          <a:xfrm>
            <a:off x="10625666" y="6408205"/>
            <a:ext cx="1566333" cy="365125"/>
          </a:xfrm>
        </p:spPr>
        <p:txBody>
          <a:body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a:t>
            </a:fld>
            <a:endParaRPr lang="en-US" sz="1800">
              <a:solidFill>
                <a:schemeClr val="tx1"/>
              </a:solidFill>
              <a:latin typeface="Arial" panose="020B060402020202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E96CAFD7-8C17-8E41-AB11-10FDCB4E92BB}"/>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8E35D7B-908E-5B40-9EC4-008A153D462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extLst>
      <p:ext uri="{BB962C8B-B14F-4D97-AF65-F5344CB8AC3E}">
        <p14:creationId xmlns:p14="http://schemas.microsoft.com/office/powerpoint/2010/main" val="3162505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handwear&#10;&#10;Description automatically generated">
            <a:extLst>
              <a:ext uri="{FF2B5EF4-FFF2-40B4-BE49-F238E27FC236}">
                <a16:creationId xmlns:a16="http://schemas.microsoft.com/office/drawing/2014/main" id="{AB11064D-7630-440F-8B9F-2106A9D8F0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89946" y="671803"/>
            <a:ext cx="6202053" cy="6202053"/>
          </a:xfrm>
          <a:prstGeom prst="rect">
            <a:avLst/>
          </a:prstGeom>
        </p:spPr>
      </p:pic>
      <p:sp>
        <p:nvSpPr>
          <p:cNvPr id="6" name="TextBox 5">
            <a:extLst>
              <a:ext uri="{FF2B5EF4-FFF2-40B4-BE49-F238E27FC236}">
                <a16:creationId xmlns:a16="http://schemas.microsoft.com/office/drawing/2014/main" id="{72498A58-37C5-4CD9-A30B-8200FF0630A9}"/>
              </a:ext>
            </a:extLst>
          </p:cNvPr>
          <p:cNvSpPr txBox="1"/>
          <p:nvPr/>
        </p:nvSpPr>
        <p:spPr>
          <a:xfrm>
            <a:off x="979413" y="2951946"/>
            <a:ext cx="3965119" cy="954107"/>
          </a:xfrm>
          <a:prstGeom prst="rect">
            <a:avLst/>
          </a:prstGeom>
          <a:noFill/>
        </p:spPr>
        <p:txBody>
          <a:bodyPr wrap="square" lIns="91440" tIns="45720" rIns="91440" bIns="45720" rtlCol="0" anchor="t">
            <a:spAutoFit/>
          </a:bodyPr>
          <a:lstStyle/>
          <a:p>
            <a:r>
              <a:rPr lang="en-US" sz="2800">
                <a:latin typeface="Arial" panose="020B0604020202020204" pitchFamily="34" charset="0"/>
                <a:cs typeface="Arial" panose="020B0604020202020204" pitchFamily="34" charset="0"/>
              </a:rPr>
              <a:t>You should NOT receive sexual attention</a:t>
            </a:r>
          </a:p>
        </p:txBody>
      </p:sp>
      <p:sp>
        <p:nvSpPr>
          <p:cNvPr id="7" name="Slide Number Placeholder 1">
            <a:extLst>
              <a:ext uri="{FF2B5EF4-FFF2-40B4-BE49-F238E27FC236}">
                <a16:creationId xmlns:a16="http://schemas.microsoft.com/office/drawing/2014/main" id="{C63F35A3-5A62-7D43-8C91-B8A528A521A7}"/>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20</a:t>
            </a:fld>
            <a:endParaRPr lang="en-US" sz="1800">
              <a:solidFill>
                <a:schemeClr val="tx1"/>
              </a:solidFill>
              <a:latin typeface="Arial" panose="020B0604020202020204" pitchFamily="34" charset="0"/>
              <a:cs typeface="Arial" panose="020B0604020202020204" pitchFamily="34" charset="0"/>
            </a:endParaRPr>
          </a:p>
        </p:txBody>
      </p:sp>
      <p:sp>
        <p:nvSpPr>
          <p:cNvPr id="12" name="Rectangle 8">
            <a:extLst>
              <a:ext uri="{FF2B5EF4-FFF2-40B4-BE49-F238E27FC236}">
                <a16:creationId xmlns:a16="http://schemas.microsoft.com/office/drawing/2014/main" id="{2B97E3A7-695D-684D-BC1E-9BE491D778AA}"/>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34F78F1-1568-2A4C-8456-FF106DA757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extLst>
      <p:ext uri="{BB962C8B-B14F-4D97-AF65-F5344CB8AC3E}">
        <p14:creationId xmlns:p14="http://schemas.microsoft.com/office/powerpoint/2010/main" val="553042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7B22E47-BE76-41E1-BB5B-A827B567A24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38668" y="1049720"/>
            <a:ext cx="5435892" cy="5435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2498A58-37C5-4CD9-A30B-8200FF0630A9}"/>
              </a:ext>
            </a:extLst>
          </p:cNvPr>
          <p:cNvSpPr txBox="1"/>
          <p:nvPr/>
        </p:nvSpPr>
        <p:spPr>
          <a:xfrm>
            <a:off x="6314756" y="2521059"/>
            <a:ext cx="4784998" cy="2503249"/>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You should NOT be:</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Forced to work by someone threatening you</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Denied benefits you are entitled to</a:t>
            </a:r>
          </a:p>
        </p:txBody>
      </p:sp>
      <p:sp>
        <p:nvSpPr>
          <p:cNvPr id="7" name="Slide Number Placeholder 1">
            <a:extLst>
              <a:ext uri="{FF2B5EF4-FFF2-40B4-BE49-F238E27FC236}">
                <a16:creationId xmlns:a16="http://schemas.microsoft.com/office/drawing/2014/main" id="{033CC806-DE7F-534A-A462-E212F66D62AA}"/>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21</a:t>
            </a:fld>
            <a:endParaRPr lang="en-US" sz="1800">
              <a:solidFill>
                <a:schemeClr val="tx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CB140A36-B355-9D4D-9A67-023E5145901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83685" y="1369297"/>
            <a:ext cx="4345858" cy="4438983"/>
          </a:xfrm>
          <a:prstGeom prst="rect">
            <a:avLst/>
          </a:prstGeom>
        </p:spPr>
      </p:pic>
    </p:spTree>
    <p:extLst>
      <p:ext uri="{BB962C8B-B14F-4D97-AF65-F5344CB8AC3E}">
        <p14:creationId xmlns:p14="http://schemas.microsoft.com/office/powerpoint/2010/main" val="295213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39C96A-00F0-7F4D-8172-3E58C22C34BB}"/>
              </a:ext>
            </a:extLst>
          </p:cNvPr>
          <p:cNvSpPr>
            <a:spLocks noGrp="1"/>
          </p:cNvSpPr>
          <p:nvPr>
            <p:ph type="subTitle" idx="1"/>
          </p:nvPr>
        </p:nvSpPr>
        <p:spPr>
          <a:xfrm>
            <a:off x="693474" y="1999636"/>
            <a:ext cx="5977119" cy="2858728"/>
          </a:xfrm>
        </p:spPr>
        <p:txBody>
          <a:bodyPr>
            <a:normAutofit fontScale="92500" lnSpcReduction="10000"/>
          </a:bodyPr>
          <a:lstStyle/>
          <a:p>
            <a:r>
              <a:rPr lang="en-US" sz="6000">
                <a:latin typeface="Arial" panose="020B0604020202020204" pitchFamily="34" charset="0"/>
                <a:cs typeface="Arial" panose="020B0604020202020204" pitchFamily="34" charset="0"/>
              </a:rPr>
              <a:t>Reporting unacceptable behavior and seeking help</a:t>
            </a:r>
            <a:endParaRPr lang="en-PK" sz="6000"/>
          </a:p>
        </p:txBody>
      </p:sp>
      <p:pic>
        <p:nvPicPr>
          <p:cNvPr id="1026" name="Picture 2">
            <a:extLst>
              <a:ext uri="{FF2B5EF4-FFF2-40B4-BE49-F238E27FC236}">
                <a16:creationId xmlns:a16="http://schemas.microsoft.com/office/drawing/2014/main" id="{37F566FD-CD40-4803-B944-38333D79D3B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615385" y="1443156"/>
            <a:ext cx="6576615" cy="3971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FB8D5387-733D-4549-92F6-A4EE410C7DB0}"/>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22</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95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659902" y="2090172"/>
            <a:ext cx="4039099" cy="3365024"/>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ea typeface="+mn-lt"/>
                <a:cs typeface="Arial" panose="020B0604020202020204" pitchFamily="34" charset="0"/>
              </a:rPr>
              <a:t>If you experience or see unfair, unequal or disrespectful behavior report it</a:t>
            </a:r>
          </a:p>
          <a:p>
            <a:pPr>
              <a:spcAft>
                <a:spcPts val="1000"/>
              </a:spcAft>
            </a:pPr>
            <a:endParaRPr lang="en-US" sz="2800">
              <a:latin typeface="Arial" panose="020B0604020202020204" pitchFamily="34" charset="0"/>
              <a:ea typeface="+mn-lt"/>
              <a:cs typeface="Arial" panose="020B0604020202020204" pitchFamily="34" charset="0"/>
            </a:endParaRPr>
          </a:p>
          <a:p>
            <a:pPr>
              <a:spcAft>
                <a:spcPts val="1000"/>
              </a:spcAft>
            </a:pPr>
            <a:r>
              <a:rPr lang="en-US" sz="2800">
                <a:latin typeface="Arial" panose="020B0604020202020204" pitchFamily="34" charset="0"/>
                <a:ea typeface="+mn-lt"/>
                <a:cs typeface="Arial" panose="020B0604020202020204" pitchFamily="34" charset="0"/>
              </a:rPr>
              <a:t>Should not be retaliation against you for reporting</a:t>
            </a:r>
            <a:endParaRPr lang="en-US" sz="2800">
              <a:latin typeface="Arial" panose="020B0604020202020204" pitchFamily="34" charset="0"/>
              <a:cs typeface="Arial" panose="020B0604020202020204" pitchFamily="34" charset="0"/>
            </a:endParaRPr>
          </a:p>
        </p:txBody>
      </p:sp>
      <p:pic>
        <p:nvPicPr>
          <p:cNvPr id="13314" name="Picture 2">
            <a:extLst>
              <a:ext uri="{FF2B5EF4-FFF2-40B4-BE49-F238E27FC236}">
                <a16:creationId xmlns:a16="http://schemas.microsoft.com/office/drawing/2014/main" id="{61466D38-F2FD-4BC6-AE91-B1F026396BB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5181150" y="1564156"/>
            <a:ext cx="6671896" cy="4709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5D882B03-514E-A445-8C0C-34568E9731FC}"/>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23</a:t>
            </a:fld>
            <a:endParaRPr lang="en-US" sz="1800">
              <a:solidFill>
                <a:schemeClr val="tx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26AF1A9-6FD5-1849-A472-A8C70E6D7B11}"/>
              </a:ext>
            </a:extLst>
          </p:cNvPr>
          <p:cNvGrpSpPr/>
          <p:nvPr/>
        </p:nvGrpSpPr>
        <p:grpSpPr>
          <a:xfrm>
            <a:off x="10856171" y="5872675"/>
            <a:ext cx="1335829" cy="1001182"/>
            <a:chOff x="10856171" y="5872675"/>
            <a:chExt cx="1335829" cy="1001182"/>
          </a:xfrm>
        </p:grpSpPr>
        <p:sp>
          <p:nvSpPr>
            <p:cNvPr id="8" name="Rectangle 8">
              <a:extLst>
                <a:ext uri="{FF2B5EF4-FFF2-40B4-BE49-F238E27FC236}">
                  <a16:creationId xmlns:a16="http://schemas.microsoft.com/office/drawing/2014/main" id="{33CE827B-C0C7-7D4A-ACB3-8638202EAC74}"/>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B429DF-5270-964D-A0DB-10EB54F6B64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extLst>
      <p:ext uri="{BB962C8B-B14F-4D97-AF65-F5344CB8AC3E}">
        <p14:creationId xmlns:p14="http://schemas.microsoft.com/office/powerpoint/2010/main" val="252462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6331273" y="1796652"/>
            <a:ext cx="4666927" cy="2956579"/>
          </a:xfrm>
          <a:prstGeom prst="rect">
            <a:avLst/>
          </a:prstGeom>
          <a:noFill/>
        </p:spPr>
        <p:txBody>
          <a:bodyPr wrap="square" lIns="91440" tIns="45720" rIns="91440" bIns="45720" rtlCol="0" anchor="t">
            <a:spAutoFit/>
          </a:bodyPr>
          <a:lstStyle/>
          <a:p>
            <a:pPr marL="0" marR="0">
              <a:lnSpc>
                <a:spcPct val="107000"/>
              </a:lnSpc>
              <a:spcBef>
                <a:spcPts val="0"/>
              </a:spcBef>
              <a:spcAft>
                <a:spcPts val="100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you are treated unacceptably, seek specialist support – there are organizations that help victims and survivors</a:t>
            </a:r>
            <a:endParaRPr lang="en-US" sz="2800">
              <a:effectLst/>
              <a:latin typeface="Arial" panose="020B0604020202020204" pitchFamily="34" charset="0"/>
              <a:ea typeface="Calibri" panose="020F0502020204030204" pitchFamily="34" charset="0"/>
              <a:cs typeface="Arial" panose="020B0604020202020204" pitchFamily="34" charset="0"/>
            </a:endParaRPr>
          </a:p>
          <a:p>
            <a:pPr>
              <a:spcAft>
                <a:spcPts val="1000"/>
              </a:spcAft>
            </a:pPr>
            <a:endParaRPr lang="en-US" sz="2800">
              <a:highlight>
                <a:srgbClr val="00FFFF"/>
              </a:highlight>
              <a:latin typeface="Arial" panose="020B0604020202020204" pitchFamily="34" charset="0"/>
              <a:cs typeface="Arial" panose="020B0604020202020204" pitchFamily="34" charset="0"/>
            </a:endParaRPr>
          </a:p>
        </p:txBody>
      </p:sp>
      <p:pic>
        <p:nvPicPr>
          <p:cNvPr id="12290" name="Picture 2">
            <a:extLst>
              <a:ext uri="{FF2B5EF4-FFF2-40B4-BE49-F238E27FC236}">
                <a16:creationId xmlns:a16="http://schemas.microsoft.com/office/drawing/2014/main" id="{3C1C3A35-496C-4DAE-B856-0F59E5F7FD2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p:blipFill>
        <p:spPr bwMode="auto">
          <a:xfrm>
            <a:off x="331494" y="1108085"/>
            <a:ext cx="5332705" cy="5332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1">
            <a:extLst>
              <a:ext uri="{FF2B5EF4-FFF2-40B4-BE49-F238E27FC236}">
                <a16:creationId xmlns:a16="http://schemas.microsoft.com/office/drawing/2014/main" id="{88AEFBAF-F4DA-E446-A572-36DEAF3B6A83}"/>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24</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349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2541DCB-8E40-4238-B794-D3228062689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944295" y="935596"/>
            <a:ext cx="5773571" cy="52574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6A69EBD-FC23-334C-8484-6FC598EEA5DB}"/>
              </a:ext>
            </a:extLst>
          </p:cNvPr>
          <p:cNvSpPr/>
          <p:nvPr/>
        </p:nvSpPr>
        <p:spPr>
          <a:xfrm>
            <a:off x="650632" y="2916985"/>
            <a:ext cx="4534810" cy="2677656"/>
          </a:xfrm>
          <a:prstGeom prst="rect">
            <a:avLst/>
          </a:prstGeom>
        </p:spPr>
        <p:txBody>
          <a:bodyPr wrap="square">
            <a:spAutoFit/>
          </a:bodyPr>
          <a:lstStyle/>
          <a:p>
            <a:r>
              <a:rPr lang="en-US" sz="2800">
                <a:latin typeface="Arial" panose="020B0604020202020204" pitchFamily="34" charset="0"/>
                <a:ea typeface="+mn-lt"/>
                <a:cs typeface="Arial" panose="020B0604020202020204" pitchFamily="34" charset="0"/>
              </a:rPr>
              <a:t>If you treat people unequally, disrespectfully or unfairly there will be serious consequences for you</a:t>
            </a:r>
          </a:p>
        </p:txBody>
      </p:sp>
      <p:sp>
        <p:nvSpPr>
          <p:cNvPr id="5" name="Slide Number Placeholder 1">
            <a:extLst>
              <a:ext uri="{FF2B5EF4-FFF2-40B4-BE49-F238E27FC236}">
                <a16:creationId xmlns:a16="http://schemas.microsoft.com/office/drawing/2014/main" id="{F746A455-6B4A-8A40-A2C1-E336D9C4737E}"/>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25</a:t>
            </a:fld>
            <a:endParaRPr lang="en-US" sz="1800">
              <a:solidFill>
                <a:schemeClr val="tx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1003E0B-99BA-924A-8B8D-74DAACDDDF71}"/>
              </a:ext>
            </a:extLst>
          </p:cNvPr>
          <p:cNvGrpSpPr/>
          <p:nvPr/>
        </p:nvGrpSpPr>
        <p:grpSpPr>
          <a:xfrm>
            <a:off x="10856171" y="5872675"/>
            <a:ext cx="1335829" cy="1001182"/>
            <a:chOff x="10856171" y="5872675"/>
            <a:chExt cx="1335829" cy="1001182"/>
          </a:xfrm>
        </p:grpSpPr>
        <p:sp>
          <p:nvSpPr>
            <p:cNvPr id="8" name="Rectangle 8">
              <a:extLst>
                <a:ext uri="{FF2B5EF4-FFF2-40B4-BE49-F238E27FC236}">
                  <a16:creationId xmlns:a16="http://schemas.microsoft.com/office/drawing/2014/main" id="{EC5C61E5-AD0C-1F43-84A4-9021DC37078E}"/>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D00EF4-AE67-D54D-8284-CAE70624B72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spTree>
    <p:extLst>
      <p:ext uri="{BB962C8B-B14F-4D97-AF65-F5344CB8AC3E}">
        <p14:creationId xmlns:p14="http://schemas.microsoft.com/office/powerpoint/2010/main" val="801816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CB7E9E1-E120-6848-87DD-8A4EE14D8B39}"/>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26</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9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D660415-1D55-474D-9EEA-AC918FA70CAA}"/>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34157" y="998544"/>
            <a:ext cx="4434176" cy="5310063"/>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C2870B3D-C83F-B141-AA08-74A509C54166}"/>
              </a:ext>
            </a:extLst>
          </p:cNvPr>
          <p:cNvSpPr/>
          <p:nvPr/>
        </p:nvSpPr>
        <p:spPr>
          <a:xfrm>
            <a:off x="5346658" y="2470202"/>
            <a:ext cx="6096000" cy="2934137"/>
          </a:xfrm>
          <a:prstGeom prst="rect">
            <a:avLst/>
          </a:prstGeom>
        </p:spPr>
        <p:txBody>
          <a:bodyPr>
            <a:spAutoFit/>
          </a:bodyPr>
          <a:lstStyle/>
          <a:p>
            <a:pPr marL="342900" indent="-342900">
              <a:spcAft>
                <a:spcPts val="1000"/>
              </a:spcAft>
              <a:buFont typeface="+mj-lt"/>
              <a:buAutoNum type="arabicPeriod"/>
            </a:pPr>
            <a:r>
              <a:rPr lang="en-GB" sz="2800">
                <a:latin typeface="Arial" panose="020B0604020202020204" pitchFamily="34" charset="0"/>
                <a:cs typeface="Arial" panose="020B0604020202020204" pitchFamily="34" charset="0"/>
              </a:rPr>
              <a:t>Treat everyone equally, fairly and respectfully</a:t>
            </a:r>
          </a:p>
          <a:p>
            <a:pPr marL="342900" indent="-342900">
              <a:spcAft>
                <a:spcPts val="1000"/>
              </a:spcAft>
              <a:buFont typeface="+mj-lt"/>
              <a:buAutoNum type="arabicPeriod"/>
            </a:pPr>
            <a:r>
              <a:rPr lang="en-GB" sz="2800">
                <a:latin typeface="Arial" panose="020B0604020202020204" pitchFamily="34" charset="0"/>
                <a:cs typeface="Arial" panose="020B0604020202020204" pitchFamily="34" charset="0"/>
              </a:rPr>
              <a:t>Violent, sexual or forceful </a:t>
            </a:r>
            <a:r>
              <a:rPr lang="en-GB" sz="2800" err="1">
                <a:latin typeface="Arial" panose="020B0604020202020204" pitchFamily="34" charset="0"/>
                <a:cs typeface="Arial" panose="020B0604020202020204" pitchFamily="34" charset="0"/>
              </a:rPr>
              <a:t>behavior</a:t>
            </a:r>
            <a:r>
              <a:rPr lang="en-GB" sz="2800">
                <a:latin typeface="Arial" panose="020B0604020202020204" pitchFamily="34" charset="0"/>
                <a:cs typeface="Arial" panose="020B0604020202020204" pitchFamily="34" charset="0"/>
              </a:rPr>
              <a:t> is not tolerated</a:t>
            </a:r>
          </a:p>
          <a:p>
            <a:pPr marL="342900" indent="-342900">
              <a:spcAft>
                <a:spcPts val="1000"/>
              </a:spcAft>
              <a:buFont typeface="+mj-lt"/>
              <a:buAutoNum type="arabicPeriod"/>
            </a:pPr>
            <a:r>
              <a:rPr lang="en-GB" sz="2800">
                <a:latin typeface="Arial" panose="020B0604020202020204" pitchFamily="34" charset="0"/>
                <a:cs typeface="Arial" panose="020B0604020202020204" pitchFamily="34" charset="0"/>
              </a:rPr>
              <a:t>Report concerns without fear of retaliation</a:t>
            </a:r>
            <a:endParaRPr lang="en-PK" sz="2800">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6C049B2F-B680-A344-880E-373483AC7ACC}"/>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27</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49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26966C-611C-4A1F-B632-B2271C380154}"/>
              </a:ext>
            </a:extLst>
          </p:cNvPr>
          <p:cNvSpPr txBox="1"/>
          <p:nvPr/>
        </p:nvSpPr>
        <p:spPr>
          <a:xfrm>
            <a:off x="465908" y="1593669"/>
            <a:ext cx="11260183" cy="4841325"/>
          </a:xfrm>
          <a:prstGeom prst="rect">
            <a:avLst/>
          </a:prstGeom>
          <a:noFill/>
        </p:spPr>
        <p:txBody>
          <a:bodyPr wrap="square">
            <a:spAutoFit/>
          </a:bodyPr>
          <a:lstStyle/>
          <a:p>
            <a:pPr marL="0" marR="0" indent="0">
              <a:spcBef>
                <a:spcPts val="0"/>
              </a:spcBef>
              <a:spcAft>
                <a:spcPts val="0"/>
              </a:spcAft>
              <a:buNone/>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Copyright</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2022 International Bank for Reconstruction and Development / The World Bank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1818 H Street NW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Washington DC 20433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Telephone: 202-473-1000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Internet: www.worldbank.org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This work is a product of the staff of The World Bank with external contributions. The findings, interpretations, and conclusions expressed in this work do not necessarily reflect the views of The World Bank, its Board of Executive Directors, or the governments they represent.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World Bank does not guarantee the accuracy, completeness, or currency of the data included in this work and does not assume responsibility for any errors, omissions, or discrepancies in the information, or liability with respect to the use of or failure to use the information, methods, processes, or conclusions set forth. The boundaries, colors, denominations, and other information shown on any map in this work do not imply any judgment on the part of The World Bank concerning the legal status of any territory or the endorsement or acceptance of such boundaries.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15000"/>
              </a:lnSpc>
              <a:spcBef>
                <a:spcPts val="0"/>
              </a:spcBef>
              <a:spcAft>
                <a:spcPts val="600"/>
              </a:spcAft>
              <a:buNone/>
            </a:pPr>
            <a:r>
              <a:rPr lang="en-US" sz="1200">
                <a:effectLst/>
                <a:latin typeface="Arial" panose="020B0604020202020204" pitchFamily="34" charset="0"/>
                <a:ea typeface="Times New Roman" panose="02020603050405020304" pitchFamily="18" charset="0"/>
                <a:cs typeface="Arial" panose="020B0604020202020204" pitchFamily="34" charset="0"/>
              </a:rPr>
              <a:t>Nothing herein shall constitute or be construed or considered to be a limitation upon or waiver of the privileges and immunities of The World Bank, all of which are specifically reserved.</a:t>
            </a:r>
          </a:p>
          <a:p>
            <a:pPr marL="0" marR="0" indent="0">
              <a:spcBef>
                <a:spcPts val="0"/>
              </a:spcBef>
              <a:spcAft>
                <a:spcPts val="0"/>
              </a:spcAft>
              <a:buNone/>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Rights and Permissions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The material in this work is subject to copyright. Because The World Bank encourages dissemination of its knowledge, this work may be reproduced, in whole or in part, for noncommercial purposes as long as full attribution to this work is given.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rPr>
              <a:t>Any queries on rights and licenses, including subsidiary rights, should be addressed to World Bank Publications, The World Bank Group, 1818 H Street NW, Washington, DC 20433, USA; fax: 202-522-2625; e-mail: pubrights@worldbank.org. </a:t>
            </a:r>
          </a:p>
        </p:txBody>
      </p:sp>
    </p:spTree>
    <p:extLst>
      <p:ext uri="{BB962C8B-B14F-4D97-AF65-F5344CB8AC3E}">
        <p14:creationId xmlns:p14="http://schemas.microsoft.com/office/powerpoint/2010/main" val="2009133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74E9B5E-E747-F14E-9310-C90CCF8A20A9}"/>
              </a:ext>
            </a:extLst>
          </p:cNvPr>
          <p:cNvSpPr>
            <a:spLocks noGrp="1"/>
          </p:cNvSpPr>
          <p:nvPr>
            <p:ph type="subTitle" idx="1"/>
          </p:nvPr>
        </p:nvSpPr>
        <p:spPr>
          <a:xfrm>
            <a:off x="87875" y="1756610"/>
            <a:ext cx="4270599" cy="3344780"/>
          </a:xfrm>
        </p:spPr>
        <p:txBody>
          <a:bodyPr>
            <a:normAutofit lnSpcReduction="10000"/>
          </a:bodyPr>
          <a:lstStyle/>
          <a:p>
            <a:r>
              <a:rPr lang="en-US" sz="6000">
                <a:latin typeface="Arial" panose="020B0604020202020204" pitchFamily="34" charset="0"/>
                <a:cs typeface="Arial" panose="020B0604020202020204" pitchFamily="34" charset="0"/>
              </a:rPr>
              <a:t>Why treating people well is important</a:t>
            </a:r>
            <a:endParaRPr lang="en-PK" sz="6000"/>
          </a:p>
        </p:txBody>
      </p:sp>
      <p:pic>
        <p:nvPicPr>
          <p:cNvPr id="1026" name="Picture 2">
            <a:extLst>
              <a:ext uri="{FF2B5EF4-FFF2-40B4-BE49-F238E27FC236}">
                <a16:creationId xmlns:a16="http://schemas.microsoft.com/office/drawing/2014/main" id="{A15A5D79-A5A4-46C4-BFDE-625758B102E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76346" y="360399"/>
            <a:ext cx="5515653" cy="3865949"/>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F3204147-D6E0-5240-AD2E-70BD6E99400C}"/>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3</a:t>
            </a:fld>
            <a:endParaRPr lang="en-US" sz="1800">
              <a:solidFill>
                <a:schemeClr val="tx1"/>
              </a:solidFill>
              <a:latin typeface="Arial" panose="020B0604020202020204" pitchFamily="34" charset="0"/>
              <a:cs typeface="Arial" panose="020B0604020202020204" pitchFamily="34" charset="0"/>
            </a:endParaRPr>
          </a:p>
        </p:txBody>
      </p:sp>
      <p:pic>
        <p:nvPicPr>
          <p:cNvPr id="4" name="Picture 3" descr="A group of people sitting outside&#10;&#10;Description automatically generated with low confidence">
            <a:extLst>
              <a:ext uri="{FF2B5EF4-FFF2-40B4-BE49-F238E27FC236}">
                <a16:creationId xmlns:a16="http://schemas.microsoft.com/office/drawing/2014/main" id="{BD7739CC-2B03-4FED-B187-0A452380E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391" y="3405346"/>
            <a:ext cx="5081781" cy="3392088"/>
          </a:xfrm>
          <a:prstGeom prst="rect">
            <a:avLst/>
          </a:prstGeom>
        </p:spPr>
      </p:pic>
    </p:spTree>
    <p:extLst>
      <p:ext uri="{BB962C8B-B14F-4D97-AF65-F5344CB8AC3E}">
        <p14:creationId xmlns:p14="http://schemas.microsoft.com/office/powerpoint/2010/main" val="3578572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8072841" y="2294077"/>
            <a:ext cx="3922104" cy="1384995"/>
          </a:xfrm>
          <a:prstGeom prst="rect">
            <a:avLst/>
          </a:prstGeom>
          <a:noFill/>
        </p:spPr>
        <p:txBody>
          <a:bodyPr wrap="square" lIns="91440" tIns="45720" rIns="91440" bIns="45720" rtlCol="0" anchor="t">
            <a:spAutoFit/>
          </a:bodyPr>
          <a:lstStyle/>
          <a:p>
            <a:r>
              <a:rPr lang="en-US" sz="2800" dirty="0">
                <a:latin typeface="Arial" panose="020B0604020202020204" pitchFamily="34" charset="0"/>
                <a:cs typeface="Arial" panose="020B0604020202020204" pitchFamily="34" charset="0"/>
              </a:rPr>
              <a:t>Workplace needs to be safe environment for everyone</a:t>
            </a:r>
          </a:p>
        </p:txBody>
      </p:sp>
      <p:pic>
        <p:nvPicPr>
          <p:cNvPr id="2050" name="Picture 2">
            <a:extLst>
              <a:ext uri="{FF2B5EF4-FFF2-40B4-BE49-F238E27FC236}">
                <a16:creationId xmlns:a16="http://schemas.microsoft.com/office/drawing/2014/main" id="{BC2BE75D-183A-420B-99C6-3ABD41BD0AD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055" y="974090"/>
            <a:ext cx="7450101" cy="5003800"/>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E07028A8-CA0F-8E41-AA41-D5073E45ED3E}"/>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4</a:t>
            </a:fld>
            <a:endParaRPr lang="en-US" sz="1800">
              <a:solidFill>
                <a:schemeClr val="tx1"/>
              </a:solidFill>
              <a:latin typeface="Arial" panose="020B060402020202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D0BD4482-1A70-9341-BBC1-8649F72F433B}"/>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020835-9BCF-2649-B033-870ED06EB3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extLst>
      <p:ext uri="{BB962C8B-B14F-4D97-AF65-F5344CB8AC3E}">
        <p14:creationId xmlns:p14="http://schemas.microsoft.com/office/powerpoint/2010/main" val="94113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1226BAC9-8052-4825-81C1-AB77ED280DB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4263032" y="801187"/>
            <a:ext cx="7786913" cy="5602358"/>
          </a:xfrm>
          <a:prstGeom prst="rect">
            <a:avLst/>
          </a:prstGeom>
          <a:ln>
            <a:noFill/>
          </a:ln>
          <a:effectLst>
            <a:outerShdw blurRad="292100" dist="139700" dir="2700000" algn="tl" rotWithShape="0">
              <a:srgbClr val="333333">
                <a:alpha val="65000"/>
              </a:srgbClr>
            </a:outerShdw>
          </a:effectLst>
        </p:spPr>
      </p:pic>
      <p:sp>
        <p:nvSpPr>
          <p:cNvPr id="5" name="Slide Number Placeholder 1">
            <a:extLst>
              <a:ext uri="{FF2B5EF4-FFF2-40B4-BE49-F238E27FC236}">
                <a16:creationId xmlns:a16="http://schemas.microsoft.com/office/drawing/2014/main" id="{E07028A8-CA0F-8E41-AA41-D5073E45ED3E}"/>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5</a:t>
            </a:fld>
            <a:endParaRPr lang="en-US" sz="1800">
              <a:solidFill>
                <a:schemeClr val="tx1"/>
              </a:solidFill>
              <a:latin typeface="Arial" panose="020B060402020202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D0BD4482-1A70-9341-BBC1-8649F72F433B}"/>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9020835-9BCF-2649-B033-870ED06EB3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
        <p:nvSpPr>
          <p:cNvPr id="9" name="TextBox 8">
            <a:extLst>
              <a:ext uri="{FF2B5EF4-FFF2-40B4-BE49-F238E27FC236}">
                <a16:creationId xmlns:a16="http://schemas.microsoft.com/office/drawing/2014/main" id="{78EA203B-9792-45BC-A4EE-7965E068AC6E}"/>
              </a:ext>
            </a:extLst>
          </p:cNvPr>
          <p:cNvSpPr txBox="1"/>
          <p:nvPr/>
        </p:nvSpPr>
        <p:spPr>
          <a:xfrm>
            <a:off x="368087" y="1456722"/>
            <a:ext cx="3667426" cy="4657685"/>
          </a:xfrm>
          <a:prstGeom prst="rect">
            <a:avLst/>
          </a:prstGeom>
          <a:noFill/>
        </p:spPr>
        <p:txBody>
          <a:bodyPr wrap="square" lIns="91440" tIns="45720" rIns="91440" bIns="45720" rtlCol="0" anchor="t">
            <a:spAutoFit/>
          </a:bodyPr>
          <a:lstStyle/>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Important you know rules for acceptable behavior</a:t>
            </a:r>
          </a:p>
          <a:p>
            <a:pPr marL="285750" indent="-285750">
              <a:spcAft>
                <a:spcPts val="1000"/>
              </a:spcAft>
              <a:buFont typeface="Arial"/>
              <a:buChar char="•"/>
            </a:pPr>
            <a:endParaRPr lang="en-US" sz="2800">
              <a:latin typeface="Arial" panose="020B0604020202020204" pitchFamily="34" charset="0"/>
              <a:ea typeface="+mn-lt"/>
              <a:cs typeface="Arial" panose="020B0604020202020204" pitchFamily="34" charset="0"/>
            </a:endParaRPr>
          </a:p>
          <a:p>
            <a:pPr marL="285750" indent="-285750">
              <a:spcAft>
                <a:spcPts val="1000"/>
              </a:spcAft>
              <a:buFont typeface="Arial"/>
              <a:buChar char="•"/>
            </a:pPr>
            <a:r>
              <a:rPr lang="en-US" sz="2800">
                <a:latin typeface="Arial" panose="020B0604020202020204" pitchFamily="34" charset="0"/>
                <a:ea typeface="+mn-lt"/>
                <a:cs typeface="Arial" panose="020B0604020202020204" pitchFamily="34" charset="0"/>
              </a:rPr>
              <a:t>Written in your work terms and conditions or worker’s handbook or a Code of Conduct</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880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3A5A72-0A73-1347-8CE6-96FB46713E24}"/>
              </a:ext>
            </a:extLst>
          </p:cNvPr>
          <p:cNvSpPr>
            <a:spLocks noGrp="1"/>
          </p:cNvSpPr>
          <p:nvPr>
            <p:ph type="subTitle" idx="1"/>
          </p:nvPr>
        </p:nvSpPr>
        <p:spPr>
          <a:xfrm>
            <a:off x="439427" y="2180275"/>
            <a:ext cx="4241103" cy="3287640"/>
          </a:xfrm>
        </p:spPr>
        <p:txBody>
          <a:bodyPr>
            <a:normAutofit/>
          </a:bodyPr>
          <a:lstStyle/>
          <a:p>
            <a:r>
              <a:rPr lang="en-US" sz="6000">
                <a:latin typeface="Arial" panose="020B0604020202020204" pitchFamily="34" charset="0"/>
                <a:cs typeface="Arial" panose="020B0604020202020204" pitchFamily="34" charset="0"/>
              </a:rPr>
              <a:t>How to behave at work</a:t>
            </a:r>
            <a:endParaRPr lang="en-PK" sz="6000"/>
          </a:p>
        </p:txBody>
      </p:sp>
      <p:pic>
        <p:nvPicPr>
          <p:cNvPr id="4" name="Picture 4" descr="A picture containing person, person, striped&#10;&#10;Description automatically generated">
            <a:extLst>
              <a:ext uri="{FF2B5EF4-FFF2-40B4-BE49-F238E27FC236}">
                <a16:creationId xmlns:a16="http://schemas.microsoft.com/office/drawing/2014/main" id="{463D937B-25E8-4091-A7FC-CDFB0B80C5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5459" y="515829"/>
            <a:ext cx="4127114" cy="2655074"/>
          </a:xfrm>
          <a:prstGeom prst="rect">
            <a:avLst/>
          </a:prstGeom>
          <a:ln>
            <a:noFill/>
          </a:ln>
          <a:effectLst>
            <a:outerShdw blurRad="292100" dist="139700" dir="2700000" algn="tl" rotWithShape="0">
              <a:srgbClr val="333333">
                <a:alpha val="65000"/>
              </a:srgbClr>
            </a:outerShdw>
          </a:effectLst>
        </p:spPr>
      </p:pic>
      <p:pic>
        <p:nvPicPr>
          <p:cNvPr id="5" name="Picture 2">
            <a:extLst>
              <a:ext uri="{FF2B5EF4-FFF2-40B4-BE49-F238E27FC236}">
                <a16:creationId xmlns:a16="http://schemas.microsoft.com/office/drawing/2014/main" id="{1DC3EC0F-3C0E-413F-9C59-7EA654B63A4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781" y="3170903"/>
            <a:ext cx="5131911" cy="2892541"/>
          </a:xfrm>
          <a:prstGeom prst="rect">
            <a:avLst/>
          </a:prstGeom>
          <a:ln>
            <a:noFill/>
          </a:ln>
          <a:effectLst>
            <a:outerShdw blurRad="292100" dist="139700" dir="2700000" algn="tl" rotWithShape="0">
              <a:srgbClr val="333333">
                <a:alpha val="65000"/>
              </a:srgbClr>
            </a:outerShdw>
          </a:effectLst>
        </p:spPr>
      </p:pic>
      <p:sp>
        <p:nvSpPr>
          <p:cNvPr id="6" name="Slide Number Placeholder 1">
            <a:extLst>
              <a:ext uri="{FF2B5EF4-FFF2-40B4-BE49-F238E27FC236}">
                <a16:creationId xmlns:a16="http://schemas.microsoft.com/office/drawing/2014/main" id="{52FFD7BC-5955-454B-A90D-DC74D9B24BB9}"/>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6</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124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463718" y="2609958"/>
            <a:ext cx="4481506" cy="2200602"/>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You should treat people:</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Equally </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Fairly</a:t>
            </a:r>
          </a:p>
          <a:p>
            <a:pPr marL="457200" indent="-457200">
              <a:spcAft>
                <a:spcPts val="1000"/>
              </a:spcAft>
              <a:buFont typeface="Arial" panose="020B0604020202020204" pitchFamily="34" charset="0"/>
              <a:buChar char="•"/>
            </a:pPr>
            <a:r>
              <a:rPr lang="en-US" sz="2800">
                <a:latin typeface="Arial" panose="020B0604020202020204" pitchFamily="34" charset="0"/>
                <a:cs typeface="Arial" panose="020B0604020202020204" pitchFamily="34" charset="0"/>
              </a:rPr>
              <a:t>Respectfully</a:t>
            </a:r>
          </a:p>
        </p:txBody>
      </p:sp>
      <p:sp>
        <p:nvSpPr>
          <p:cNvPr id="5" name="Slide Number Placeholder 1">
            <a:extLst>
              <a:ext uri="{FF2B5EF4-FFF2-40B4-BE49-F238E27FC236}">
                <a16:creationId xmlns:a16="http://schemas.microsoft.com/office/drawing/2014/main" id="{92CFF4D1-15F5-9F4C-B3AA-0E348FBE4A49}"/>
              </a:ext>
            </a:extLst>
          </p:cNvPr>
          <p:cNvSpPr txBox="1">
            <a:spLocks/>
          </p:cNvSpPr>
          <p:nvPr/>
        </p:nvSpPr>
        <p:spPr>
          <a:xfrm>
            <a:off x="10457794" y="6408205"/>
            <a:ext cx="173420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7</a:t>
            </a:fld>
            <a:endParaRPr lang="en-US" sz="1800">
              <a:solidFill>
                <a:schemeClr val="tx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963B25E-7E4C-2C41-B2AB-BC777D822307}"/>
              </a:ext>
            </a:extLst>
          </p:cNvPr>
          <p:cNvGrpSpPr/>
          <p:nvPr/>
        </p:nvGrpSpPr>
        <p:grpSpPr>
          <a:xfrm>
            <a:off x="10856171" y="5872675"/>
            <a:ext cx="1335829" cy="1001182"/>
            <a:chOff x="10856171" y="5872675"/>
            <a:chExt cx="1335829" cy="1001182"/>
          </a:xfrm>
        </p:grpSpPr>
        <p:sp>
          <p:nvSpPr>
            <p:cNvPr id="7" name="Rectangle 8">
              <a:extLst>
                <a:ext uri="{FF2B5EF4-FFF2-40B4-BE49-F238E27FC236}">
                  <a16:creationId xmlns:a16="http://schemas.microsoft.com/office/drawing/2014/main" id="{2FC0C253-54B7-C047-9150-9D6D4F68736C}"/>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DEAC483-5933-1445-9B89-19C43A7C90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grpSp>
      <p:pic>
        <p:nvPicPr>
          <p:cNvPr id="9" name="Picture 2">
            <a:extLst>
              <a:ext uri="{FF2B5EF4-FFF2-40B4-BE49-F238E27FC236}">
                <a16:creationId xmlns:a16="http://schemas.microsoft.com/office/drawing/2014/main" id="{4C68B58D-FA76-47F4-9921-B8BDC254551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7273" y="961679"/>
            <a:ext cx="7172426" cy="4822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9383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5279708" y="833106"/>
            <a:ext cx="2029159" cy="523220"/>
          </a:xfrm>
          <a:prstGeom prst="rect">
            <a:avLst/>
          </a:prstGeom>
          <a:noFill/>
        </p:spPr>
        <p:txBody>
          <a:bodyPr wrap="square" lIns="91440" tIns="45720" rIns="91440" bIns="45720" rtlCol="0" anchor="t">
            <a:spAutoFit/>
          </a:bodyPr>
          <a:lstStyle/>
          <a:p>
            <a:r>
              <a:rPr lang="en-US" sz="2800">
                <a:latin typeface="Arial" panose="020B0604020202020204" pitchFamily="34" charset="0"/>
                <a:cs typeface="Arial" panose="020B0604020202020204" pitchFamily="34" charset="0"/>
              </a:rPr>
              <a:t>Everyone</a:t>
            </a:r>
          </a:p>
        </p:txBody>
      </p:sp>
      <p:grpSp>
        <p:nvGrpSpPr>
          <p:cNvPr id="3" name="Group 2">
            <a:extLst>
              <a:ext uri="{FF2B5EF4-FFF2-40B4-BE49-F238E27FC236}">
                <a16:creationId xmlns:a16="http://schemas.microsoft.com/office/drawing/2014/main" id="{470DDBE4-DF48-4444-BA9E-F3A58A202412}"/>
              </a:ext>
            </a:extLst>
          </p:cNvPr>
          <p:cNvGrpSpPr/>
          <p:nvPr/>
        </p:nvGrpSpPr>
        <p:grpSpPr>
          <a:xfrm>
            <a:off x="202311" y="1576142"/>
            <a:ext cx="11787378" cy="4616905"/>
            <a:chOff x="812903" y="3203920"/>
            <a:chExt cx="8592513" cy="2796087"/>
          </a:xfrm>
        </p:grpSpPr>
        <p:pic>
          <p:nvPicPr>
            <p:cNvPr id="4" name="Picture 6">
              <a:extLst>
                <a:ext uri="{FF2B5EF4-FFF2-40B4-BE49-F238E27FC236}">
                  <a16:creationId xmlns:a16="http://schemas.microsoft.com/office/drawing/2014/main" id="{4CDE8D51-4C63-4C37-A691-728441BF9E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2903" y="3203921"/>
              <a:ext cx="4194131" cy="2790412"/>
            </a:xfrm>
            <a:prstGeom prst="rect">
              <a:avLst/>
            </a:prstGeom>
            <a:ln>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7BB0B66A-17FC-468A-A788-4F59F87FA6C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p:blipFill>
          <p:spPr bwMode="auto">
            <a:xfrm>
              <a:off x="5211285" y="3203920"/>
              <a:ext cx="4194131" cy="2796087"/>
            </a:xfrm>
            <a:prstGeom prst="rect">
              <a:avLst/>
            </a:prstGeom>
            <a:ln>
              <a:noFill/>
            </a:ln>
            <a:effectLst>
              <a:outerShdw blurRad="292100" dist="139700" dir="2700000" algn="tl" rotWithShape="0">
                <a:srgbClr val="333333">
                  <a:alpha val="65000"/>
                </a:srgbClr>
              </a:outerShdw>
            </a:effectLst>
          </p:spPr>
        </p:pic>
      </p:grpSp>
      <p:sp>
        <p:nvSpPr>
          <p:cNvPr id="8" name="Slide Number Placeholder 1">
            <a:extLst>
              <a:ext uri="{FF2B5EF4-FFF2-40B4-BE49-F238E27FC236}">
                <a16:creationId xmlns:a16="http://schemas.microsoft.com/office/drawing/2014/main" id="{91993B03-C3BA-CD45-8B2F-2F94FD1E0754}"/>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8</a:t>
            </a:fld>
            <a:endParaRPr lang="en-US" sz="180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73F1688-7EB2-ED4C-89ED-512533899F6F}"/>
              </a:ext>
            </a:extLst>
          </p:cNvPr>
          <p:cNvSpPr/>
          <p:nvPr/>
        </p:nvSpPr>
        <p:spPr>
          <a:xfrm flipV="1">
            <a:off x="10856171" y="5872675"/>
            <a:ext cx="1335829" cy="1001182"/>
          </a:xfrm>
          <a:custGeom>
            <a:avLst/>
            <a:gdLst>
              <a:gd name="connsiteX0" fmla="*/ 0 w 8362950"/>
              <a:gd name="connsiteY0" fmla="*/ 0 h 589441"/>
              <a:gd name="connsiteX1" fmla="*/ 8362950 w 8362950"/>
              <a:gd name="connsiteY1" fmla="*/ 0 h 589441"/>
              <a:gd name="connsiteX2" fmla="*/ 8362950 w 8362950"/>
              <a:gd name="connsiteY2" fmla="*/ 589441 h 589441"/>
              <a:gd name="connsiteX3" fmla="*/ 0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542925 w 8362950"/>
              <a:gd name="connsiteY3" fmla="*/ 589441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2598484 w 8362950"/>
              <a:gd name="connsiteY3" fmla="*/ 570337 h 589441"/>
              <a:gd name="connsiteX4" fmla="*/ 0 w 8362950"/>
              <a:gd name="connsiteY4" fmla="*/ 0 h 589441"/>
              <a:gd name="connsiteX0" fmla="*/ 0 w 8362950"/>
              <a:gd name="connsiteY0" fmla="*/ 0 h 589441"/>
              <a:gd name="connsiteX1" fmla="*/ 8362950 w 8362950"/>
              <a:gd name="connsiteY1" fmla="*/ 0 h 589441"/>
              <a:gd name="connsiteX2" fmla="*/ 8362950 w 8362950"/>
              <a:gd name="connsiteY2" fmla="*/ 589441 h 589441"/>
              <a:gd name="connsiteX3" fmla="*/ 3725649 w 8362950"/>
              <a:gd name="connsiteY3" fmla="*/ 588108 h 589441"/>
              <a:gd name="connsiteX4" fmla="*/ 0 w 8362950"/>
              <a:gd name="connsiteY4" fmla="*/ 0 h 589441"/>
              <a:gd name="connsiteX0" fmla="*/ 0 w 8926532"/>
              <a:gd name="connsiteY0" fmla="*/ 0 h 589441"/>
              <a:gd name="connsiteX1" fmla="*/ 8926532 w 8926532"/>
              <a:gd name="connsiteY1" fmla="*/ 0 h 589441"/>
              <a:gd name="connsiteX2" fmla="*/ 8926532 w 8926532"/>
              <a:gd name="connsiteY2" fmla="*/ 589441 h 589441"/>
              <a:gd name="connsiteX3" fmla="*/ 4289231 w 8926532"/>
              <a:gd name="connsiteY3" fmla="*/ 588108 h 589441"/>
              <a:gd name="connsiteX4" fmla="*/ 0 w 8926532"/>
              <a:gd name="connsiteY4" fmla="*/ 0 h 589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6532" h="589441">
                <a:moveTo>
                  <a:pt x="0" y="0"/>
                </a:moveTo>
                <a:lnTo>
                  <a:pt x="8926532" y="0"/>
                </a:lnTo>
                <a:lnTo>
                  <a:pt x="8926532" y="589441"/>
                </a:lnTo>
                <a:lnTo>
                  <a:pt x="4289231" y="588108"/>
                </a:lnTo>
                <a:lnTo>
                  <a:pt x="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B3241A1-1DC6-C047-B5DC-AB8C442C526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324329" y="5977890"/>
            <a:ext cx="822934" cy="800100"/>
          </a:xfrm>
          <a:prstGeom prst="rect">
            <a:avLst/>
          </a:prstGeom>
        </p:spPr>
      </p:pic>
    </p:spTree>
    <p:extLst>
      <p:ext uri="{BB962C8B-B14F-4D97-AF65-F5344CB8AC3E}">
        <p14:creationId xmlns:p14="http://schemas.microsoft.com/office/powerpoint/2010/main" val="222888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498A58-37C5-4CD9-A30B-8200FF0630A9}"/>
              </a:ext>
            </a:extLst>
          </p:cNvPr>
          <p:cNvSpPr txBox="1"/>
          <p:nvPr/>
        </p:nvSpPr>
        <p:spPr>
          <a:xfrm>
            <a:off x="341986" y="2762967"/>
            <a:ext cx="5471094" cy="2503249"/>
          </a:xfrm>
          <a:prstGeom prst="rect">
            <a:avLst/>
          </a:prstGeom>
          <a:noFill/>
        </p:spPr>
        <p:txBody>
          <a:bodyPr wrap="square" lIns="91440" tIns="45720" rIns="91440" bIns="45720" rtlCol="0" anchor="t">
            <a:spAutoFit/>
          </a:bodyPr>
          <a:lstStyle/>
          <a:p>
            <a:pPr>
              <a:spcAft>
                <a:spcPts val="1000"/>
              </a:spcAft>
            </a:pPr>
            <a:r>
              <a:rPr lang="en-US" sz="2800">
                <a:latin typeface="Arial" panose="020B0604020202020204" pitchFamily="34" charset="0"/>
                <a:cs typeface="Arial" panose="020B0604020202020204" pitchFamily="34" charset="0"/>
              </a:rPr>
              <a:t>Do not pick on anyone, exclude anyone or put them at disadvantage </a:t>
            </a:r>
          </a:p>
          <a:p>
            <a:pPr>
              <a:spcAft>
                <a:spcPts val="1000"/>
              </a:spcAft>
            </a:pPr>
            <a:endParaRPr lang="en-US" sz="2800">
              <a:latin typeface="Arial" panose="020B0604020202020204" pitchFamily="34" charset="0"/>
              <a:cs typeface="Arial" panose="020B0604020202020204" pitchFamily="34" charset="0"/>
            </a:endParaRPr>
          </a:p>
          <a:p>
            <a:pPr>
              <a:spcAft>
                <a:spcPts val="1000"/>
              </a:spcAft>
            </a:pPr>
            <a:r>
              <a:rPr lang="en-US" sz="2800">
                <a:latin typeface="Arial" panose="020B0604020202020204" pitchFamily="34" charset="0"/>
                <a:cs typeface="Arial" panose="020B0604020202020204" pitchFamily="34" charset="0"/>
              </a:rPr>
              <a:t>Do not treat people badly</a:t>
            </a:r>
          </a:p>
        </p:txBody>
      </p:sp>
      <p:pic>
        <p:nvPicPr>
          <p:cNvPr id="3" name="Picture 2" descr="A picture containing ground, outdoor, person, standing&#10;&#10;Description automatically generated">
            <a:extLst>
              <a:ext uri="{FF2B5EF4-FFF2-40B4-BE49-F238E27FC236}">
                <a16:creationId xmlns:a16="http://schemas.microsoft.com/office/drawing/2014/main" id="{81E5AEEB-833E-4422-AA39-DA82494575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82199" y="1870066"/>
            <a:ext cx="2933030" cy="4538139"/>
          </a:xfrm>
          <a:prstGeom prst="rect">
            <a:avLst/>
          </a:prstGeom>
          <a:ln>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9B3A6FD1-4A6C-49A6-A6B1-DB8AB8FB8E7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22695" y="317530"/>
            <a:ext cx="3027319" cy="4538139"/>
          </a:xfrm>
          <a:prstGeom prst="rect">
            <a:avLst/>
          </a:prstGeom>
          <a:ln>
            <a:noFill/>
          </a:ln>
          <a:effectLst>
            <a:outerShdw blurRad="292100" dist="139700" dir="2700000" algn="tl" rotWithShape="0">
              <a:srgbClr val="333333">
                <a:alpha val="65000"/>
              </a:srgbClr>
            </a:outerShdw>
          </a:effectLst>
        </p:spPr>
      </p:pic>
      <p:sp>
        <p:nvSpPr>
          <p:cNvPr id="8" name="Slide Number Placeholder 1">
            <a:extLst>
              <a:ext uri="{FF2B5EF4-FFF2-40B4-BE49-F238E27FC236}">
                <a16:creationId xmlns:a16="http://schemas.microsoft.com/office/drawing/2014/main" id="{A455AFE8-18F8-1143-995B-30D42711E01F}"/>
              </a:ext>
            </a:extLst>
          </p:cNvPr>
          <p:cNvSpPr txBox="1">
            <a:spLocks/>
          </p:cNvSpPr>
          <p:nvPr/>
        </p:nvSpPr>
        <p:spPr>
          <a:xfrm>
            <a:off x="10625666" y="6408205"/>
            <a:ext cx="1566333"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8F9186D-BD8E-4EDD-A417-AFA9BA614779}" type="slidenum">
              <a:rPr lang="en-GB" sz="1800" smtClean="0">
                <a:solidFill>
                  <a:schemeClr val="tx1"/>
                </a:solidFill>
                <a:latin typeface="Arial" panose="020B0604020202020204" pitchFamily="34" charset="0"/>
                <a:cs typeface="Arial" panose="020B0604020202020204" pitchFamily="34" charset="0"/>
              </a:rPr>
              <a:pPr algn="l"/>
              <a:t>9</a:t>
            </a:fld>
            <a:endParaRPr lang="en-US"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2943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2475</Words>
  <Application>Microsoft Office PowerPoint</Application>
  <PresentationFormat>Widescreen</PresentationFormat>
  <Paragraphs>290</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Proxima Nova</vt:lpstr>
      <vt:lpstr>Calibri Light</vt:lpstr>
      <vt:lpstr>Arial,Sans-Serif</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Protecting children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2023-05-08T14:59:56Z</dcterms:created>
  <dcterms:modified xsi:type="dcterms:W3CDTF">2023-05-31T13:52:34Z</dcterms:modified>
</cp:coreProperties>
</file>