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2"/>
  </p:notesMasterIdLst>
  <p:handoutMasterIdLst>
    <p:handoutMasterId r:id="rId23"/>
  </p:handoutMasterIdLst>
  <p:sldIdLst>
    <p:sldId id="269" r:id="rId2"/>
    <p:sldId id="423" r:id="rId3"/>
    <p:sldId id="280" r:id="rId4"/>
    <p:sldId id="426" r:id="rId5"/>
    <p:sldId id="445" r:id="rId6"/>
    <p:sldId id="425" r:id="rId7"/>
    <p:sldId id="412" r:id="rId8"/>
    <p:sldId id="430" r:id="rId9"/>
    <p:sldId id="431" r:id="rId10"/>
    <p:sldId id="432" r:id="rId11"/>
    <p:sldId id="434" r:id="rId12"/>
    <p:sldId id="440" r:id="rId13"/>
    <p:sldId id="441" r:id="rId14"/>
    <p:sldId id="442" r:id="rId15"/>
    <p:sldId id="443" r:id="rId16"/>
    <p:sldId id="414" r:id="rId17"/>
    <p:sldId id="415" r:id="rId18"/>
    <p:sldId id="390" r:id="rId19"/>
    <p:sldId id="391" r:id="rId20"/>
    <p:sldId id="845" r:id="rId21"/>
  </p:sldIdLst>
  <p:sldSz cx="12192000" cy="6858000"/>
  <p:notesSz cx="7102475" cy="10234613"/>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116E13-1B71-496E-BED1-4F7E1144E08D}">
          <p14:sldIdLst>
            <p14:sldId id="269"/>
            <p14:sldId id="423"/>
            <p14:sldId id="280"/>
            <p14:sldId id="426"/>
            <p14:sldId id="445"/>
            <p14:sldId id="425"/>
            <p14:sldId id="412"/>
            <p14:sldId id="430"/>
            <p14:sldId id="431"/>
            <p14:sldId id="432"/>
            <p14:sldId id="434"/>
            <p14:sldId id="440"/>
            <p14:sldId id="441"/>
            <p14:sldId id="442"/>
            <p14:sldId id="443"/>
            <p14:sldId id="414"/>
            <p14:sldId id="415"/>
            <p14:sldId id="390"/>
            <p14:sldId id="391"/>
          </p14:sldIdLst>
        </p14:section>
        <p14:section name="Copyright" id="{376CA829-EA3B-4BA2-ABD9-4DAF1903F0CB}">
          <p14:sldIdLst>
            <p14:sldId id="8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BCE"/>
    <a:srgbClr val="A9B96D"/>
    <a:srgbClr val="FFCD45"/>
    <a:srgbClr val="CF7729"/>
    <a:srgbClr val="BC1F15"/>
    <a:srgbClr val="3810E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2"/>
    <p:restoredTop sz="61157" autoAdjust="0"/>
  </p:normalViewPr>
  <p:slideViewPr>
    <p:cSldViewPr snapToGrid="0">
      <p:cViewPr varScale="1">
        <p:scale>
          <a:sx n="50" d="100"/>
          <a:sy n="50" d="100"/>
        </p:scale>
        <p:origin x="1608" y="29"/>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088B03-BE34-4328-B6E4-4A7738847935}"/>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07E14A-05AE-4664-AE44-20057177C1E5}"/>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3A6AB986-5EC2-4703-B20D-FB30A10CFF60}" type="datetime1">
              <a:rPr lang="en-GB" smtClean="0"/>
              <a:t>31/05/2023</a:t>
            </a:fld>
            <a:endParaRPr lang="en-US" dirty="0"/>
          </a:p>
        </p:txBody>
      </p:sp>
      <p:sp>
        <p:nvSpPr>
          <p:cNvPr id="4" name="Footer Placeholder 3">
            <a:extLst>
              <a:ext uri="{FF2B5EF4-FFF2-40B4-BE49-F238E27FC236}">
                <a16:creationId xmlns:a16="http://schemas.microsoft.com/office/drawing/2014/main" id="{5F410383-5BEC-4F66-9EA8-3CDB7FA72159}"/>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F61892B-B212-4BAD-B430-7C49708C4B62}"/>
              </a:ext>
            </a:extLst>
          </p:cNvPr>
          <p:cNvSpPr>
            <a:spLocks noGrp="1"/>
          </p:cNvSpPr>
          <p:nvPr>
            <p:ph type="sldNum" sz="quarter" idx="3"/>
          </p:nvPr>
        </p:nvSpPr>
        <p:spPr>
          <a:xfrm>
            <a:off x="4022725" y="9721850"/>
            <a:ext cx="3078163" cy="512763"/>
          </a:xfrm>
          <a:prstGeom prst="rect">
            <a:avLst/>
          </a:prstGeom>
        </p:spPr>
        <p:txBody>
          <a:bodyPr vert="horz" lIns="91440" tIns="45720" rIns="91440" bIns="45720" rtlCol="0" anchor="b"/>
          <a:lstStyle>
            <a:lvl1pPr algn="r">
              <a:defRPr sz="1200"/>
            </a:lvl1pPr>
          </a:lstStyle>
          <a:p>
            <a:fld id="{95E21DA3-1161-467D-8F98-1700E2BFCD31}" type="slidenum">
              <a:rPr lang="en-US" smtClean="0"/>
              <a:t>‹#›</a:t>
            </a:fld>
            <a:endParaRPr lang="en-US" dirty="0"/>
          </a:p>
        </p:txBody>
      </p:sp>
    </p:spTree>
    <p:extLst>
      <p:ext uri="{BB962C8B-B14F-4D97-AF65-F5344CB8AC3E}">
        <p14:creationId xmlns:p14="http://schemas.microsoft.com/office/powerpoint/2010/main" val="53996734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GB" dirty="0"/>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251D2D67-CB52-4F47-A422-362DB98E6815}" type="datetime1">
              <a:rPr lang="en-GB" smtClean="0"/>
              <a:t>31/05/2023</a:t>
            </a:fld>
            <a:endParaRPr lang="en-GB" dirty="0"/>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GB" dirty="0"/>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4728D87D-F75C-4A1C-B1D4-17454C29C32E}" type="slidenum">
              <a:rPr lang="en-GB" smtClean="0"/>
              <a:t>‹#›</a:t>
            </a:fld>
            <a:endParaRPr lang="en-GB" dirty="0"/>
          </a:p>
        </p:txBody>
      </p:sp>
    </p:spTree>
    <p:extLst>
      <p:ext uri="{BB962C8B-B14F-4D97-AF65-F5344CB8AC3E}">
        <p14:creationId xmlns:p14="http://schemas.microsoft.com/office/powerpoint/2010/main" val="383832411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Narration: </a:t>
            </a:r>
            <a:r>
              <a:rPr lang="en-US" sz="1200" b="0" dirty="0"/>
              <a:t>Welcome to Module 5: Keeping the community safe.</a:t>
            </a:r>
          </a:p>
          <a:p>
            <a:r>
              <a:rPr lang="en-US" sz="1200" b="0" dirty="0"/>
              <a:t>Th</a:t>
            </a:r>
            <a:r>
              <a:rPr lang="en-US" sz="1200" dirty="0"/>
              <a:t>is module explains the things that you need to do on site to make sure the community is not harmed by the construction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we say “</a:t>
            </a:r>
            <a:r>
              <a:rPr lang="en-US" dirty="0"/>
              <a:t>community” we mean everyone who lives and works near the site, and people passing by.</a:t>
            </a:r>
          </a:p>
          <a:p>
            <a:endParaRPr lang="en-US" sz="1200" dirty="0"/>
          </a:p>
          <a:p>
            <a:r>
              <a:rPr lang="en-US" sz="1200" b="1" dirty="0"/>
              <a:t>Image by: </a:t>
            </a:r>
            <a:r>
              <a:rPr lang="en-US" b="0" i="0" dirty="0">
                <a:solidFill>
                  <a:srgbClr val="212124"/>
                </a:solidFill>
                <a:effectLst/>
                <a:latin typeface="Proxima Nova"/>
              </a:rPr>
              <a:t>© </a:t>
            </a:r>
            <a:r>
              <a:rPr lang="en-US" sz="1200" b="0" dirty="0"/>
              <a:t>World Bank.</a:t>
            </a:r>
            <a:endParaRPr lang="en-US" sz="1200" b="1" dirty="0">
              <a:cs typeface="Calibri"/>
            </a:endParaRPr>
          </a:p>
          <a:p>
            <a:endParaRPr lang="en-US" sz="1200" b="1" dirty="0"/>
          </a:p>
          <a:p>
            <a:endParaRPr lang="en-GB"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a:t>
            </a:fld>
            <a:endParaRPr lang="en-GB" dirty="0"/>
          </a:p>
        </p:txBody>
      </p:sp>
      <p:sp>
        <p:nvSpPr>
          <p:cNvPr id="5" name="Date Placeholder 4">
            <a:extLst>
              <a:ext uri="{FF2B5EF4-FFF2-40B4-BE49-F238E27FC236}">
                <a16:creationId xmlns:a16="http://schemas.microsoft.com/office/drawing/2014/main" id="{6C188A9A-49DA-4870-9B1B-C0D66B04E2EB}"/>
              </a:ext>
            </a:extLst>
          </p:cNvPr>
          <p:cNvSpPr>
            <a:spLocks noGrp="1"/>
          </p:cNvSpPr>
          <p:nvPr>
            <p:ph type="dt" idx="1"/>
          </p:nvPr>
        </p:nvSpPr>
        <p:spPr/>
        <p:txBody>
          <a:bodyPr/>
          <a:lstStyle/>
          <a:p>
            <a:fld id="{D8E66022-6556-4563-BF08-7930776A6F99}" type="datetime1">
              <a:rPr lang="en-GB" smtClean="0"/>
              <a:t>31/05/2023</a:t>
            </a:fld>
            <a:endParaRPr lang="en-GB" dirty="0"/>
          </a:p>
        </p:txBody>
      </p:sp>
    </p:spTree>
    <p:extLst>
      <p:ext uri="{BB962C8B-B14F-4D97-AF65-F5344CB8AC3E}">
        <p14:creationId xmlns:p14="http://schemas.microsoft.com/office/powerpoint/2010/main" val="25459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t>In this photo you can see people have had to walk in the road because the footway is unsafe.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puts them at risk of getting run over.</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a:t>
            </a:r>
            <a:r>
              <a:rPr lang="en-US" b="1" dirty="0"/>
              <a:t>​</a:t>
            </a:r>
            <a:r>
              <a:rPr lang="en-US" sz="1200" dirty="0"/>
              <a:t> </a:t>
            </a:r>
            <a:r>
              <a:rPr lang="en-US" b="0" i="0" dirty="0">
                <a:solidFill>
                  <a:srgbClr val="212124"/>
                </a:solidFill>
                <a:effectLst/>
                <a:latin typeface="Proxima Nova"/>
              </a:rPr>
              <a:t>© M</a:t>
            </a:r>
            <a:r>
              <a:rPr lang="en-US" b="0" dirty="0"/>
              <a:t>ichael Hall / World Bank. </a:t>
            </a:r>
            <a:r>
              <a:rPr lang="en-US" sz="1200" dirty="0"/>
              <a:t>Further permission required for reuse. </a:t>
            </a:r>
            <a:endParaRPr lang="en-US" sz="1200"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10</a:t>
            </a:fld>
            <a:endParaRPr lang="en-GB" dirty="0"/>
          </a:p>
        </p:txBody>
      </p:sp>
    </p:spTree>
    <p:extLst>
      <p:ext uri="{BB962C8B-B14F-4D97-AF65-F5344CB8AC3E}">
        <p14:creationId xmlns:p14="http://schemas.microsoft.com/office/powerpoint/2010/main" val="3963846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If the work affects footpaths, make sure there is a temporary footpath for the community to use that is separate from the working area and any other hazards, like a road, like the one on the right here. </a:t>
            </a:r>
          </a:p>
          <a:p>
            <a:r>
              <a:rPr lang="en-US" dirty="0"/>
              <a:t>And put up </a:t>
            </a:r>
            <a:r>
              <a:rPr lang="en-US" dirty="0">
                <a:cs typeface="Calibri"/>
              </a:rPr>
              <a:t>barriers around the work areas – like these.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a:t>
            </a:r>
            <a:r>
              <a:rPr lang="en-US" sz="1200" kern="1200" dirty="0">
                <a:solidFill>
                  <a:schemeClr val="tx1"/>
                </a:solidFill>
                <a:effectLst/>
                <a:latin typeface="+mn-lt"/>
                <a:ea typeface="+mn-ea"/>
                <a:cs typeface="+mn-cs"/>
              </a:rPr>
              <a:t>Canan Yildiz / </a:t>
            </a:r>
            <a:r>
              <a:rPr lang="en-US" b="0" dirty="0"/>
              <a:t>World Bank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br>
              <a:rPr lang="en-US" dirty="0"/>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11</a:t>
            </a:fld>
            <a:endParaRPr lang="en-GB" dirty="0"/>
          </a:p>
        </p:txBody>
      </p:sp>
    </p:spTree>
    <p:extLst>
      <p:ext uri="{BB962C8B-B14F-4D97-AF65-F5344CB8AC3E}">
        <p14:creationId xmlns:p14="http://schemas.microsoft.com/office/powerpoint/2010/main" val="618916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cs typeface="+mn-lt"/>
              </a:rPr>
              <a:t>Remember </a:t>
            </a:r>
            <a:r>
              <a:rPr lang="en-US" dirty="0"/>
              <a:t>to keep accesses clear to schools, hospitals, other community facilities and road crossings so people can get where they need to go safely.</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you can see here that no proper access has been provided for the people who live in these houses.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should be temporary stairs in place.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M</a:t>
            </a:r>
            <a:r>
              <a:rPr lang="en-US" b="0" dirty="0"/>
              <a:t>ichael Hall / World Bank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12</a:t>
            </a:fld>
            <a:endParaRPr lang="en-GB" dirty="0"/>
          </a:p>
        </p:txBody>
      </p:sp>
    </p:spTree>
    <p:extLst>
      <p:ext uri="{BB962C8B-B14F-4D97-AF65-F5344CB8AC3E}">
        <p14:creationId xmlns:p14="http://schemas.microsoft.com/office/powerpoint/2010/main" val="1466612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t>And keep gates clear.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this gate says on it "Do not block entry" but the entrance has been blocked by the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there is no way for customers to get across the works to the shops safely.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M</a:t>
            </a:r>
            <a:r>
              <a:rPr lang="en-US" b="0" dirty="0"/>
              <a:t>ichael Hall / World Bank. </a:t>
            </a:r>
            <a:r>
              <a:rPr lang="en-US" sz="1200" dirty="0"/>
              <a:t>Further permission required for reuse. </a:t>
            </a:r>
            <a:endParaRPr lang="en-US" sz="1200"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13</a:t>
            </a:fld>
            <a:endParaRPr lang="en-GB" dirty="0"/>
          </a:p>
        </p:txBody>
      </p:sp>
    </p:spTree>
    <p:extLst>
      <p:ext uri="{BB962C8B-B14F-4D97-AF65-F5344CB8AC3E}">
        <p14:creationId xmlns:p14="http://schemas.microsoft.com/office/powerpoint/2010/main" val="1152756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t>And in this photo you can see some wood has been put across this trench but it is not strong or secure.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M</a:t>
            </a:r>
            <a:r>
              <a:rPr lang="en-US" b="0" dirty="0"/>
              <a:t>ichael Hall / World Bank. </a:t>
            </a:r>
            <a:r>
              <a:rPr lang="en-US" sz="1200" dirty="0"/>
              <a:t>Further permission required for reuse. </a:t>
            </a:r>
            <a:endParaRPr lang="en-US" sz="1200"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14</a:t>
            </a:fld>
            <a:endParaRPr lang="en-GB" dirty="0"/>
          </a:p>
        </p:txBody>
      </p:sp>
    </p:spTree>
    <p:extLst>
      <p:ext uri="{BB962C8B-B14F-4D97-AF65-F5344CB8AC3E}">
        <p14:creationId xmlns:p14="http://schemas.microsoft.com/office/powerpoint/2010/main" val="3688969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t>Narration: </a:t>
            </a:r>
            <a:r>
              <a:rPr lang="en-US" sz="1200" dirty="0"/>
              <a:t>It should have a fixed floor and guard rails, like this one.</a:t>
            </a:r>
            <a:br>
              <a:rPr lang="en-US" sz="1200" dirty="0">
                <a:cs typeface="+mn-lt"/>
              </a:rPr>
            </a:b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a:t>
            </a:r>
            <a:r>
              <a:rPr lang="en-US" sz="1200" kern="1200" dirty="0">
                <a:solidFill>
                  <a:schemeClr val="tx1"/>
                </a:solidFill>
                <a:effectLst/>
                <a:latin typeface="+mn-lt"/>
                <a:ea typeface="+mn-ea"/>
                <a:cs typeface="+mn-cs"/>
              </a:rPr>
              <a:t>Canan Yildiz / </a:t>
            </a:r>
            <a:r>
              <a:rPr lang="en-US" b="0" dirty="0"/>
              <a:t>World Bank</a:t>
            </a:r>
            <a:endParaRPr lang="en-US" dirty="0"/>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15</a:t>
            </a:fld>
            <a:endParaRPr lang="en-GB" dirty="0"/>
          </a:p>
        </p:txBody>
      </p:sp>
    </p:spTree>
    <p:extLst>
      <p:ext uri="{BB962C8B-B14F-4D97-AF65-F5344CB8AC3E}">
        <p14:creationId xmlns:p14="http://schemas.microsoft.com/office/powerpoint/2010/main" val="3926818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t>Keep site access and roads clean of mud and dust.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wet weather, m</a:t>
            </a:r>
            <a:r>
              <a:rPr lang="en-US" b="0" dirty="0"/>
              <a:t>ud on the roads can get slippery and cause accidents.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During dry weather, dust can make it difficult for drivers to see properly and is unhealthy to breathe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endParaRPr lang="en-US" b="1" dirty="0"/>
          </a:p>
          <a:p>
            <a:pPr defTabSz="990661">
              <a:defRPr/>
            </a:pPr>
            <a:r>
              <a:rPr lang="en-US" sz="1200" b="1" dirty="0"/>
              <a:t>Photo by: </a:t>
            </a:r>
            <a:r>
              <a:rPr lang="en-GB" sz="1200" b="0" dirty="0"/>
              <a:t>Shutterstock.com</a:t>
            </a:r>
            <a:endParaRPr lang="en-US" sz="13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16</a:t>
            </a:fld>
            <a:endParaRPr lang="en-GB" dirty="0"/>
          </a:p>
        </p:txBody>
      </p:sp>
    </p:spTree>
    <p:extLst>
      <p:ext uri="{BB962C8B-B14F-4D97-AF65-F5344CB8AC3E}">
        <p14:creationId xmlns:p14="http://schemas.microsoft.com/office/powerpoint/2010/main" val="801348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sz="1200" dirty="0"/>
              <a:t>If a member of the community has a query or complaint, politely ask them to wait safely away from the work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Get your Supervisor or a manager to come and talk to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 sure to deal with it so that any problems </a:t>
            </a:r>
            <a:r>
              <a:rPr lang="en-US" b="0" dirty="0"/>
              <a:t>can be fixed.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1" dirty="0"/>
              <a:t>​</a:t>
            </a:r>
            <a:r>
              <a:rPr lang="en-US" b="0" i="0" dirty="0">
                <a:solidFill>
                  <a:srgbClr val="212124"/>
                </a:solidFill>
                <a:effectLst/>
                <a:latin typeface="Proxima Nova"/>
              </a:rPr>
              <a:t>© </a:t>
            </a:r>
            <a:r>
              <a:rPr lang="en-US" sz="1200" b="0" i="0" kern="1200" dirty="0">
                <a:solidFill>
                  <a:schemeClr val="tx1"/>
                </a:solidFill>
                <a:effectLst/>
                <a:latin typeface="+mn-lt"/>
                <a:ea typeface="+mn-ea"/>
                <a:cs typeface="+mn-cs"/>
              </a:rPr>
              <a:t>Simone D. McCourtie / World Bank. </a:t>
            </a:r>
            <a:r>
              <a:rPr lang="en-US" sz="1200" dirty="0"/>
              <a:t>Further permission required for reuse. </a:t>
            </a:r>
            <a:endParaRPr lang="en-US" sz="1200"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17</a:t>
            </a:fld>
            <a:endParaRPr lang="en-GB" dirty="0"/>
          </a:p>
        </p:txBody>
      </p:sp>
    </p:spTree>
    <p:extLst>
      <p:ext uri="{BB962C8B-B14F-4D97-AF65-F5344CB8AC3E}">
        <p14:creationId xmlns:p14="http://schemas.microsoft.com/office/powerpoint/2010/main" val="3773945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Narration:  </a:t>
            </a:r>
            <a:r>
              <a:rPr lang="en-US" sz="1200" b="0" dirty="0"/>
              <a:t>Finally here are three key things for you to remember.</a:t>
            </a:r>
            <a:endParaRPr lang="en-US" sz="1200" b="1" dirty="0"/>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Image by: </a:t>
            </a:r>
            <a:r>
              <a:rPr lang="en-US" b="0" i="0" dirty="0">
                <a:solidFill>
                  <a:srgbClr val="212124"/>
                </a:solidFill>
                <a:effectLst/>
                <a:latin typeface="Proxima Nova"/>
              </a:rPr>
              <a:t>© </a:t>
            </a:r>
            <a:r>
              <a:rPr lang="en-US" sz="1200" b="0" dirty="0"/>
              <a:t>World Bank</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dirty="0"/>
          </a:p>
        </p:txBody>
      </p:sp>
      <p:sp>
        <p:nvSpPr>
          <p:cNvPr id="4" name="Slide Number Placeholder 3"/>
          <p:cNvSpPr>
            <a:spLocks noGrp="1"/>
          </p:cNvSpPr>
          <p:nvPr>
            <p:ph type="sldNum" sz="quarter" idx="5"/>
          </p:nvPr>
        </p:nvSpPr>
        <p:spPr/>
        <p:txBody>
          <a:bodyPr/>
          <a:lstStyle/>
          <a:p>
            <a:fld id="{4728D87D-F75C-4A1C-B1D4-17454C29C32E}" type="slidenum">
              <a:rPr lang="en-GB" smtClean="0"/>
              <a:t>18</a:t>
            </a:fld>
            <a:endParaRPr lang="en-GB" dirty="0"/>
          </a:p>
        </p:txBody>
      </p:sp>
      <p:sp>
        <p:nvSpPr>
          <p:cNvPr id="5" name="Date Placeholder 4">
            <a:extLst>
              <a:ext uri="{FF2B5EF4-FFF2-40B4-BE49-F238E27FC236}">
                <a16:creationId xmlns:a16="http://schemas.microsoft.com/office/drawing/2014/main" id="{36B3E536-CD2D-4F47-885C-2518CD1DC418}"/>
              </a:ext>
            </a:extLst>
          </p:cNvPr>
          <p:cNvSpPr>
            <a:spLocks noGrp="1"/>
          </p:cNvSpPr>
          <p:nvPr>
            <p:ph type="dt" idx="1"/>
          </p:nvPr>
        </p:nvSpPr>
        <p:spPr/>
        <p:txBody>
          <a:bodyPr/>
          <a:lstStyle/>
          <a:p>
            <a:fld id="{56D93620-492E-466E-8401-B5C2D3D428C1}" type="datetime1">
              <a:rPr lang="en-GB" smtClean="0"/>
              <a:t>31/05/2023</a:t>
            </a:fld>
            <a:endParaRPr lang="en-GB" dirty="0"/>
          </a:p>
        </p:txBody>
      </p:sp>
    </p:spTree>
    <p:extLst>
      <p:ext uri="{BB962C8B-B14F-4D97-AF65-F5344CB8AC3E}">
        <p14:creationId xmlns:p14="http://schemas.microsoft.com/office/powerpoint/2010/main" val="3244868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1">
              <a:defRPr/>
            </a:pPr>
            <a:r>
              <a:rPr lang="en-US" sz="1200" b="1" dirty="0">
                <a:latin typeface="+mn-lt"/>
              </a:rPr>
              <a:t>Narration: </a:t>
            </a:r>
          </a:p>
          <a:p>
            <a:pPr marL="514350" indent="-514350">
              <a:buAutoNum type="arabicPeriod"/>
            </a:pPr>
            <a:r>
              <a:rPr lang="en-GB" sz="1200" kern="1200" dirty="0">
                <a:solidFill>
                  <a:schemeClr val="tx1"/>
                </a:solidFill>
                <a:latin typeface="+mn-lt"/>
                <a:ea typeface="+mn-ea"/>
                <a:cs typeface="Calibri"/>
              </a:rPr>
              <a:t>Keep the community off site</a:t>
            </a:r>
            <a:endParaRPr lang="en-GB" sz="1200" dirty="0">
              <a:latin typeface="+mn-lt"/>
              <a:cs typeface="Calibri"/>
            </a:endParaRPr>
          </a:p>
          <a:p>
            <a:pPr marL="514350" indent="-514350">
              <a:buAutoNum type="arabicPeriod"/>
            </a:pPr>
            <a:r>
              <a:rPr lang="en-GB" sz="1200" kern="1200" dirty="0">
                <a:solidFill>
                  <a:schemeClr val="tx1"/>
                </a:solidFill>
                <a:latin typeface="+mn-lt"/>
                <a:ea typeface="+mn-ea"/>
                <a:cs typeface="Calibri"/>
              </a:rPr>
              <a:t>Protect the community from hazards</a:t>
            </a:r>
            <a:endParaRPr lang="en-US" sz="1200" dirty="0">
              <a:latin typeface="+mn-lt"/>
              <a:cs typeface="Calibri"/>
            </a:endParaRPr>
          </a:p>
          <a:p>
            <a:pPr marL="514350" indent="-514350">
              <a:buFontTx/>
              <a:buAutoNum type="arabicPeriod"/>
            </a:pPr>
            <a:r>
              <a:rPr lang="en-GB" sz="1200" kern="1200" dirty="0">
                <a:solidFill>
                  <a:schemeClr val="tx1"/>
                </a:solidFill>
                <a:latin typeface="+mn-lt"/>
                <a:ea typeface="+mn-ea"/>
                <a:cs typeface="Calibri"/>
              </a:rPr>
              <a:t>Tell your Supervisor about queries or complaints from the community.</a:t>
            </a:r>
          </a:p>
          <a:p>
            <a:pPr marL="0" lvl="2"/>
            <a:r>
              <a:rPr lang="en-US" sz="1200" dirty="0">
                <a:effectLst/>
                <a:latin typeface="+mn-lt"/>
                <a:ea typeface="Calibri" panose="020F0502020204030204" pitchFamily="34" charset="0"/>
                <a:cs typeface="Calibri"/>
              </a:rPr>
              <a:t>Now that you know how to keep the community safe, let’s see what you need to do at work to respect yourself and others</a:t>
            </a:r>
            <a:r>
              <a:rPr lang="en-US" sz="1200" dirty="0">
                <a:latin typeface="+mn-lt"/>
                <a:ea typeface="Calibri" panose="020F0502020204030204" pitchFamily="34" charset="0"/>
                <a:cs typeface="Calibri"/>
              </a:rPr>
              <a:t> in Module 6</a:t>
            </a:r>
            <a:r>
              <a:rPr lang="en-US" sz="1200" dirty="0">
                <a:effectLst/>
                <a:latin typeface="+mn-lt"/>
                <a:ea typeface="Calibri" panose="020F0502020204030204" pitchFamily="34" charset="0"/>
                <a:cs typeface="Calibri"/>
              </a:rPr>
              <a:t>.</a:t>
            </a:r>
          </a:p>
          <a:p>
            <a:pPr marL="0" lvl="2"/>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Dominic Chavez / World Bank. </a:t>
            </a:r>
            <a:r>
              <a:rPr lang="en-US" sz="1200" dirty="0"/>
              <a:t>Further permission required for reuse. </a:t>
            </a:r>
            <a:endParaRPr lang="en-US" sz="1200"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dirty="0"/>
          </a:p>
        </p:txBody>
      </p:sp>
      <p:sp>
        <p:nvSpPr>
          <p:cNvPr id="4" name="Slide Number Placeholder 3"/>
          <p:cNvSpPr>
            <a:spLocks noGrp="1"/>
          </p:cNvSpPr>
          <p:nvPr>
            <p:ph type="sldNum" sz="quarter" idx="5"/>
          </p:nvPr>
        </p:nvSpPr>
        <p:spPr/>
        <p:txBody>
          <a:bodyPr/>
          <a:lstStyle/>
          <a:p>
            <a:fld id="{4728D87D-F75C-4A1C-B1D4-17454C29C32E}" type="slidenum">
              <a:rPr lang="en-GB" smtClean="0"/>
              <a:t>19</a:t>
            </a:fld>
            <a:endParaRPr lang="en-GB" dirty="0"/>
          </a:p>
        </p:txBody>
      </p:sp>
      <p:sp>
        <p:nvSpPr>
          <p:cNvPr id="5" name="Date Placeholder 4">
            <a:extLst>
              <a:ext uri="{FF2B5EF4-FFF2-40B4-BE49-F238E27FC236}">
                <a16:creationId xmlns:a16="http://schemas.microsoft.com/office/drawing/2014/main" id="{2C275FDD-BADD-4F35-B28D-BD7214F1DCFE}"/>
              </a:ext>
            </a:extLst>
          </p:cNvPr>
          <p:cNvSpPr>
            <a:spLocks noGrp="1"/>
          </p:cNvSpPr>
          <p:nvPr>
            <p:ph type="dt" idx="1"/>
          </p:nvPr>
        </p:nvSpPr>
        <p:spPr/>
        <p:txBody>
          <a:bodyPr/>
          <a:lstStyle/>
          <a:p>
            <a:fld id="{B4E0298C-0A53-43A1-8F94-D3B50A435DA5}" type="datetime1">
              <a:rPr lang="en-GB" smtClean="0"/>
              <a:t>31/05/2023</a:t>
            </a:fld>
            <a:endParaRPr lang="en-GB" dirty="0"/>
          </a:p>
        </p:txBody>
      </p:sp>
    </p:spTree>
    <p:extLst>
      <p:ext uri="{BB962C8B-B14F-4D97-AF65-F5344CB8AC3E}">
        <p14:creationId xmlns:p14="http://schemas.microsoft.com/office/powerpoint/2010/main" val="36113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Narration: </a:t>
            </a:r>
            <a:r>
              <a:rPr lang="en-US" sz="1200" dirty="0"/>
              <a:t> </a:t>
            </a:r>
            <a:r>
              <a:rPr lang="en-US" sz="1200" dirty="0">
                <a:ea typeface="+mj-lt"/>
                <a:cs typeface="+mj-lt"/>
              </a:rPr>
              <a:t>By the end of this module you will: </a:t>
            </a:r>
            <a:br>
              <a:rPr lang="en-US" sz="1200" dirty="0">
                <a:ea typeface="+mj-lt"/>
                <a:cs typeface="+mj-lt"/>
              </a:rPr>
            </a:br>
            <a:r>
              <a:rPr lang="en-US" sz="1200" dirty="0">
                <a:ea typeface="+mj-lt"/>
                <a:cs typeface="+mj-lt"/>
              </a:rPr>
              <a:t>- Know why keeping the community safe is important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Calibri"/>
              </a:rPr>
              <a:t>- Be able to keep the community off site </a:t>
            </a:r>
            <a:br>
              <a:rPr lang="en-GB" sz="1200" dirty="0">
                <a:cs typeface="Calibri"/>
              </a:rPr>
            </a:br>
            <a:r>
              <a:rPr lang="en-GB" sz="1200" dirty="0">
                <a:cs typeface="Calibri"/>
              </a:rPr>
              <a:t>- Protect the community from hazards and </a:t>
            </a:r>
            <a:br>
              <a:rPr lang="en-US" sz="1200" dirty="0">
                <a:cs typeface="Calibri"/>
              </a:rPr>
            </a:br>
            <a:r>
              <a:rPr lang="en-US" sz="1200" dirty="0">
                <a:ea typeface="+mj-lt"/>
                <a:cs typeface="+mj-lt"/>
              </a:rPr>
              <a:t>- Know what to do if a member of the community has a query or complaint.</a:t>
            </a:r>
            <a:endParaRPr lang="en-US" sz="1200" dirty="0">
              <a:cs typeface="+mn-lt"/>
            </a:endParaRPr>
          </a:p>
          <a:p>
            <a:endParaRPr lang="en-GB"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a:t>
            </a:r>
            <a:r>
              <a:rPr lang="en-US" sz="1200" b="0" i="0" kern="1200" dirty="0">
                <a:solidFill>
                  <a:schemeClr val="tx1"/>
                </a:solidFill>
                <a:effectLst/>
                <a:latin typeface="+mn-lt"/>
                <a:ea typeface="+mn-ea"/>
                <a:cs typeface="+mn-cs"/>
              </a:rPr>
              <a:t>Sarah Farhat/ World Bank. </a:t>
            </a:r>
            <a:r>
              <a:rPr lang="en-US" sz="1200" dirty="0"/>
              <a:t>Further permission required for reuse. </a:t>
            </a:r>
            <a:endParaRPr lang="en-US" sz="1200" b="1" dirty="0">
              <a:highlight>
                <a:srgbClr val="FFFF00"/>
              </a:highlight>
            </a:endParaRPr>
          </a:p>
          <a:p>
            <a:endParaRPr lang="en-US" sz="1200" dirty="0"/>
          </a:p>
          <a:p>
            <a:pPr marL="0" marR="0" lvl="0" indent="0" algn="l" defTabSz="990661" rtl="0" eaLnBrk="1" fontAlgn="auto" latinLnBrk="0" hangingPunct="1">
              <a:lnSpc>
                <a:spcPct val="100000"/>
              </a:lnSpc>
              <a:spcBef>
                <a:spcPts val="0"/>
              </a:spcBef>
              <a:spcAft>
                <a:spcPts val="0"/>
              </a:spcAft>
              <a:buClrTx/>
              <a:buSzTx/>
              <a:buFontTx/>
              <a:buNone/>
              <a:tabLst/>
              <a:defRPr/>
            </a:pPr>
            <a:endParaRPr lang="en-US" sz="1200" b="1" dirty="0"/>
          </a:p>
          <a:p>
            <a:pPr defTabSz="990661">
              <a:defRPr/>
            </a:pP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2</a:t>
            </a:fld>
            <a:endParaRPr lang="en-GB" dirty="0"/>
          </a:p>
        </p:txBody>
      </p:sp>
      <p:sp>
        <p:nvSpPr>
          <p:cNvPr id="5" name="Date Placeholder 4">
            <a:extLst>
              <a:ext uri="{FF2B5EF4-FFF2-40B4-BE49-F238E27FC236}">
                <a16:creationId xmlns:a16="http://schemas.microsoft.com/office/drawing/2014/main" id="{4E6158B4-4BF1-476D-9471-4DC5C3ED1659}"/>
              </a:ext>
            </a:extLst>
          </p:cNvPr>
          <p:cNvSpPr>
            <a:spLocks noGrp="1"/>
          </p:cNvSpPr>
          <p:nvPr>
            <p:ph type="dt" idx="1"/>
          </p:nvPr>
        </p:nvSpPr>
        <p:spPr/>
        <p:txBody>
          <a:bodyPr/>
          <a:lstStyle/>
          <a:p>
            <a:fld id="{6A709580-A983-4F0B-A04E-C5AC6A2FF4D7}" type="datetime1">
              <a:rPr lang="en-GB" smtClean="0"/>
              <a:t>31/05/2023</a:t>
            </a:fld>
            <a:endParaRPr lang="en-GB" dirty="0"/>
          </a:p>
        </p:txBody>
      </p:sp>
    </p:spTree>
    <p:extLst>
      <p:ext uri="{BB962C8B-B14F-4D97-AF65-F5344CB8AC3E}">
        <p14:creationId xmlns:p14="http://schemas.microsoft.com/office/powerpoint/2010/main" val="394027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251D2D67-CB52-4F47-A422-362DB98E6815}" type="datetime1">
              <a:rPr lang="en-GB" smtClean="0"/>
              <a:t>31/05/2023</a:t>
            </a:fld>
            <a:endParaRPr lang="en-GB" dirty="0"/>
          </a:p>
        </p:txBody>
      </p:sp>
      <p:sp>
        <p:nvSpPr>
          <p:cNvPr id="5" name="Slide Number Placeholder 4"/>
          <p:cNvSpPr>
            <a:spLocks noGrp="1"/>
          </p:cNvSpPr>
          <p:nvPr>
            <p:ph type="sldNum" sz="quarter" idx="5"/>
          </p:nvPr>
        </p:nvSpPr>
        <p:spPr/>
        <p:txBody>
          <a:bodyPr/>
          <a:lstStyle/>
          <a:p>
            <a:fld id="{4728D87D-F75C-4A1C-B1D4-17454C29C32E}" type="slidenum">
              <a:rPr lang="en-GB" smtClean="0"/>
              <a:t>20</a:t>
            </a:fld>
            <a:endParaRPr lang="en-GB" dirty="0"/>
          </a:p>
        </p:txBody>
      </p:sp>
    </p:spTree>
    <p:extLst>
      <p:ext uri="{BB962C8B-B14F-4D97-AF65-F5344CB8AC3E}">
        <p14:creationId xmlns:p14="http://schemas.microsoft.com/office/powerpoint/2010/main" val="100771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First let’s look at why keeping the community safe is important.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a:t>
            </a:r>
            <a:r>
              <a:rPr lang="en-US" dirty="0"/>
              <a:t>Rob Beechey / World Bank. </a:t>
            </a:r>
            <a:r>
              <a:rPr lang="en-US" sz="1200" dirty="0"/>
              <a:t>Further permission required for reuse. </a:t>
            </a:r>
            <a:endParaRPr lang="en-US" sz="1200" b="1" dirty="0">
              <a:highlight>
                <a:srgbClr val="FFFF00"/>
              </a:highlight>
            </a:endParaRPr>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a:t>
            </a:fld>
            <a:endParaRPr lang="en-GB" dirty="0"/>
          </a:p>
        </p:txBody>
      </p:sp>
    </p:spTree>
    <p:extLst>
      <p:ext uri="{BB962C8B-B14F-4D97-AF65-F5344CB8AC3E}">
        <p14:creationId xmlns:p14="http://schemas.microsoft.com/office/powerpoint/2010/main" val="427462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Narration: </a:t>
            </a:r>
            <a:r>
              <a:rPr lang="en-US" b="0" dirty="0"/>
              <a:t>Construction sites can be dangerous to the local community - m</a:t>
            </a:r>
            <a:r>
              <a:rPr lang="en-US" sz="1200" b="0" dirty="0"/>
              <a:t>embers of the community have died, or been injured, because of construction work – for example by </a:t>
            </a:r>
            <a:r>
              <a:rPr lang="en-US" sz="1200" dirty="0"/>
              <a:t>falling </a:t>
            </a:r>
            <a:r>
              <a:rPr lang="en-US" sz="1200" b="0" dirty="0"/>
              <a:t>into excavations or getting run over by vehicles.</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example, the person in this photo is too close to the excavator.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the driver hasn’t seen them, the excavator could swing round and knock them over.  </a:t>
            </a:r>
          </a:p>
          <a:p>
            <a:pPr>
              <a:defRPr/>
            </a:pPr>
            <a:endParaRPr lang="en-US" sz="1200" b="0" i="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a:t>
            </a:r>
            <a:r>
              <a:rPr lang="en-US" sz="1200" dirty="0"/>
              <a:t>D. McCourtie / World Bank.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00FF"/>
              </a:highlight>
            </a:endParaRPr>
          </a:p>
          <a:p>
            <a:endParaRPr lang="en-US" sz="1200" dirty="0">
              <a:highlight>
                <a:srgbClr val="FF00FF"/>
              </a:highlight>
            </a:endParaRPr>
          </a:p>
          <a:p>
            <a:br>
              <a:rPr lang="en-US" sz="1200" dirty="0">
                <a:highlight>
                  <a:srgbClr val="FF00FF"/>
                </a:highlight>
              </a:rPr>
            </a:br>
            <a:endParaRPr lang="en-GB" sz="1200" dirty="0"/>
          </a:p>
        </p:txBody>
      </p:sp>
      <p:sp>
        <p:nvSpPr>
          <p:cNvPr id="4" name="Slide Number Placeholder 3"/>
          <p:cNvSpPr>
            <a:spLocks noGrp="1"/>
          </p:cNvSpPr>
          <p:nvPr>
            <p:ph type="sldNum" sz="quarter" idx="5"/>
          </p:nvPr>
        </p:nvSpPr>
        <p:spPr/>
        <p:txBody>
          <a:bodyPr/>
          <a:lstStyle/>
          <a:p>
            <a:fld id="{4728D87D-F75C-4A1C-B1D4-17454C29C32E}" type="slidenum">
              <a:rPr lang="en-GB" smtClean="0"/>
              <a:t>4</a:t>
            </a:fld>
            <a:endParaRPr lang="en-GB" dirty="0"/>
          </a:p>
        </p:txBody>
      </p:sp>
    </p:spTree>
    <p:extLst>
      <p:ext uri="{BB962C8B-B14F-4D97-AF65-F5344CB8AC3E}">
        <p14:creationId xmlns:p14="http://schemas.microsoft.com/office/powerpoint/2010/main" val="10672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Narration: </a:t>
            </a:r>
            <a:r>
              <a:rPr lang="en-US" sz="1200" b="0" dirty="0"/>
              <a:t>If construction work is not done properly it can damage </a:t>
            </a:r>
            <a:r>
              <a:rPr lang="en-US" sz="1200" dirty="0"/>
              <a:t>the community’s property or crops.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They can also be affected by pollution of the air, water and soil.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construction traffic, noise and vibration</a:t>
            </a:r>
            <a:r>
              <a:rPr lang="en-US" sz="1200" b="0" dirty="0"/>
              <a:t> can all be disruptive to people in the community. </a:t>
            </a:r>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a:t>
            </a:r>
            <a:r>
              <a:rPr lang="en-US" sz="1200" b="0" i="0" kern="1200" dirty="0">
                <a:solidFill>
                  <a:schemeClr val="tx1"/>
                </a:solidFill>
                <a:effectLst/>
                <a:latin typeface="+mn-lt"/>
                <a:ea typeface="+mn-ea"/>
                <a:cs typeface="+mn-cs"/>
              </a:rPr>
              <a:t>Stephan </a:t>
            </a:r>
            <a:r>
              <a:rPr lang="en-US" sz="1200" b="0" i="0" kern="1200" dirty="0" err="1">
                <a:solidFill>
                  <a:schemeClr val="tx1"/>
                </a:solidFill>
                <a:effectLst/>
                <a:latin typeface="+mn-lt"/>
                <a:ea typeface="+mn-ea"/>
                <a:cs typeface="+mn-cs"/>
              </a:rPr>
              <a:t>Gladieu</a:t>
            </a:r>
            <a:r>
              <a:rPr lang="en-US" sz="1200" b="0" i="0" kern="1200" dirty="0">
                <a:solidFill>
                  <a:schemeClr val="tx1"/>
                </a:solidFill>
                <a:effectLst/>
                <a:latin typeface="+mn-lt"/>
                <a:ea typeface="+mn-ea"/>
                <a:cs typeface="+mn-cs"/>
              </a:rPr>
              <a:t> / World Bank. </a:t>
            </a:r>
            <a:r>
              <a:rPr lang="en-US" sz="1200" dirty="0"/>
              <a:t>Further permission required for reuse. </a:t>
            </a:r>
            <a:endParaRPr lang="en-US" sz="1200" b="1" dirty="0">
              <a:highlight>
                <a:srgbClr val="FFFF00"/>
              </a:highlight>
            </a:endParaRPr>
          </a:p>
          <a:p>
            <a:endParaRPr lang="en-US" dirty="0">
              <a:cs typeface="Calibri"/>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D2D67-CB52-4F47-A422-362DB98E6815}" type="datetime1">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31/05/2023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8D87D-F75C-4A1C-B1D4-17454C29C32E}"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5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a:t>
            </a:r>
            <a:r>
              <a:rPr lang="en-US" dirty="0"/>
              <a:t> Next we’ll explore the best ways to keep the community safe.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a:t>
            </a:r>
            <a:r>
              <a:rPr lang="en-US" dirty="0"/>
              <a:t>Dominic Chavez / World Bank. </a:t>
            </a:r>
            <a:r>
              <a:rPr lang="en-US" sz="1200" dirty="0"/>
              <a:t>Further permission required for reuse. </a:t>
            </a:r>
            <a:endParaRPr lang="en-US" sz="1200" b="1" dirty="0">
              <a:highlight>
                <a:srgbClr val="FFFF00"/>
              </a:highlight>
            </a:endParaRPr>
          </a:p>
          <a:p>
            <a:endParaRPr lang="en-US" b="1" dirty="0"/>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6</a:t>
            </a:fld>
            <a:endParaRPr lang="en-GB" dirty="0"/>
          </a:p>
        </p:txBody>
      </p:sp>
    </p:spTree>
    <p:extLst>
      <p:ext uri="{BB962C8B-B14F-4D97-AF65-F5344CB8AC3E}">
        <p14:creationId xmlns:p14="http://schemas.microsoft.com/office/powerpoint/2010/main" val="294728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latin typeface="+mn-lt"/>
              </a:rPr>
              <a:t>Narration: </a:t>
            </a:r>
            <a:r>
              <a:rPr lang="en-US" sz="1200" dirty="0">
                <a:latin typeface="+mn-lt"/>
              </a:rPr>
              <a:t>Keep the community, including </a:t>
            </a:r>
            <a:r>
              <a:rPr lang="en-US" sz="1200" kern="1200" dirty="0">
                <a:latin typeface="+mn-lt"/>
              </a:rPr>
              <a:t>children, o</a:t>
            </a:r>
            <a:r>
              <a:rPr lang="en-US" sz="1200" dirty="0">
                <a:latin typeface="+mn-lt"/>
              </a:rPr>
              <a:t>ut of working areas – signs and fences like these can help.</a:t>
            </a:r>
            <a:endParaRPr lang="en-US" sz="1200" dirty="0">
              <a:latin typeface="+mn-lt"/>
              <a:cs typeface="Calibri" panose="020F0502020204030204"/>
            </a:endParaRPr>
          </a:p>
          <a:p>
            <a:pPr>
              <a:defRPr/>
            </a:pPr>
            <a:r>
              <a:rPr lang="en-US" sz="1200" dirty="0">
                <a:latin typeface="+mn-lt"/>
              </a:rPr>
              <a:t>If you see a member of the community on site, politely ask them to leave, explaining that the site is dangerous. </a:t>
            </a:r>
            <a:br>
              <a:rPr lang="en-US" sz="1200" dirty="0">
                <a:latin typeface="+mn-lt"/>
                <a:cs typeface="+mn-lt"/>
              </a:rPr>
            </a:br>
            <a:r>
              <a:rPr lang="en-US" sz="1200" dirty="0">
                <a:latin typeface="+mn-lt"/>
              </a:rPr>
              <a:t>Tell your Supervisor so that they can do something more to stop people getting onto site.</a:t>
            </a:r>
          </a:p>
          <a:p>
            <a:pPr>
              <a:defRPr/>
            </a:pPr>
            <a:endParaRPr lang="en-US" sz="1200" b="1" dirty="0">
              <a:latin typeface="+mn-lt"/>
            </a:endParaRPr>
          </a:p>
          <a:p>
            <a:pPr>
              <a:defRPr/>
            </a:pPr>
            <a:r>
              <a:rPr lang="en-US" sz="1200" b="1" dirty="0">
                <a:latin typeface="+mn-lt"/>
              </a:rPr>
              <a:t>Note to trainer: </a:t>
            </a:r>
            <a:r>
              <a:rPr lang="en-US" sz="1200" dirty="0">
                <a:effectLst/>
                <a:latin typeface="+mn-lt"/>
                <a:ea typeface="Calibri" panose="020F0502020204030204" pitchFamily="34" charset="0"/>
                <a:cs typeface="Times New Roman" panose="02020603050405020304" pitchFamily="18" charset="0"/>
              </a:rPr>
              <a:t>To make the training more interactive, change “If you see a member of the community on site……..” into a question. Ask the workers: “What should you do if you see a member of the community on site?” The answer is: politely ask them to leave, explaining that the site is dangerous. </a:t>
            </a: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Photos by: </a:t>
            </a:r>
            <a:r>
              <a:rPr lang="en-US" sz="1200" b="1" dirty="0">
                <a:latin typeface="+mn-lt"/>
              </a:rPr>
              <a:t>​ </a:t>
            </a:r>
            <a:r>
              <a:rPr lang="en-US" sz="1200" b="0" dirty="0">
                <a:latin typeface="+mn-lt"/>
              </a:rPr>
              <a:t>1. </a:t>
            </a:r>
            <a:r>
              <a:rPr lang="en-US" sz="1200" dirty="0">
                <a:latin typeface="+mn-lt"/>
              </a:rPr>
              <a:t>Sign – children are not allowed on this site: </a:t>
            </a:r>
            <a:r>
              <a:rPr lang="en-US" b="0" i="0" dirty="0">
                <a:solidFill>
                  <a:srgbClr val="212124"/>
                </a:solidFill>
                <a:effectLst/>
                <a:latin typeface="Proxima Nova"/>
              </a:rPr>
              <a:t>© M</a:t>
            </a:r>
            <a:r>
              <a:rPr lang="en-US" b="0" dirty="0"/>
              <a:t>ichael Hall / World Bank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2. Keep out sign: </a:t>
            </a:r>
            <a:r>
              <a:rPr lang="en-GB" sz="1200" b="0" dirty="0">
                <a:latin typeface="+mn-lt"/>
              </a:rPr>
              <a:t>Shutterstock.com</a:t>
            </a:r>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7</a:t>
            </a:fld>
            <a:endParaRPr lang="en-GB" dirty="0"/>
          </a:p>
        </p:txBody>
      </p:sp>
    </p:spTree>
    <p:extLst>
      <p:ext uri="{BB962C8B-B14F-4D97-AF65-F5344CB8AC3E}">
        <p14:creationId xmlns:p14="http://schemas.microsoft.com/office/powerpoint/2010/main" val="389560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sz="1200" b="0" dirty="0">
                <a:latin typeface="+mn-lt"/>
                <a:cs typeface="Calibri" panose="020F0502020204030204"/>
              </a:rPr>
              <a:t>Always make sure you </a:t>
            </a:r>
            <a:r>
              <a:rPr lang="en-US" sz="1200" dirty="0">
                <a:latin typeface="+mn-lt"/>
                <a:cs typeface="Calibri" panose="020F0502020204030204"/>
              </a:rPr>
              <a:t>protect the community from hazards.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Keep the site </a:t>
            </a:r>
            <a:r>
              <a:rPr lang="en-US" sz="1200" kern="1200" dirty="0">
                <a:latin typeface="+mn-lt"/>
              </a:rPr>
              <a:t>safe</a:t>
            </a:r>
            <a:r>
              <a:rPr lang="en-US" sz="1200" dirty="0">
                <a:latin typeface="+mn-lt"/>
              </a:rPr>
              <a:t> so that people cannot get injured even if they do get onto site.</a:t>
            </a:r>
            <a:endParaRPr lang="en-US" sz="1200" dirty="0">
              <a:latin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instance, a member of the community could easily fall into the drains here because the drain covers have not been replaced and there are no barriers to keep people out.</a:t>
            </a:r>
          </a:p>
          <a:p>
            <a:pPr>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1" dirty="0"/>
              <a:t> </a:t>
            </a:r>
            <a:r>
              <a:rPr lang="en-US" b="0" i="0" dirty="0">
                <a:solidFill>
                  <a:srgbClr val="212124"/>
                </a:solidFill>
                <a:effectLst/>
                <a:latin typeface="Proxima Nova"/>
              </a:rPr>
              <a:t>© M</a:t>
            </a:r>
            <a:r>
              <a:rPr lang="en-US" b="0" dirty="0"/>
              <a:t>ichael Hall / World Bank. </a:t>
            </a:r>
            <a:r>
              <a:rPr lang="en-US" sz="1200" dirty="0"/>
              <a:t>Further permission required for reuse. </a:t>
            </a:r>
            <a:endParaRPr lang="en-US" sz="1200"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8</a:t>
            </a:fld>
            <a:endParaRPr lang="en-GB" dirty="0"/>
          </a:p>
        </p:txBody>
      </p:sp>
    </p:spTree>
    <p:extLst>
      <p:ext uri="{BB962C8B-B14F-4D97-AF65-F5344CB8AC3E}">
        <p14:creationId xmlns:p14="http://schemas.microsoft.com/office/powerpoint/2010/main" val="230691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Narration: </a:t>
            </a:r>
            <a:r>
              <a:rPr lang="en-US" sz="1200" dirty="0"/>
              <a:t> Cover drains like this or put up barriers around holes so people cannot fall in. </a:t>
            </a: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M</a:t>
            </a:r>
            <a:r>
              <a:rPr lang="en-US" b="0" dirty="0"/>
              <a:t>ichael Hall / World Bank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9</a:t>
            </a:fld>
            <a:endParaRPr lang="en-GB" dirty="0"/>
          </a:p>
        </p:txBody>
      </p:sp>
      <p:sp>
        <p:nvSpPr>
          <p:cNvPr id="5" name="Date Placeholder 4">
            <a:extLst>
              <a:ext uri="{FF2B5EF4-FFF2-40B4-BE49-F238E27FC236}">
                <a16:creationId xmlns:a16="http://schemas.microsoft.com/office/drawing/2014/main" id="{4E6158B4-4BF1-476D-9471-4DC5C3ED1659}"/>
              </a:ext>
            </a:extLst>
          </p:cNvPr>
          <p:cNvSpPr>
            <a:spLocks noGrp="1"/>
          </p:cNvSpPr>
          <p:nvPr>
            <p:ph type="dt" idx="1"/>
          </p:nvPr>
        </p:nvSpPr>
        <p:spPr/>
        <p:txBody>
          <a:bodyPr/>
          <a:lstStyle/>
          <a:p>
            <a:fld id="{6A709580-A983-4F0B-A04E-C5AC6A2FF4D7}" type="datetime1">
              <a:rPr lang="en-GB" smtClean="0"/>
              <a:t>31/05/2023</a:t>
            </a:fld>
            <a:endParaRPr lang="en-GB" dirty="0"/>
          </a:p>
        </p:txBody>
      </p:sp>
    </p:spTree>
    <p:extLst>
      <p:ext uri="{BB962C8B-B14F-4D97-AF65-F5344CB8AC3E}">
        <p14:creationId xmlns:p14="http://schemas.microsoft.com/office/powerpoint/2010/main" val="15288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6507-FF71-4F43-A437-C1B3E1C0FF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76F10D-AEEA-410B-9AD4-D55ADD9F943E}"/>
              </a:ext>
            </a:extLst>
          </p:cNvPr>
          <p:cNvSpPr>
            <a:spLocks noGrp="1"/>
          </p:cNvSpPr>
          <p:nvPr>
            <p:ph type="dt" sz="half" idx="10"/>
          </p:nvPr>
        </p:nvSpPr>
        <p:spPr/>
        <p:txBody>
          <a:bodyPr/>
          <a:lstStyle/>
          <a:p>
            <a:fld id="{B933B4B3-0C0A-4E68-9D05-6A5B7BF98274}" type="datetime1">
              <a:rPr lang="en-GB" smtClean="0"/>
              <a:t>31/05/2023</a:t>
            </a:fld>
            <a:endParaRPr lang="en-GB" dirty="0"/>
          </a:p>
        </p:txBody>
      </p:sp>
      <p:sp>
        <p:nvSpPr>
          <p:cNvPr id="5" name="Footer Placeholder 4">
            <a:extLst>
              <a:ext uri="{FF2B5EF4-FFF2-40B4-BE49-F238E27FC236}">
                <a16:creationId xmlns:a16="http://schemas.microsoft.com/office/drawing/2014/main" id="{7F0DC1A9-669E-4D87-B204-CE047AAB1E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8EE9B2D-3C84-430F-B3DE-871D5A0218E4}"/>
              </a:ext>
            </a:extLst>
          </p:cNvPr>
          <p:cNvSpPr>
            <a:spLocks noGrp="1"/>
          </p:cNvSpPr>
          <p:nvPr>
            <p:ph type="sldNum" sz="quarter" idx="12"/>
          </p:nvPr>
        </p:nvSpPr>
        <p:spPr/>
        <p:txBody>
          <a:bodyPr/>
          <a:lstStyle/>
          <a:p>
            <a:fld id="{E8F9186D-BD8E-4EDD-A417-AFA9BA614779}" type="slidenum">
              <a:rPr lang="en-GB" smtClean="0"/>
              <a:t>‹#›</a:t>
            </a:fld>
            <a:endParaRPr lang="en-GB" dirty="0"/>
          </a:p>
        </p:txBody>
      </p:sp>
    </p:spTree>
    <p:extLst>
      <p:ext uri="{BB962C8B-B14F-4D97-AF65-F5344CB8AC3E}">
        <p14:creationId xmlns:p14="http://schemas.microsoft.com/office/powerpoint/2010/main" val="251312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12DF-E987-4E63-9F0C-94FE330CF2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45E308-2561-4BE6-9B34-8FF02375C3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2BB0E1-0214-420F-8049-48137D93434D}"/>
              </a:ext>
            </a:extLst>
          </p:cNvPr>
          <p:cNvSpPr>
            <a:spLocks noGrp="1"/>
          </p:cNvSpPr>
          <p:nvPr>
            <p:ph type="dt" sz="half" idx="10"/>
          </p:nvPr>
        </p:nvSpPr>
        <p:spPr/>
        <p:txBody>
          <a:bodyPr/>
          <a:lstStyle/>
          <a:p>
            <a:fld id="{F424A747-F94D-416D-880A-1A342C094440}" type="datetime1">
              <a:rPr lang="en-GB" smtClean="0"/>
              <a:t>31/05/2023</a:t>
            </a:fld>
            <a:endParaRPr lang="en-GB" dirty="0"/>
          </a:p>
        </p:txBody>
      </p:sp>
      <p:sp>
        <p:nvSpPr>
          <p:cNvPr id="5" name="Footer Placeholder 4">
            <a:extLst>
              <a:ext uri="{FF2B5EF4-FFF2-40B4-BE49-F238E27FC236}">
                <a16:creationId xmlns:a16="http://schemas.microsoft.com/office/drawing/2014/main" id="{D4C36C22-262F-4DE8-B1C1-5E229C8B420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6F18E12-6E90-4044-A6A4-0097CD4238F4}"/>
              </a:ext>
            </a:extLst>
          </p:cNvPr>
          <p:cNvSpPr>
            <a:spLocks noGrp="1"/>
          </p:cNvSpPr>
          <p:nvPr>
            <p:ph type="sldNum" sz="quarter" idx="12"/>
          </p:nvPr>
        </p:nvSpPr>
        <p:spPr/>
        <p:txBody>
          <a:bodyPr/>
          <a:lstStyle/>
          <a:p>
            <a:fld id="{E8F9186D-BD8E-4EDD-A417-AFA9BA614779}" type="slidenum">
              <a:rPr lang="en-GB" smtClean="0"/>
              <a:t>‹#›</a:t>
            </a:fld>
            <a:endParaRPr lang="en-GB" dirty="0"/>
          </a:p>
        </p:txBody>
      </p:sp>
    </p:spTree>
    <p:extLst>
      <p:ext uri="{BB962C8B-B14F-4D97-AF65-F5344CB8AC3E}">
        <p14:creationId xmlns:p14="http://schemas.microsoft.com/office/powerpoint/2010/main" val="105418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2323E-A747-4622-BC81-BAD9234FD5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F6263C-24E8-49A8-A41D-ECF7CCAABF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3C7069-B287-4080-B88E-8D4712C5E364}"/>
              </a:ext>
            </a:extLst>
          </p:cNvPr>
          <p:cNvSpPr>
            <a:spLocks noGrp="1"/>
          </p:cNvSpPr>
          <p:nvPr>
            <p:ph type="dt" sz="half" idx="10"/>
          </p:nvPr>
        </p:nvSpPr>
        <p:spPr/>
        <p:txBody>
          <a:bodyPr/>
          <a:lstStyle/>
          <a:p>
            <a:fld id="{23D6AB20-EDDE-4958-98DB-5B33762A1F90}" type="datetime1">
              <a:rPr lang="en-GB" smtClean="0"/>
              <a:t>31/05/2023</a:t>
            </a:fld>
            <a:endParaRPr lang="en-GB" dirty="0"/>
          </a:p>
        </p:txBody>
      </p:sp>
      <p:sp>
        <p:nvSpPr>
          <p:cNvPr id="5" name="Footer Placeholder 4">
            <a:extLst>
              <a:ext uri="{FF2B5EF4-FFF2-40B4-BE49-F238E27FC236}">
                <a16:creationId xmlns:a16="http://schemas.microsoft.com/office/drawing/2014/main" id="{3E933398-D4E2-43F5-BA30-EDC725813CB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21A12C-D0E4-4E70-8124-0E48F91AC8F3}"/>
              </a:ext>
            </a:extLst>
          </p:cNvPr>
          <p:cNvSpPr>
            <a:spLocks noGrp="1"/>
          </p:cNvSpPr>
          <p:nvPr>
            <p:ph type="sldNum" sz="quarter" idx="12"/>
          </p:nvPr>
        </p:nvSpPr>
        <p:spPr/>
        <p:txBody>
          <a:bodyPr/>
          <a:lstStyle/>
          <a:p>
            <a:fld id="{E8F9186D-BD8E-4EDD-A417-AFA9BA614779}" type="slidenum">
              <a:rPr lang="en-GB" smtClean="0"/>
              <a:t>‹#›</a:t>
            </a:fld>
            <a:endParaRPr lang="en-GB" dirty="0"/>
          </a:p>
        </p:txBody>
      </p:sp>
    </p:spTree>
    <p:extLst>
      <p:ext uri="{BB962C8B-B14F-4D97-AF65-F5344CB8AC3E}">
        <p14:creationId xmlns:p14="http://schemas.microsoft.com/office/powerpoint/2010/main" val="254381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8A99-DF4D-4BDC-8858-0ED624DF9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0199EC-61A0-4424-A814-679480656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AE5643-9965-4FF3-AF38-E06AFF8FC12F}"/>
              </a:ext>
            </a:extLst>
          </p:cNvPr>
          <p:cNvSpPr>
            <a:spLocks noGrp="1"/>
          </p:cNvSpPr>
          <p:nvPr>
            <p:ph type="dt" sz="half" idx="10"/>
          </p:nvPr>
        </p:nvSpPr>
        <p:spPr/>
        <p:txBody>
          <a:bodyPr/>
          <a:lstStyle/>
          <a:p>
            <a:fld id="{7D529036-75A2-4FB9-932A-11542A5377BE}" type="datetime1">
              <a:rPr lang="en-GB" smtClean="0"/>
              <a:t>31/05/2023</a:t>
            </a:fld>
            <a:endParaRPr lang="en-GB" dirty="0"/>
          </a:p>
        </p:txBody>
      </p:sp>
      <p:sp>
        <p:nvSpPr>
          <p:cNvPr id="5" name="Footer Placeholder 4">
            <a:extLst>
              <a:ext uri="{FF2B5EF4-FFF2-40B4-BE49-F238E27FC236}">
                <a16:creationId xmlns:a16="http://schemas.microsoft.com/office/drawing/2014/main" id="{F6F86634-8E42-4EB3-A6C7-10C54277BCD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8F0C65-590E-4B3F-8FD2-D625F4E4703F}"/>
              </a:ext>
            </a:extLst>
          </p:cNvPr>
          <p:cNvSpPr>
            <a:spLocks noGrp="1"/>
          </p:cNvSpPr>
          <p:nvPr>
            <p:ph type="sldNum" sz="quarter" idx="12"/>
          </p:nvPr>
        </p:nvSpPr>
        <p:spPr/>
        <p:txBody>
          <a:bodyPr/>
          <a:lstStyle/>
          <a:p>
            <a:fld id="{E8F9186D-BD8E-4EDD-A417-AFA9BA614779}" type="slidenum">
              <a:rPr lang="en-GB" smtClean="0"/>
              <a:t>‹#›</a:t>
            </a:fld>
            <a:endParaRPr lang="en-GB" dirty="0"/>
          </a:p>
        </p:txBody>
      </p:sp>
    </p:spTree>
    <p:extLst>
      <p:ext uri="{BB962C8B-B14F-4D97-AF65-F5344CB8AC3E}">
        <p14:creationId xmlns:p14="http://schemas.microsoft.com/office/powerpoint/2010/main" val="212176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4197-BC9F-459D-AA4B-EA70D702BD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346A8B-567B-4977-89FF-4E043417E1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4E6B65-BC42-41AC-8329-3514E6B15454}"/>
              </a:ext>
            </a:extLst>
          </p:cNvPr>
          <p:cNvSpPr>
            <a:spLocks noGrp="1"/>
          </p:cNvSpPr>
          <p:nvPr>
            <p:ph type="dt" sz="half" idx="10"/>
          </p:nvPr>
        </p:nvSpPr>
        <p:spPr/>
        <p:txBody>
          <a:bodyPr/>
          <a:lstStyle/>
          <a:p>
            <a:fld id="{9757A6A9-B5D1-4691-B143-9D54B845F22D}" type="datetime1">
              <a:rPr lang="en-GB" smtClean="0"/>
              <a:t>31/05/2023</a:t>
            </a:fld>
            <a:endParaRPr lang="en-GB" dirty="0"/>
          </a:p>
        </p:txBody>
      </p:sp>
      <p:sp>
        <p:nvSpPr>
          <p:cNvPr id="5" name="Footer Placeholder 4">
            <a:extLst>
              <a:ext uri="{FF2B5EF4-FFF2-40B4-BE49-F238E27FC236}">
                <a16:creationId xmlns:a16="http://schemas.microsoft.com/office/drawing/2014/main" id="{54E2E142-5791-44FD-B65D-DF97159FEF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198DABF-7B74-447D-8627-6AA025D3191A}"/>
              </a:ext>
            </a:extLst>
          </p:cNvPr>
          <p:cNvSpPr>
            <a:spLocks noGrp="1"/>
          </p:cNvSpPr>
          <p:nvPr>
            <p:ph type="sldNum" sz="quarter" idx="12"/>
          </p:nvPr>
        </p:nvSpPr>
        <p:spPr/>
        <p:txBody>
          <a:bodyPr/>
          <a:lstStyle/>
          <a:p>
            <a:fld id="{E8F9186D-BD8E-4EDD-A417-AFA9BA614779}" type="slidenum">
              <a:rPr lang="en-GB" smtClean="0"/>
              <a:t>‹#›</a:t>
            </a:fld>
            <a:endParaRPr lang="en-GB" dirty="0"/>
          </a:p>
        </p:txBody>
      </p:sp>
    </p:spTree>
    <p:extLst>
      <p:ext uri="{BB962C8B-B14F-4D97-AF65-F5344CB8AC3E}">
        <p14:creationId xmlns:p14="http://schemas.microsoft.com/office/powerpoint/2010/main" val="230725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EDCE-E888-4148-BACB-676D86D90C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154A91-933A-47BD-9A1D-4BE78BF8CC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46E6DF-961B-4E77-A080-EA226A1769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8C3A9C-5C2C-40AC-8C56-DC925E8A7327}"/>
              </a:ext>
            </a:extLst>
          </p:cNvPr>
          <p:cNvSpPr>
            <a:spLocks noGrp="1"/>
          </p:cNvSpPr>
          <p:nvPr>
            <p:ph type="dt" sz="half" idx="10"/>
          </p:nvPr>
        </p:nvSpPr>
        <p:spPr/>
        <p:txBody>
          <a:bodyPr/>
          <a:lstStyle/>
          <a:p>
            <a:fld id="{22E1C880-F75C-4C7F-B733-C6826A0C2415}" type="datetime1">
              <a:rPr lang="en-GB" smtClean="0"/>
              <a:t>31/05/2023</a:t>
            </a:fld>
            <a:endParaRPr lang="en-GB" dirty="0"/>
          </a:p>
        </p:txBody>
      </p:sp>
      <p:sp>
        <p:nvSpPr>
          <p:cNvPr id="6" name="Footer Placeholder 5">
            <a:extLst>
              <a:ext uri="{FF2B5EF4-FFF2-40B4-BE49-F238E27FC236}">
                <a16:creationId xmlns:a16="http://schemas.microsoft.com/office/drawing/2014/main" id="{B29A210F-3E04-4EC8-9E91-B0A86E53163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D14B04-FF50-43AA-B2A9-144135BCD75B}"/>
              </a:ext>
            </a:extLst>
          </p:cNvPr>
          <p:cNvSpPr>
            <a:spLocks noGrp="1"/>
          </p:cNvSpPr>
          <p:nvPr>
            <p:ph type="sldNum" sz="quarter" idx="12"/>
          </p:nvPr>
        </p:nvSpPr>
        <p:spPr/>
        <p:txBody>
          <a:bodyPr/>
          <a:lstStyle/>
          <a:p>
            <a:fld id="{E8F9186D-BD8E-4EDD-A417-AFA9BA614779}" type="slidenum">
              <a:rPr lang="en-GB" smtClean="0"/>
              <a:t>‹#›</a:t>
            </a:fld>
            <a:endParaRPr lang="en-GB" dirty="0"/>
          </a:p>
        </p:txBody>
      </p:sp>
    </p:spTree>
    <p:extLst>
      <p:ext uri="{BB962C8B-B14F-4D97-AF65-F5344CB8AC3E}">
        <p14:creationId xmlns:p14="http://schemas.microsoft.com/office/powerpoint/2010/main" val="157765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4A2C-AFD1-4C51-86D3-B13E1DF7E8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A9345A-0801-41B8-BEB7-0510192A6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91851B-4067-4D36-A296-F40DA391A2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3E7FF6-0DE9-4345-9C5F-C3877B058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AACE0-E006-44C3-88E1-0522B4DB64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DA2B65-3FEF-4156-86FE-92C10CE76095}"/>
              </a:ext>
            </a:extLst>
          </p:cNvPr>
          <p:cNvSpPr>
            <a:spLocks noGrp="1"/>
          </p:cNvSpPr>
          <p:nvPr>
            <p:ph type="dt" sz="half" idx="10"/>
          </p:nvPr>
        </p:nvSpPr>
        <p:spPr/>
        <p:txBody>
          <a:bodyPr/>
          <a:lstStyle/>
          <a:p>
            <a:fld id="{24EDC392-79B1-484C-AD00-7F364324755E}" type="datetime1">
              <a:rPr lang="en-GB" smtClean="0"/>
              <a:t>31/05/2023</a:t>
            </a:fld>
            <a:endParaRPr lang="en-GB" dirty="0"/>
          </a:p>
        </p:txBody>
      </p:sp>
      <p:sp>
        <p:nvSpPr>
          <p:cNvPr id="8" name="Footer Placeholder 7">
            <a:extLst>
              <a:ext uri="{FF2B5EF4-FFF2-40B4-BE49-F238E27FC236}">
                <a16:creationId xmlns:a16="http://schemas.microsoft.com/office/drawing/2014/main" id="{FF177224-CF8C-42A7-86C1-EFBDD3E1EF7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277BECB-EB12-4959-A18E-323C8C4AE7FD}"/>
              </a:ext>
            </a:extLst>
          </p:cNvPr>
          <p:cNvSpPr>
            <a:spLocks noGrp="1"/>
          </p:cNvSpPr>
          <p:nvPr>
            <p:ph type="sldNum" sz="quarter" idx="12"/>
          </p:nvPr>
        </p:nvSpPr>
        <p:spPr/>
        <p:txBody>
          <a:bodyPr/>
          <a:lstStyle/>
          <a:p>
            <a:fld id="{E8F9186D-BD8E-4EDD-A417-AFA9BA614779}" type="slidenum">
              <a:rPr lang="en-GB" smtClean="0"/>
              <a:t>‹#›</a:t>
            </a:fld>
            <a:endParaRPr lang="en-GB" dirty="0"/>
          </a:p>
        </p:txBody>
      </p:sp>
    </p:spTree>
    <p:extLst>
      <p:ext uri="{BB962C8B-B14F-4D97-AF65-F5344CB8AC3E}">
        <p14:creationId xmlns:p14="http://schemas.microsoft.com/office/powerpoint/2010/main" val="19432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7B1A2-E5CD-4EBA-8051-3E81DEE830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44A6C6-FD62-4D0F-8E19-A41E3454E60C}"/>
              </a:ext>
            </a:extLst>
          </p:cNvPr>
          <p:cNvSpPr>
            <a:spLocks noGrp="1"/>
          </p:cNvSpPr>
          <p:nvPr>
            <p:ph type="dt" sz="half" idx="10"/>
          </p:nvPr>
        </p:nvSpPr>
        <p:spPr/>
        <p:txBody>
          <a:bodyPr/>
          <a:lstStyle/>
          <a:p>
            <a:fld id="{7C671E28-DFB2-492E-986E-BCD26016DDBD}" type="datetime1">
              <a:rPr lang="en-GB" smtClean="0"/>
              <a:t>31/05/2023</a:t>
            </a:fld>
            <a:endParaRPr lang="en-GB" dirty="0"/>
          </a:p>
        </p:txBody>
      </p:sp>
      <p:sp>
        <p:nvSpPr>
          <p:cNvPr id="4" name="Footer Placeholder 3">
            <a:extLst>
              <a:ext uri="{FF2B5EF4-FFF2-40B4-BE49-F238E27FC236}">
                <a16:creationId xmlns:a16="http://schemas.microsoft.com/office/drawing/2014/main" id="{474CE13A-7B60-4F47-A81F-003F7C6676A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4D78000-D3D5-4269-A62D-BE4EC649F91C}"/>
              </a:ext>
            </a:extLst>
          </p:cNvPr>
          <p:cNvSpPr>
            <a:spLocks noGrp="1"/>
          </p:cNvSpPr>
          <p:nvPr>
            <p:ph type="sldNum" sz="quarter" idx="12"/>
          </p:nvPr>
        </p:nvSpPr>
        <p:spPr/>
        <p:txBody>
          <a:bodyPr/>
          <a:lstStyle/>
          <a:p>
            <a:fld id="{E8F9186D-BD8E-4EDD-A417-AFA9BA614779}" type="slidenum">
              <a:rPr lang="en-GB" smtClean="0"/>
              <a:t>‹#›</a:t>
            </a:fld>
            <a:endParaRPr lang="en-GB" dirty="0"/>
          </a:p>
        </p:txBody>
      </p:sp>
    </p:spTree>
    <p:extLst>
      <p:ext uri="{BB962C8B-B14F-4D97-AF65-F5344CB8AC3E}">
        <p14:creationId xmlns:p14="http://schemas.microsoft.com/office/powerpoint/2010/main" val="146788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E943A2-D022-48C6-9788-EC7219628F34}"/>
              </a:ext>
            </a:extLst>
          </p:cNvPr>
          <p:cNvSpPr>
            <a:spLocks noGrp="1"/>
          </p:cNvSpPr>
          <p:nvPr>
            <p:ph type="dt" sz="half" idx="10"/>
          </p:nvPr>
        </p:nvSpPr>
        <p:spPr/>
        <p:txBody>
          <a:bodyPr/>
          <a:lstStyle/>
          <a:p>
            <a:fld id="{986A35EB-222F-4380-AF0D-350A2F72B99B}" type="datetime1">
              <a:rPr lang="en-GB" smtClean="0"/>
              <a:t>31/05/2023</a:t>
            </a:fld>
            <a:endParaRPr lang="en-GB" dirty="0"/>
          </a:p>
        </p:txBody>
      </p:sp>
      <p:sp>
        <p:nvSpPr>
          <p:cNvPr id="3" name="Footer Placeholder 2">
            <a:extLst>
              <a:ext uri="{FF2B5EF4-FFF2-40B4-BE49-F238E27FC236}">
                <a16:creationId xmlns:a16="http://schemas.microsoft.com/office/drawing/2014/main" id="{4C4E5104-1125-4649-B0A8-34EC547BB1F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9FE6148-B455-4DB1-811D-D31FE35AE411}"/>
              </a:ext>
            </a:extLst>
          </p:cNvPr>
          <p:cNvSpPr>
            <a:spLocks noGrp="1"/>
          </p:cNvSpPr>
          <p:nvPr>
            <p:ph type="sldNum" sz="quarter" idx="12"/>
          </p:nvPr>
        </p:nvSpPr>
        <p:spPr/>
        <p:txBody>
          <a:bodyPr/>
          <a:lstStyle/>
          <a:p>
            <a:fld id="{E8F9186D-BD8E-4EDD-A417-AFA9BA614779}" type="slidenum">
              <a:rPr lang="en-GB" smtClean="0"/>
              <a:t>‹#›</a:t>
            </a:fld>
            <a:endParaRPr lang="en-GB" dirty="0"/>
          </a:p>
        </p:txBody>
      </p:sp>
    </p:spTree>
    <p:extLst>
      <p:ext uri="{BB962C8B-B14F-4D97-AF65-F5344CB8AC3E}">
        <p14:creationId xmlns:p14="http://schemas.microsoft.com/office/powerpoint/2010/main" val="315140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0C3D2-4F74-4C1E-B36D-C4E4308BD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D532CD-2FE5-455B-8F57-3D82B63DD2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45BC70-29CB-4FA0-A3EB-6673B4E21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A235D-24B6-4120-AAA5-C1A027D94324}"/>
              </a:ext>
            </a:extLst>
          </p:cNvPr>
          <p:cNvSpPr>
            <a:spLocks noGrp="1"/>
          </p:cNvSpPr>
          <p:nvPr>
            <p:ph type="dt" sz="half" idx="10"/>
          </p:nvPr>
        </p:nvSpPr>
        <p:spPr/>
        <p:txBody>
          <a:bodyPr/>
          <a:lstStyle/>
          <a:p>
            <a:fld id="{72904BFD-680A-4AD5-A3EB-BB734259BFCB}" type="datetime1">
              <a:rPr lang="en-GB" smtClean="0"/>
              <a:t>31/05/2023</a:t>
            </a:fld>
            <a:endParaRPr lang="en-GB" dirty="0"/>
          </a:p>
        </p:txBody>
      </p:sp>
      <p:sp>
        <p:nvSpPr>
          <p:cNvPr id="6" name="Footer Placeholder 5">
            <a:extLst>
              <a:ext uri="{FF2B5EF4-FFF2-40B4-BE49-F238E27FC236}">
                <a16:creationId xmlns:a16="http://schemas.microsoft.com/office/drawing/2014/main" id="{B1BE9D79-5947-42E5-80B9-BB3D0F7C36F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15B508-8C18-4FDC-B8DD-F40B989A48AE}"/>
              </a:ext>
            </a:extLst>
          </p:cNvPr>
          <p:cNvSpPr>
            <a:spLocks noGrp="1"/>
          </p:cNvSpPr>
          <p:nvPr>
            <p:ph type="sldNum" sz="quarter" idx="12"/>
          </p:nvPr>
        </p:nvSpPr>
        <p:spPr/>
        <p:txBody>
          <a:bodyPr/>
          <a:lstStyle/>
          <a:p>
            <a:fld id="{E8F9186D-BD8E-4EDD-A417-AFA9BA614779}" type="slidenum">
              <a:rPr lang="en-GB" smtClean="0"/>
              <a:t>‹#›</a:t>
            </a:fld>
            <a:endParaRPr lang="en-GB" dirty="0"/>
          </a:p>
        </p:txBody>
      </p:sp>
    </p:spTree>
    <p:extLst>
      <p:ext uri="{BB962C8B-B14F-4D97-AF65-F5344CB8AC3E}">
        <p14:creationId xmlns:p14="http://schemas.microsoft.com/office/powerpoint/2010/main" val="376246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4BFB-378B-424F-9019-35C29134F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80F311-933C-4039-A3F3-14705BCEE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A2809C3-A972-459F-9FD0-7A523122B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7278EE-6427-45B7-8A71-680515D20F2E}"/>
              </a:ext>
            </a:extLst>
          </p:cNvPr>
          <p:cNvSpPr>
            <a:spLocks noGrp="1"/>
          </p:cNvSpPr>
          <p:nvPr>
            <p:ph type="dt" sz="half" idx="10"/>
          </p:nvPr>
        </p:nvSpPr>
        <p:spPr/>
        <p:txBody>
          <a:bodyPr/>
          <a:lstStyle/>
          <a:p>
            <a:fld id="{BB7B9657-640B-4A7A-B381-D92647718FF3}" type="datetime1">
              <a:rPr lang="en-GB" smtClean="0"/>
              <a:t>31/05/2023</a:t>
            </a:fld>
            <a:endParaRPr lang="en-GB" dirty="0"/>
          </a:p>
        </p:txBody>
      </p:sp>
      <p:sp>
        <p:nvSpPr>
          <p:cNvPr id="6" name="Footer Placeholder 5">
            <a:extLst>
              <a:ext uri="{FF2B5EF4-FFF2-40B4-BE49-F238E27FC236}">
                <a16:creationId xmlns:a16="http://schemas.microsoft.com/office/drawing/2014/main" id="{4CFBBAE2-48A7-4786-908E-A48B588401B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C41B8D8-6B58-4517-8352-BD225345F641}"/>
              </a:ext>
            </a:extLst>
          </p:cNvPr>
          <p:cNvSpPr>
            <a:spLocks noGrp="1"/>
          </p:cNvSpPr>
          <p:nvPr>
            <p:ph type="sldNum" sz="quarter" idx="12"/>
          </p:nvPr>
        </p:nvSpPr>
        <p:spPr/>
        <p:txBody>
          <a:bodyPr/>
          <a:lstStyle/>
          <a:p>
            <a:fld id="{E8F9186D-BD8E-4EDD-A417-AFA9BA614779}" type="slidenum">
              <a:rPr lang="en-GB" smtClean="0"/>
              <a:t>‹#›</a:t>
            </a:fld>
            <a:endParaRPr lang="en-GB" dirty="0"/>
          </a:p>
        </p:txBody>
      </p:sp>
    </p:spTree>
    <p:extLst>
      <p:ext uri="{BB962C8B-B14F-4D97-AF65-F5344CB8AC3E}">
        <p14:creationId xmlns:p14="http://schemas.microsoft.com/office/powerpoint/2010/main" val="142053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04551-A16C-4859-B163-B69F50EC2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F081EC-51CF-4CC9-BEBF-1E9EA397A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A244DE-3772-43A4-B2F7-44785E69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F7EDF-F0B9-4BC7-B200-879851EAB843}" type="datetime1">
              <a:rPr lang="en-GB" smtClean="0"/>
              <a:t>31/05/2023</a:t>
            </a:fld>
            <a:endParaRPr lang="en-GB" dirty="0"/>
          </a:p>
        </p:txBody>
      </p:sp>
      <p:sp>
        <p:nvSpPr>
          <p:cNvPr id="5" name="Footer Placeholder 4">
            <a:extLst>
              <a:ext uri="{FF2B5EF4-FFF2-40B4-BE49-F238E27FC236}">
                <a16:creationId xmlns:a16="http://schemas.microsoft.com/office/drawing/2014/main" id="{64275A60-25D9-49AE-9384-8B8027C5C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51EC0E2-88E8-43D1-890C-B1EB1B022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186D-BD8E-4EDD-A417-AFA9BA614779}" type="slidenum">
              <a:rPr lang="en-GB" smtClean="0"/>
              <a:t>‹#›</a:t>
            </a:fld>
            <a:endParaRPr lang="en-GB" dirty="0"/>
          </a:p>
        </p:txBody>
      </p:sp>
    </p:spTree>
    <p:extLst>
      <p:ext uri="{BB962C8B-B14F-4D97-AF65-F5344CB8AC3E}">
        <p14:creationId xmlns:p14="http://schemas.microsoft.com/office/powerpoint/2010/main" val="1341600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485900"/>
            <a:ext cx="12192000" cy="388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94878" y="1042710"/>
            <a:ext cx="3591799" cy="4772580"/>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9011" y="2050483"/>
            <a:ext cx="6164317" cy="584775"/>
          </a:xfrm>
          <a:prstGeom prst="rect">
            <a:avLst/>
          </a:prstGeom>
          <a:noFill/>
        </p:spPr>
        <p:txBody>
          <a:bodyPr wrap="square" rtlCol="0">
            <a:spAutoFit/>
          </a:bodyPr>
          <a:lstStyle/>
          <a:p>
            <a:r>
              <a:rPr lang="en-US" sz="3200" b="1" dirty="0">
                <a:solidFill>
                  <a:schemeClr val="bg1"/>
                </a:solidFill>
                <a:latin typeface="Arial" charset="0"/>
                <a:ea typeface="Arial" charset="0"/>
                <a:cs typeface="Arial" charset="0"/>
              </a:rPr>
              <a:t>MODULE 5</a:t>
            </a:r>
          </a:p>
        </p:txBody>
      </p:sp>
      <p:sp>
        <p:nvSpPr>
          <p:cNvPr id="11" name="TextBox 10"/>
          <p:cNvSpPr txBox="1"/>
          <p:nvPr/>
        </p:nvSpPr>
        <p:spPr>
          <a:xfrm>
            <a:off x="369011" y="2926036"/>
            <a:ext cx="6164317" cy="1938992"/>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Keeping the community safe</a:t>
            </a:r>
          </a:p>
        </p:txBody>
      </p:sp>
      <p:cxnSp>
        <p:nvCxnSpPr>
          <p:cNvPr id="13" name="Straight Connector 12"/>
          <p:cNvCxnSpPr/>
          <p:nvPr/>
        </p:nvCxnSpPr>
        <p:spPr>
          <a:xfrm>
            <a:off x="414334" y="2786061"/>
            <a:ext cx="6715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77680" y="1615904"/>
            <a:ext cx="3626193" cy="3626193"/>
          </a:xfrm>
          <a:prstGeom prst="rect">
            <a:avLst/>
          </a:prstGeom>
        </p:spPr>
      </p:pic>
      <p:sp>
        <p:nvSpPr>
          <p:cNvPr id="12" name="TextBox 11">
            <a:extLst>
              <a:ext uri="{FF2B5EF4-FFF2-40B4-BE49-F238E27FC236}">
                <a16:creationId xmlns:a16="http://schemas.microsoft.com/office/drawing/2014/main" id="{97E7B870-5101-4134-B459-543E4280CB32}"/>
              </a:ext>
            </a:extLst>
          </p:cNvPr>
          <p:cNvSpPr txBox="1"/>
          <p:nvPr/>
        </p:nvSpPr>
        <p:spPr>
          <a:xfrm>
            <a:off x="326572" y="6567938"/>
            <a:ext cx="6008914" cy="276999"/>
          </a:xfrm>
          <a:prstGeom prst="rect">
            <a:avLst/>
          </a:prstGeom>
          <a:noFill/>
        </p:spPr>
        <p:txBody>
          <a:bodyPr wrap="square" rtlCol="0">
            <a:spAutoFit/>
          </a:bodyPr>
          <a:lstStyle/>
          <a:p>
            <a:r>
              <a:rPr lang="en-US" sz="1200" dirty="0">
                <a:solidFill>
                  <a:srgbClr val="2E75B6"/>
                </a:solidFill>
              </a:rPr>
              <a:t>For copyright details see last slide of this PowerPoint presentation</a:t>
            </a:r>
          </a:p>
        </p:txBody>
      </p:sp>
    </p:spTree>
    <p:extLst>
      <p:ext uri="{BB962C8B-B14F-4D97-AF65-F5344CB8AC3E}">
        <p14:creationId xmlns:p14="http://schemas.microsoft.com/office/powerpoint/2010/main" val="81216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 y="-20581"/>
            <a:ext cx="12192002" cy="6910480"/>
            <a:chOff x="-2" y="-20581"/>
            <a:chExt cx="12192002" cy="6910480"/>
          </a:xfrm>
        </p:grpSpPr>
        <p:sp>
          <p:nvSpPr>
            <p:cNvPr id="7"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9"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pic>
        <p:nvPicPr>
          <p:cNvPr id="11" name="Picture 9" descr="A picture containing text, sky, outdoor, road&#10;&#10;Description automatically generated">
            <a:extLst>
              <a:ext uri="{FF2B5EF4-FFF2-40B4-BE49-F238E27FC236}">
                <a16:creationId xmlns:a16="http://schemas.microsoft.com/office/drawing/2014/main" id="{6DC9523B-42B5-4587-8E7C-4E255AFCD39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306472" y="687845"/>
            <a:ext cx="7102654" cy="6069048"/>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55DE5978-0A1F-8742-9877-97F32CE94CAF}"/>
              </a:ext>
            </a:extLst>
          </p:cNvPr>
          <p:cNvSpPr txBox="1"/>
          <p:nvPr/>
        </p:nvSpPr>
        <p:spPr>
          <a:xfrm>
            <a:off x="10512514" y="6520567"/>
            <a:ext cx="441146" cy="369332"/>
          </a:xfrm>
          <a:prstGeom prst="rect">
            <a:avLst/>
          </a:prstGeom>
          <a:noFill/>
        </p:spPr>
        <p:txBody>
          <a:bodyPr wrap="none" lIns="91440" tIns="45720" rIns="91440" bIns="45720" rtlCol="0" anchor="t">
            <a:spAutoFit/>
          </a:bodyPr>
          <a:lstStyle/>
          <a:p>
            <a:r>
              <a:rPr lang="en-PK">
                <a:latin typeface="Arial"/>
                <a:cs typeface="Arial"/>
              </a:rPr>
              <a:t>10</a:t>
            </a:r>
            <a:endParaRPr lang="en-PK"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6C03678-034A-FB4C-B935-973542E3B20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79886" y="578501"/>
            <a:ext cx="6155825" cy="6287736"/>
          </a:xfrm>
          <a:prstGeom prst="rect">
            <a:avLst/>
          </a:prstGeom>
        </p:spPr>
      </p:pic>
    </p:spTree>
    <p:extLst>
      <p:ext uri="{BB962C8B-B14F-4D97-AF65-F5344CB8AC3E}">
        <p14:creationId xmlns:p14="http://schemas.microsoft.com/office/powerpoint/2010/main" val="32360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B2771F-78FA-4284-A4D4-316E0148728D}"/>
              </a:ext>
            </a:extLst>
          </p:cNvPr>
          <p:cNvSpPr>
            <a:spLocks noGrp="1"/>
          </p:cNvSpPr>
          <p:nvPr>
            <p:ph type="sldNum" sz="quarter" idx="12"/>
          </p:nvPr>
        </p:nvSpPr>
        <p:spPr/>
        <p:txBody>
          <a:bodyPr/>
          <a:lstStyle/>
          <a:p>
            <a:fld id="{E8F9186D-BD8E-4EDD-A417-AFA9BA614779}" type="slidenum">
              <a:rPr lang="en-GB" smtClean="0"/>
              <a:t>11</a:t>
            </a:fld>
            <a:endParaRPr lang="en-GB" dirty="0"/>
          </a:p>
        </p:txBody>
      </p:sp>
      <p:sp>
        <p:nvSpPr>
          <p:cNvPr id="12" name="TextBox 11"/>
          <p:cNvSpPr txBox="1"/>
          <p:nvPr/>
        </p:nvSpPr>
        <p:spPr>
          <a:xfrm>
            <a:off x="378025" y="2413104"/>
            <a:ext cx="3719117" cy="2677656"/>
          </a:xfrm>
          <a:prstGeom prst="rect">
            <a:avLst/>
          </a:prstGeom>
          <a:noFill/>
        </p:spPr>
        <p:txBody>
          <a:bodyPr wrap="square" rtlCol="0">
            <a:spAutoFit/>
          </a:bodyPr>
          <a:lstStyle/>
          <a:p>
            <a:r>
              <a:rPr lang="en-US" sz="2800" dirty="0">
                <a:latin typeface="Arial" charset="0"/>
                <a:ea typeface="Arial" charset="0"/>
                <a:cs typeface="Arial" charset="0"/>
              </a:rPr>
              <a:t>Temporary footpath for community</a:t>
            </a:r>
          </a:p>
          <a:p>
            <a:endParaRPr lang="en-US" sz="2800" dirty="0">
              <a:latin typeface="Arial" charset="0"/>
              <a:ea typeface="Arial" charset="0"/>
              <a:cs typeface="Arial" charset="0"/>
            </a:endParaRPr>
          </a:p>
          <a:p>
            <a:endParaRPr lang="en-US" sz="2800" dirty="0">
              <a:latin typeface="Arial" charset="0"/>
              <a:ea typeface="Arial" charset="0"/>
              <a:cs typeface="Arial" charset="0"/>
            </a:endParaRPr>
          </a:p>
          <a:p>
            <a:r>
              <a:rPr lang="en-US" sz="2800" dirty="0">
                <a:latin typeface="Arial" charset="0"/>
                <a:ea typeface="Arial" charset="0"/>
                <a:cs typeface="Arial" charset="0"/>
              </a:rPr>
              <a:t>Put up barriers </a:t>
            </a:r>
            <a:br>
              <a:rPr lang="en-US" sz="2800" dirty="0">
                <a:latin typeface="Arial" charset="0"/>
                <a:ea typeface="Arial" charset="0"/>
                <a:cs typeface="Arial" charset="0"/>
              </a:rPr>
            </a:br>
            <a:endParaRPr lang="en-US" sz="2800" dirty="0">
              <a:latin typeface="Arial" charset="0"/>
              <a:ea typeface="Arial" charset="0"/>
              <a:cs typeface="Arial" charset="0"/>
            </a:endParaRPr>
          </a:p>
        </p:txBody>
      </p:sp>
      <p:pic>
        <p:nvPicPr>
          <p:cNvPr id="16" name="Picture 8" descr="A picture containing outdoor, sky, ground, track&#10;&#10;Description automatically generated">
            <a:extLst>
              <a:ext uri="{FF2B5EF4-FFF2-40B4-BE49-F238E27FC236}">
                <a16:creationId xmlns:a16="http://schemas.microsoft.com/office/drawing/2014/main" id="{89646998-4934-4178-B236-AFFCE85C6C3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
          <a:stretch/>
        </p:blipFill>
        <p:spPr>
          <a:xfrm>
            <a:off x="4844955" y="659436"/>
            <a:ext cx="6969020" cy="5768772"/>
          </a:xfrm>
          <a:prstGeom prst="rect">
            <a:avLst/>
          </a:prstGeom>
          <a:effectLst>
            <a:outerShdw blurRad="50800" dist="76200" dir="2700000" algn="tl" rotWithShape="0">
              <a:prstClr val="black">
                <a:alpha val="40000"/>
              </a:prstClr>
            </a:outerShdw>
          </a:effectLst>
        </p:spPr>
      </p:pic>
      <p:grpSp>
        <p:nvGrpSpPr>
          <p:cNvPr id="6" name="Group 5"/>
          <p:cNvGrpSpPr/>
          <p:nvPr/>
        </p:nvGrpSpPr>
        <p:grpSpPr>
          <a:xfrm>
            <a:off x="-2" y="-20581"/>
            <a:ext cx="12192002" cy="6910480"/>
            <a:chOff x="-2" y="-20581"/>
            <a:chExt cx="12192002" cy="6910480"/>
          </a:xfrm>
        </p:grpSpPr>
        <p:sp>
          <p:nvSpPr>
            <p:cNvPr id="7"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9"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13" name="TextBox 12">
            <a:extLst>
              <a:ext uri="{FF2B5EF4-FFF2-40B4-BE49-F238E27FC236}">
                <a16:creationId xmlns:a16="http://schemas.microsoft.com/office/drawing/2014/main" id="{38AEE286-61D6-3344-90EB-356AF9424621}"/>
              </a:ext>
            </a:extLst>
          </p:cNvPr>
          <p:cNvSpPr txBox="1"/>
          <p:nvPr/>
        </p:nvSpPr>
        <p:spPr>
          <a:xfrm>
            <a:off x="10503490" y="6527544"/>
            <a:ext cx="424027" cy="369332"/>
          </a:xfrm>
          <a:prstGeom prst="rect">
            <a:avLst/>
          </a:prstGeom>
          <a:noFill/>
        </p:spPr>
        <p:txBody>
          <a:bodyPr wrap="none" lIns="91440" tIns="45720" rIns="91440" bIns="45720" rtlCol="0" anchor="t">
            <a:spAutoFit/>
          </a:bodyPr>
          <a:lstStyle/>
          <a:p>
            <a:r>
              <a:rPr lang="en-PK">
                <a:latin typeface="Arial"/>
                <a:cs typeface="Arial"/>
              </a:rPr>
              <a:t>11</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903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a:extLst>
              <a:ext uri="{FF2B5EF4-FFF2-40B4-BE49-F238E27FC236}">
                <a16:creationId xmlns:a16="http://schemas.microsoft.com/office/drawing/2014/main" id="{291CB645-0A2F-4A53-970D-A5E577D4E3A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963" r="-2036"/>
          <a:stretch/>
        </p:blipFill>
        <p:spPr bwMode="auto">
          <a:xfrm>
            <a:off x="4906528" y="595296"/>
            <a:ext cx="6843725" cy="5981243"/>
          </a:xfrm>
          <a:prstGeom prst="rect">
            <a:avLst/>
          </a:prstGeom>
          <a:noFill/>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8966217-9AC8-4C3B-899A-B137FF5AE617}"/>
              </a:ext>
            </a:extLst>
          </p:cNvPr>
          <p:cNvSpPr>
            <a:spLocks noGrp="1"/>
          </p:cNvSpPr>
          <p:nvPr>
            <p:ph type="sldNum" sz="quarter" idx="12"/>
          </p:nvPr>
        </p:nvSpPr>
        <p:spPr/>
        <p:txBody>
          <a:bodyPr/>
          <a:lstStyle/>
          <a:p>
            <a:fld id="{E8F9186D-BD8E-4EDD-A417-AFA9BA614779}" type="slidenum">
              <a:rPr lang="en-GB" smtClean="0"/>
              <a:t>12</a:t>
            </a:fld>
            <a:endParaRPr lang="en-GB" dirty="0"/>
          </a:p>
        </p:txBody>
      </p:sp>
      <p:grpSp>
        <p:nvGrpSpPr>
          <p:cNvPr id="6" name="Group 5"/>
          <p:cNvGrpSpPr/>
          <p:nvPr/>
        </p:nvGrpSpPr>
        <p:grpSpPr>
          <a:xfrm>
            <a:off x="-2" y="-20581"/>
            <a:ext cx="12192002" cy="6910480"/>
            <a:chOff x="-2" y="-20581"/>
            <a:chExt cx="12192002" cy="6910480"/>
          </a:xfrm>
        </p:grpSpPr>
        <p:sp>
          <p:nvSpPr>
            <p:cNvPr id="7"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9"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14" name="TextBox 13"/>
          <p:cNvSpPr txBox="1"/>
          <p:nvPr/>
        </p:nvSpPr>
        <p:spPr>
          <a:xfrm>
            <a:off x="464344" y="3067183"/>
            <a:ext cx="3625570" cy="954107"/>
          </a:xfrm>
          <a:prstGeom prst="rect">
            <a:avLst/>
          </a:prstGeom>
          <a:noFill/>
        </p:spPr>
        <p:txBody>
          <a:bodyPr wrap="square" rtlCol="0">
            <a:spAutoFit/>
          </a:bodyPr>
          <a:lstStyle/>
          <a:p>
            <a:r>
              <a:rPr lang="en-US" sz="2800" dirty="0">
                <a:latin typeface="Arial" charset="0"/>
                <a:ea typeface="Arial" charset="0"/>
                <a:cs typeface="Arial" charset="0"/>
              </a:rPr>
              <a:t>Keep footpaths and accesses clear</a:t>
            </a:r>
          </a:p>
        </p:txBody>
      </p:sp>
      <p:pic>
        <p:nvPicPr>
          <p:cNvPr id="3" name="Picture 2">
            <a:extLst>
              <a:ext uri="{FF2B5EF4-FFF2-40B4-BE49-F238E27FC236}">
                <a16:creationId xmlns:a16="http://schemas.microsoft.com/office/drawing/2014/main" id="{532FF25B-B3F3-A140-ABA8-C81DA8BD222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86710" y="581197"/>
            <a:ext cx="5937375" cy="6064604"/>
          </a:xfrm>
          <a:prstGeom prst="rect">
            <a:avLst/>
          </a:prstGeom>
        </p:spPr>
      </p:pic>
      <p:sp>
        <p:nvSpPr>
          <p:cNvPr id="16" name="TextBox 15">
            <a:extLst>
              <a:ext uri="{FF2B5EF4-FFF2-40B4-BE49-F238E27FC236}">
                <a16:creationId xmlns:a16="http://schemas.microsoft.com/office/drawing/2014/main" id="{C9D2A4BD-7221-5D4F-ADC0-455EEF205070}"/>
              </a:ext>
            </a:extLst>
          </p:cNvPr>
          <p:cNvSpPr txBox="1"/>
          <p:nvPr/>
        </p:nvSpPr>
        <p:spPr>
          <a:xfrm>
            <a:off x="10503490" y="6527544"/>
            <a:ext cx="441146" cy="369332"/>
          </a:xfrm>
          <a:prstGeom prst="rect">
            <a:avLst/>
          </a:prstGeom>
          <a:noFill/>
        </p:spPr>
        <p:txBody>
          <a:bodyPr wrap="none" lIns="91440" tIns="45720" rIns="91440" bIns="45720" rtlCol="0" anchor="t">
            <a:spAutoFit/>
          </a:bodyPr>
          <a:lstStyle/>
          <a:p>
            <a:r>
              <a:rPr lang="en-PK">
                <a:latin typeface="Arial"/>
                <a:cs typeface="Arial"/>
              </a:rPr>
              <a:t>12</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A picture containing outdoor, ground, building, sky&#10;&#10;Description automatically generated">
            <a:extLst>
              <a:ext uri="{FF2B5EF4-FFF2-40B4-BE49-F238E27FC236}">
                <a16:creationId xmlns:a16="http://schemas.microsoft.com/office/drawing/2014/main" id="{E6EDCDB3-51F3-44F8-A496-CA27C72BA88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79321" y="1418183"/>
            <a:ext cx="8551272" cy="5319935"/>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38966217-9AC8-4C3B-899A-B137FF5AE617}"/>
              </a:ext>
            </a:extLst>
          </p:cNvPr>
          <p:cNvSpPr>
            <a:spLocks noGrp="1"/>
          </p:cNvSpPr>
          <p:nvPr>
            <p:ph type="sldNum" sz="quarter" idx="12"/>
          </p:nvPr>
        </p:nvSpPr>
        <p:spPr/>
        <p:txBody>
          <a:bodyPr/>
          <a:lstStyle/>
          <a:p>
            <a:fld id="{E8F9186D-BD8E-4EDD-A417-AFA9BA614779}" type="slidenum">
              <a:rPr lang="en-GB" smtClean="0"/>
              <a:t>13</a:t>
            </a:fld>
            <a:endParaRPr lang="en-GB" dirty="0"/>
          </a:p>
        </p:txBody>
      </p:sp>
      <p:grpSp>
        <p:nvGrpSpPr>
          <p:cNvPr id="6" name="Group 5"/>
          <p:cNvGrpSpPr/>
          <p:nvPr/>
        </p:nvGrpSpPr>
        <p:grpSpPr>
          <a:xfrm>
            <a:off x="-2" y="-20581"/>
            <a:ext cx="12192002" cy="6910480"/>
            <a:chOff x="-2" y="-20581"/>
            <a:chExt cx="12192002" cy="6910480"/>
          </a:xfrm>
        </p:grpSpPr>
        <p:sp>
          <p:nvSpPr>
            <p:cNvPr id="7"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9"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11" name="TextBox 10"/>
          <p:cNvSpPr txBox="1"/>
          <p:nvPr/>
        </p:nvSpPr>
        <p:spPr>
          <a:xfrm>
            <a:off x="398506" y="799668"/>
            <a:ext cx="6421845" cy="523220"/>
          </a:xfrm>
          <a:prstGeom prst="rect">
            <a:avLst/>
          </a:prstGeom>
          <a:noFill/>
        </p:spPr>
        <p:txBody>
          <a:bodyPr wrap="square" rtlCol="0">
            <a:spAutoFit/>
          </a:bodyPr>
          <a:lstStyle/>
          <a:p>
            <a:r>
              <a:rPr lang="en-US" sz="2800" dirty="0">
                <a:latin typeface="Arial" charset="0"/>
                <a:ea typeface="Arial" charset="0"/>
                <a:cs typeface="Arial" charset="0"/>
              </a:rPr>
              <a:t>Keep footpaths and accesses clear</a:t>
            </a:r>
          </a:p>
        </p:txBody>
      </p:sp>
      <p:pic>
        <p:nvPicPr>
          <p:cNvPr id="3" name="Picture 2">
            <a:extLst>
              <a:ext uri="{FF2B5EF4-FFF2-40B4-BE49-F238E27FC236}">
                <a16:creationId xmlns:a16="http://schemas.microsoft.com/office/drawing/2014/main" id="{D07276F3-F684-ED42-BDE6-2706A97C016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10920" y="1354000"/>
            <a:ext cx="5334000" cy="5448300"/>
          </a:xfrm>
          <a:prstGeom prst="rect">
            <a:avLst/>
          </a:prstGeom>
        </p:spPr>
      </p:pic>
      <p:sp>
        <p:nvSpPr>
          <p:cNvPr id="15" name="TextBox 14">
            <a:extLst>
              <a:ext uri="{FF2B5EF4-FFF2-40B4-BE49-F238E27FC236}">
                <a16:creationId xmlns:a16="http://schemas.microsoft.com/office/drawing/2014/main" id="{F9A70261-376E-0A41-9815-3E924802DB40}"/>
              </a:ext>
            </a:extLst>
          </p:cNvPr>
          <p:cNvSpPr txBox="1"/>
          <p:nvPr/>
        </p:nvSpPr>
        <p:spPr>
          <a:xfrm>
            <a:off x="10517138" y="6527544"/>
            <a:ext cx="441146" cy="369332"/>
          </a:xfrm>
          <a:prstGeom prst="rect">
            <a:avLst/>
          </a:prstGeom>
          <a:noFill/>
        </p:spPr>
        <p:txBody>
          <a:bodyPr wrap="none" lIns="91440" tIns="45720" rIns="91440" bIns="45720" rtlCol="0" anchor="t">
            <a:spAutoFit/>
          </a:bodyPr>
          <a:lstStyle/>
          <a:p>
            <a:r>
              <a:rPr lang="en-PK">
                <a:latin typeface="Arial"/>
                <a:cs typeface="Arial"/>
              </a:rPr>
              <a:t>13</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39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6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a:extLst>
              <a:ext uri="{FF2B5EF4-FFF2-40B4-BE49-F238E27FC236}">
                <a16:creationId xmlns:a16="http://schemas.microsoft.com/office/drawing/2014/main" id="{7B5AA6AB-43C9-4802-9DCB-94734C626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255" y="363088"/>
            <a:ext cx="6549338" cy="6175091"/>
          </a:xfrm>
          <a:prstGeom prst="rect">
            <a:avLst/>
          </a:prstGeom>
          <a:noFill/>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8966217-9AC8-4C3B-899A-B137FF5AE617}"/>
              </a:ext>
            </a:extLst>
          </p:cNvPr>
          <p:cNvSpPr>
            <a:spLocks noGrp="1"/>
          </p:cNvSpPr>
          <p:nvPr>
            <p:ph type="sldNum" sz="quarter" idx="12"/>
          </p:nvPr>
        </p:nvSpPr>
        <p:spPr/>
        <p:txBody>
          <a:bodyPr/>
          <a:lstStyle/>
          <a:p>
            <a:fld id="{E8F9186D-BD8E-4EDD-A417-AFA9BA614779}" type="slidenum">
              <a:rPr lang="en-GB" smtClean="0"/>
              <a:t>14</a:t>
            </a:fld>
            <a:endParaRPr lang="en-GB" dirty="0"/>
          </a:p>
        </p:txBody>
      </p:sp>
      <p:grpSp>
        <p:nvGrpSpPr>
          <p:cNvPr id="6" name="Group 5"/>
          <p:cNvGrpSpPr/>
          <p:nvPr/>
        </p:nvGrpSpPr>
        <p:grpSpPr>
          <a:xfrm>
            <a:off x="-2" y="-20581"/>
            <a:ext cx="12192002" cy="6910480"/>
            <a:chOff x="-2" y="-20581"/>
            <a:chExt cx="12192002" cy="6910480"/>
          </a:xfrm>
        </p:grpSpPr>
        <p:sp>
          <p:nvSpPr>
            <p:cNvPr id="7"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9"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14" name="TextBox 13"/>
          <p:cNvSpPr txBox="1"/>
          <p:nvPr/>
        </p:nvSpPr>
        <p:spPr>
          <a:xfrm>
            <a:off x="501407" y="2951946"/>
            <a:ext cx="3625570" cy="954107"/>
          </a:xfrm>
          <a:prstGeom prst="rect">
            <a:avLst/>
          </a:prstGeom>
          <a:noFill/>
        </p:spPr>
        <p:txBody>
          <a:bodyPr wrap="square" rtlCol="0">
            <a:spAutoFit/>
          </a:bodyPr>
          <a:lstStyle/>
          <a:p>
            <a:r>
              <a:rPr lang="en-US" sz="2800" dirty="0">
                <a:latin typeface="Arial" charset="0"/>
                <a:ea typeface="Arial" charset="0"/>
                <a:cs typeface="Arial" charset="0"/>
              </a:rPr>
              <a:t>Keep footpaths and accesses clear</a:t>
            </a:r>
          </a:p>
        </p:txBody>
      </p:sp>
      <p:pic>
        <p:nvPicPr>
          <p:cNvPr id="3" name="Picture 2">
            <a:extLst>
              <a:ext uri="{FF2B5EF4-FFF2-40B4-BE49-F238E27FC236}">
                <a16:creationId xmlns:a16="http://schemas.microsoft.com/office/drawing/2014/main" id="{5A7FF19D-0BC6-594B-BBDE-AF5A3A5B108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70063" y="389903"/>
            <a:ext cx="5993037" cy="6121459"/>
          </a:xfrm>
          <a:prstGeom prst="rect">
            <a:avLst/>
          </a:prstGeom>
        </p:spPr>
      </p:pic>
      <p:sp>
        <p:nvSpPr>
          <p:cNvPr id="17" name="TextBox 16">
            <a:extLst>
              <a:ext uri="{FF2B5EF4-FFF2-40B4-BE49-F238E27FC236}">
                <a16:creationId xmlns:a16="http://schemas.microsoft.com/office/drawing/2014/main" id="{243BDEF3-168D-D544-9ED7-CECF602B370C}"/>
              </a:ext>
            </a:extLst>
          </p:cNvPr>
          <p:cNvSpPr txBox="1"/>
          <p:nvPr/>
        </p:nvSpPr>
        <p:spPr>
          <a:xfrm>
            <a:off x="10517138" y="6527544"/>
            <a:ext cx="441146" cy="369332"/>
          </a:xfrm>
          <a:prstGeom prst="rect">
            <a:avLst/>
          </a:prstGeom>
          <a:noFill/>
        </p:spPr>
        <p:txBody>
          <a:bodyPr wrap="none" lIns="91440" tIns="45720" rIns="91440" bIns="45720" rtlCol="0" anchor="t">
            <a:spAutoFit/>
          </a:bodyPr>
          <a:lstStyle/>
          <a:p>
            <a:r>
              <a:rPr lang="en-PK">
                <a:latin typeface="Arial"/>
                <a:cs typeface="Arial"/>
              </a:rPr>
              <a:t>14</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11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A picture containing outdoor, ground, dirt&#10;&#10;Description automatically generated">
            <a:extLst>
              <a:ext uri="{FF2B5EF4-FFF2-40B4-BE49-F238E27FC236}">
                <a16:creationId xmlns:a16="http://schemas.microsoft.com/office/drawing/2014/main" id="{3B858228-F5A9-4F5A-A7F1-52CD926E435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939" r="-4179"/>
          <a:stretch/>
        </p:blipFill>
        <p:spPr>
          <a:xfrm flipH="1">
            <a:off x="5306312" y="410479"/>
            <a:ext cx="5928968" cy="6310996"/>
          </a:xfrm>
          <a:prstGeom prst="rect">
            <a:avLst/>
          </a:prstGeom>
          <a:effectLst>
            <a:outerShdw blurRad="50800" dist="762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38966217-9AC8-4C3B-899A-B137FF5AE617}"/>
              </a:ext>
            </a:extLst>
          </p:cNvPr>
          <p:cNvSpPr>
            <a:spLocks noGrp="1"/>
          </p:cNvSpPr>
          <p:nvPr>
            <p:ph type="sldNum" sz="quarter" idx="12"/>
          </p:nvPr>
        </p:nvSpPr>
        <p:spPr/>
        <p:txBody>
          <a:bodyPr/>
          <a:lstStyle/>
          <a:p>
            <a:fld id="{E8F9186D-BD8E-4EDD-A417-AFA9BA614779}" type="slidenum">
              <a:rPr lang="en-GB" smtClean="0"/>
              <a:t>15</a:t>
            </a:fld>
            <a:endParaRPr lang="en-GB" dirty="0"/>
          </a:p>
        </p:txBody>
      </p:sp>
      <p:grpSp>
        <p:nvGrpSpPr>
          <p:cNvPr id="6" name="Group 5"/>
          <p:cNvGrpSpPr/>
          <p:nvPr/>
        </p:nvGrpSpPr>
        <p:grpSpPr>
          <a:xfrm>
            <a:off x="-2" y="-20581"/>
            <a:ext cx="12192002" cy="6910480"/>
            <a:chOff x="-2" y="-20581"/>
            <a:chExt cx="12192002" cy="6910480"/>
          </a:xfrm>
        </p:grpSpPr>
        <p:sp>
          <p:nvSpPr>
            <p:cNvPr id="7"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9"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13" name="TextBox 12"/>
          <p:cNvSpPr txBox="1"/>
          <p:nvPr/>
        </p:nvSpPr>
        <p:spPr>
          <a:xfrm>
            <a:off x="507689" y="2951946"/>
            <a:ext cx="3625570" cy="954107"/>
          </a:xfrm>
          <a:prstGeom prst="rect">
            <a:avLst/>
          </a:prstGeom>
          <a:noFill/>
        </p:spPr>
        <p:txBody>
          <a:bodyPr wrap="square" rtlCol="0">
            <a:spAutoFit/>
          </a:bodyPr>
          <a:lstStyle/>
          <a:p>
            <a:r>
              <a:rPr lang="en-US" sz="2800" dirty="0">
                <a:latin typeface="Arial" charset="0"/>
                <a:ea typeface="Arial" charset="0"/>
                <a:cs typeface="Arial" charset="0"/>
              </a:rPr>
              <a:t>Keep footpaths and accesses clear</a:t>
            </a:r>
          </a:p>
        </p:txBody>
      </p:sp>
      <p:sp>
        <p:nvSpPr>
          <p:cNvPr id="12" name="TextBox 11">
            <a:extLst>
              <a:ext uri="{FF2B5EF4-FFF2-40B4-BE49-F238E27FC236}">
                <a16:creationId xmlns:a16="http://schemas.microsoft.com/office/drawing/2014/main" id="{1F84AB59-8773-8E4D-87F2-436EF379F124}"/>
              </a:ext>
            </a:extLst>
          </p:cNvPr>
          <p:cNvSpPr txBox="1"/>
          <p:nvPr/>
        </p:nvSpPr>
        <p:spPr>
          <a:xfrm>
            <a:off x="10517138" y="6527544"/>
            <a:ext cx="441146" cy="369332"/>
          </a:xfrm>
          <a:prstGeom prst="rect">
            <a:avLst/>
          </a:prstGeom>
          <a:noFill/>
        </p:spPr>
        <p:txBody>
          <a:bodyPr wrap="none" lIns="91440" tIns="45720" rIns="91440" bIns="45720" rtlCol="0" anchor="t">
            <a:spAutoFit/>
          </a:bodyPr>
          <a:lstStyle/>
          <a:p>
            <a:r>
              <a:rPr lang="en-PK">
                <a:latin typeface="Arial"/>
                <a:cs typeface="Arial"/>
              </a:rPr>
              <a:t>15</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82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7EA953-E360-7749-90DD-9835FE8431F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028672" y="395389"/>
            <a:ext cx="8610787" cy="5710664"/>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38966217-9AC8-4C3B-899A-B137FF5AE617}"/>
              </a:ext>
            </a:extLst>
          </p:cNvPr>
          <p:cNvSpPr>
            <a:spLocks noGrp="1"/>
          </p:cNvSpPr>
          <p:nvPr>
            <p:ph type="sldNum" sz="quarter" idx="12"/>
          </p:nvPr>
        </p:nvSpPr>
        <p:spPr/>
        <p:txBody>
          <a:bodyPr/>
          <a:lstStyle/>
          <a:p>
            <a:fld id="{E8F9186D-BD8E-4EDD-A417-AFA9BA614779}" type="slidenum">
              <a:rPr lang="en-GB" smtClean="0"/>
              <a:t>16</a:t>
            </a:fld>
            <a:endParaRPr lang="en-GB" dirty="0"/>
          </a:p>
        </p:txBody>
      </p:sp>
      <p:grpSp>
        <p:nvGrpSpPr>
          <p:cNvPr id="6" name="Group 5"/>
          <p:cNvGrpSpPr/>
          <p:nvPr/>
        </p:nvGrpSpPr>
        <p:grpSpPr>
          <a:xfrm>
            <a:off x="-2" y="-20581"/>
            <a:ext cx="12192002" cy="6910480"/>
            <a:chOff x="-2" y="-20581"/>
            <a:chExt cx="12192002" cy="6910480"/>
          </a:xfrm>
        </p:grpSpPr>
        <p:sp>
          <p:nvSpPr>
            <p:cNvPr id="7"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9"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12" name="TextBox 11"/>
          <p:cNvSpPr txBox="1"/>
          <p:nvPr/>
        </p:nvSpPr>
        <p:spPr>
          <a:xfrm>
            <a:off x="3557914" y="6211300"/>
            <a:ext cx="5552301" cy="523220"/>
          </a:xfrm>
          <a:prstGeom prst="rect">
            <a:avLst/>
          </a:prstGeom>
          <a:noFill/>
        </p:spPr>
        <p:txBody>
          <a:bodyPr wrap="square" rtlCol="0">
            <a:spAutoFit/>
          </a:bodyPr>
          <a:lstStyle/>
          <a:p>
            <a:pPr algn="ctr"/>
            <a:r>
              <a:rPr lang="en-US" sz="2800" dirty="0">
                <a:latin typeface="Arial" charset="0"/>
                <a:ea typeface="Arial" charset="0"/>
                <a:cs typeface="Arial" charset="0"/>
              </a:rPr>
              <a:t>Keep site access and roads clean</a:t>
            </a:r>
          </a:p>
        </p:txBody>
      </p:sp>
      <p:sp>
        <p:nvSpPr>
          <p:cNvPr id="13" name="TextBox 12">
            <a:extLst>
              <a:ext uri="{FF2B5EF4-FFF2-40B4-BE49-F238E27FC236}">
                <a16:creationId xmlns:a16="http://schemas.microsoft.com/office/drawing/2014/main" id="{1B907AEC-3A45-B647-9F19-77FB1EC03DB9}"/>
              </a:ext>
            </a:extLst>
          </p:cNvPr>
          <p:cNvSpPr txBox="1"/>
          <p:nvPr/>
        </p:nvSpPr>
        <p:spPr>
          <a:xfrm>
            <a:off x="10544434" y="6527544"/>
            <a:ext cx="441146" cy="369332"/>
          </a:xfrm>
          <a:prstGeom prst="rect">
            <a:avLst/>
          </a:prstGeom>
          <a:noFill/>
        </p:spPr>
        <p:txBody>
          <a:bodyPr wrap="none" lIns="91440" tIns="45720" rIns="91440" bIns="45720" rtlCol="0" anchor="t">
            <a:spAutoFit/>
          </a:bodyPr>
          <a:lstStyle/>
          <a:p>
            <a:r>
              <a:rPr lang="en-PK">
                <a:latin typeface="Arial"/>
                <a:cs typeface="Arial"/>
              </a:rPr>
              <a:t>16</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892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people, crowd&#10;&#10;Description automatically generated">
            <a:extLst>
              <a:ext uri="{FF2B5EF4-FFF2-40B4-BE49-F238E27FC236}">
                <a16:creationId xmlns:a16="http://schemas.microsoft.com/office/drawing/2014/main" id="{77D55F53-BC19-4FD9-8F5B-8D566B390F8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866236" y="907762"/>
            <a:ext cx="7089464" cy="5527379"/>
          </a:xfrm>
          <a:prstGeom prst="rect">
            <a:avLst/>
          </a:prstGeom>
          <a:ln>
            <a:noFill/>
          </a:ln>
          <a:effectLst>
            <a:outerShdw blurRad="190500" algn="tl" rotWithShape="0">
              <a:srgbClr val="000000">
                <a:alpha val="70000"/>
              </a:srgbClr>
            </a:outerShdw>
          </a:effectLst>
        </p:spPr>
      </p:pic>
      <p:grpSp>
        <p:nvGrpSpPr>
          <p:cNvPr id="6" name="Group 5"/>
          <p:cNvGrpSpPr/>
          <p:nvPr/>
        </p:nvGrpSpPr>
        <p:grpSpPr>
          <a:xfrm>
            <a:off x="13646" y="-13648"/>
            <a:ext cx="12192002" cy="6910480"/>
            <a:chOff x="-2" y="-20581"/>
            <a:chExt cx="12192002" cy="6910480"/>
          </a:xfrm>
        </p:grpSpPr>
        <p:sp>
          <p:nvSpPr>
            <p:cNvPr id="7"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9"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12" name="TextBox 11"/>
          <p:cNvSpPr txBox="1"/>
          <p:nvPr/>
        </p:nvSpPr>
        <p:spPr>
          <a:xfrm>
            <a:off x="644378" y="1255840"/>
            <a:ext cx="3719117" cy="4832092"/>
          </a:xfrm>
          <a:prstGeom prst="rect">
            <a:avLst/>
          </a:prstGeom>
          <a:noFill/>
        </p:spPr>
        <p:txBody>
          <a:bodyPr wrap="square" rtlCol="0">
            <a:spAutoFit/>
          </a:bodyPr>
          <a:lstStyle/>
          <a:p>
            <a:r>
              <a:rPr lang="en-US" sz="2800">
                <a:latin typeface="Arial" charset="0"/>
                <a:ea typeface="Arial" charset="0"/>
                <a:cs typeface="Arial" charset="0"/>
              </a:rPr>
              <a:t>If a member </a:t>
            </a:r>
            <a:r>
              <a:rPr lang="en-US" sz="2800" dirty="0">
                <a:latin typeface="Arial" charset="0"/>
                <a:ea typeface="Arial" charset="0"/>
                <a:cs typeface="Arial" charset="0"/>
              </a:rPr>
              <a:t>of the community </a:t>
            </a:r>
            <a:r>
              <a:rPr lang="en-US" sz="2800">
                <a:latin typeface="Arial" charset="0"/>
                <a:ea typeface="Arial" charset="0"/>
                <a:cs typeface="Arial" charset="0"/>
              </a:rPr>
              <a:t>has a query </a:t>
            </a:r>
            <a:r>
              <a:rPr lang="en-US" sz="2800" dirty="0">
                <a:latin typeface="Arial" charset="0"/>
                <a:ea typeface="Arial" charset="0"/>
                <a:cs typeface="Arial" charset="0"/>
              </a:rPr>
              <a:t>or complaint</a:t>
            </a:r>
            <a:br>
              <a:rPr lang="en-US" sz="2800" dirty="0">
                <a:latin typeface="Arial" charset="0"/>
                <a:ea typeface="Arial" charset="0"/>
                <a:cs typeface="Arial" charset="0"/>
              </a:rPr>
            </a:b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Politely ask them to wait safely away from work area</a:t>
            </a:r>
            <a:br>
              <a:rPr lang="en-US" sz="2800" dirty="0">
                <a:latin typeface="Arial" charset="0"/>
                <a:ea typeface="Arial" charset="0"/>
                <a:cs typeface="Arial" charset="0"/>
              </a:rPr>
            </a:b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Get Supervisor or manager to talk to them</a:t>
            </a:r>
          </a:p>
        </p:txBody>
      </p:sp>
      <p:sp>
        <p:nvSpPr>
          <p:cNvPr id="13" name="TextBox 12">
            <a:extLst>
              <a:ext uri="{FF2B5EF4-FFF2-40B4-BE49-F238E27FC236}">
                <a16:creationId xmlns:a16="http://schemas.microsoft.com/office/drawing/2014/main" id="{5626D824-ADCE-554E-A74B-AC2BC3166E3E}"/>
              </a:ext>
            </a:extLst>
          </p:cNvPr>
          <p:cNvSpPr txBox="1"/>
          <p:nvPr/>
        </p:nvSpPr>
        <p:spPr>
          <a:xfrm>
            <a:off x="10544434" y="6527544"/>
            <a:ext cx="441146" cy="369332"/>
          </a:xfrm>
          <a:prstGeom prst="rect">
            <a:avLst/>
          </a:prstGeom>
          <a:noFill/>
        </p:spPr>
        <p:txBody>
          <a:bodyPr wrap="none" lIns="91440" tIns="45720" rIns="91440" bIns="45720" rtlCol="0" anchor="t">
            <a:spAutoFit/>
          </a:bodyPr>
          <a:lstStyle/>
          <a:p>
            <a:r>
              <a:rPr lang="en-PK">
                <a:latin typeface="Arial"/>
                <a:cs typeface="Arial"/>
              </a:rPr>
              <a:t>17</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925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485900"/>
            <a:ext cx="12192000" cy="388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4596" y="2459504"/>
            <a:ext cx="6164317" cy="1938992"/>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Key things</a:t>
            </a:r>
            <a:br>
              <a:rPr lang="en-US" sz="6000" dirty="0">
                <a:solidFill>
                  <a:schemeClr val="bg1"/>
                </a:solidFill>
                <a:latin typeface="Arial" charset="0"/>
                <a:ea typeface="Arial" charset="0"/>
                <a:cs typeface="Arial" charset="0"/>
              </a:rPr>
            </a:br>
            <a:r>
              <a:rPr lang="en-US" sz="6000" dirty="0">
                <a:solidFill>
                  <a:schemeClr val="bg1"/>
                </a:solidFill>
                <a:latin typeface="Arial" charset="0"/>
                <a:ea typeface="Arial" charset="0"/>
                <a:cs typeface="Arial" charset="0"/>
              </a:rPr>
              <a:t>to remember</a:t>
            </a:r>
          </a:p>
        </p:txBody>
      </p:sp>
      <p:sp>
        <p:nvSpPr>
          <p:cNvPr id="17" name="Rectangle 16"/>
          <p:cNvSpPr/>
          <p:nvPr/>
        </p:nvSpPr>
        <p:spPr>
          <a:xfrm>
            <a:off x="6913509" y="659681"/>
            <a:ext cx="4783462" cy="5538638"/>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94786" y="-682305"/>
            <a:ext cx="5182699" cy="6690267"/>
          </a:xfrm>
          <a:prstGeom prst="rect">
            <a:avLst/>
          </a:prstGeom>
        </p:spPr>
      </p:pic>
      <p:grpSp>
        <p:nvGrpSpPr>
          <p:cNvPr id="11" name="Group 10"/>
          <p:cNvGrpSpPr/>
          <p:nvPr/>
        </p:nvGrpSpPr>
        <p:grpSpPr>
          <a:xfrm>
            <a:off x="-2" y="-11536"/>
            <a:ext cx="12192002" cy="6910480"/>
            <a:chOff x="-2" y="-20581"/>
            <a:chExt cx="12192002" cy="6910480"/>
          </a:xfrm>
        </p:grpSpPr>
        <p:sp>
          <p:nvSpPr>
            <p:cNvPr id="12"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14"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16" name="TextBox 15">
            <a:extLst>
              <a:ext uri="{FF2B5EF4-FFF2-40B4-BE49-F238E27FC236}">
                <a16:creationId xmlns:a16="http://schemas.microsoft.com/office/drawing/2014/main" id="{BCA7B9B0-53F8-704F-9E7C-5C2AA3D91A7F}"/>
              </a:ext>
            </a:extLst>
          </p:cNvPr>
          <p:cNvSpPr txBox="1"/>
          <p:nvPr/>
        </p:nvSpPr>
        <p:spPr>
          <a:xfrm>
            <a:off x="10530786" y="6527544"/>
            <a:ext cx="441146" cy="369332"/>
          </a:xfrm>
          <a:prstGeom prst="rect">
            <a:avLst/>
          </a:prstGeom>
          <a:noFill/>
        </p:spPr>
        <p:txBody>
          <a:bodyPr wrap="none" lIns="91440" tIns="45720" rIns="91440" bIns="45720" rtlCol="0" anchor="t">
            <a:spAutoFit/>
          </a:bodyPr>
          <a:lstStyle/>
          <a:p>
            <a:r>
              <a:rPr lang="en-PK">
                <a:latin typeface="Arial"/>
                <a:cs typeface="Arial"/>
              </a:rPr>
              <a:t>18</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446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09449" y="1305912"/>
            <a:ext cx="3657600" cy="4832092"/>
          </a:xfrm>
          <a:prstGeom prst="rect">
            <a:avLst/>
          </a:prstGeom>
          <a:noFill/>
        </p:spPr>
        <p:txBody>
          <a:bodyPr wrap="square" rtlCol="0">
            <a:spAutoFit/>
          </a:bodyPr>
          <a:lstStyle/>
          <a:p>
            <a:pPr marL="514350" indent="-514350">
              <a:buFont typeface="+mj-lt"/>
              <a:buAutoNum type="arabicPeriod"/>
            </a:pPr>
            <a:r>
              <a:rPr lang="en-US" sz="2800" dirty="0">
                <a:latin typeface="Arial" charset="0"/>
                <a:ea typeface="Arial" charset="0"/>
                <a:cs typeface="Arial" charset="0"/>
              </a:rPr>
              <a:t>Keep community off site</a:t>
            </a:r>
            <a:br>
              <a:rPr lang="en-US" sz="2800" dirty="0">
                <a:latin typeface="Arial" charset="0"/>
                <a:ea typeface="Arial" charset="0"/>
                <a:cs typeface="Arial" charset="0"/>
              </a:rPr>
            </a:b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Protect community from hazards</a:t>
            </a:r>
            <a:br>
              <a:rPr lang="en-US" sz="2800" dirty="0">
                <a:latin typeface="Arial" charset="0"/>
                <a:ea typeface="Arial" charset="0"/>
                <a:cs typeface="Arial" charset="0"/>
              </a:rPr>
            </a:br>
            <a:endParaRPr lang="en-US" sz="2800" dirty="0">
              <a:latin typeface="Arial" charset="0"/>
              <a:ea typeface="Arial" charset="0"/>
              <a:cs typeface="Arial" charset="0"/>
            </a:endParaRPr>
          </a:p>
          <a:p>
            <a:pPr marL="514350" indent="-514350">
              <a:buFont typeface="+mj-lt"/>
              <a:buAutoNum type="arabicPeriod"/>
            </a:pPr>
            <a:r>
              <a:rPr lang="en-US" sz="2800" dirty="0">
                <a:latin typeface="Arial" charset="0"/>
                <a:ea typeface="Arial" charset="0"/>
                <a:cs typeface="Arial" charset="0"/>
              </a:rPr>
              <a:t>Tell your Supervisor about queries or complaints from community</a:t>
            </a:r>
          </a:p>
        </p:txBody>
      </p:sp>
      <p:grpSp>
        <p:nvGrpSpPr>
          <p:cNvPr id="12" name="Group 11"/>
          <p:cNvGrpSpPr/>
          <p:nvPr/>
        </p:nvGrpSpPr>
        <p:grpSpPr>
          <a:xfrm>
            <a:off x="-2" y="-10292"/>
            <a:ext cx="12192002" cy="6910480"/>
            <a:chOff x="-2" y="-20581"/>
            <a:chExt cx="12192002" cy="6910480"/>
          </a:xfrm>
        </p:grpSpPr>
        <p:sp>
          <p:nvSpPr>
            <p:cNvPr id="13"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15"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18" name="TextBox 17">
            <a:extLst>
              <a:ext uri="{FF2B5EF4-FFF2-40B4-BE49-F238E27FC236}">
                <a16:creationId xmlns:a16="http://schemas.microsoft.com/office/drawing/2014/main" id="{6EB17CB3-15B6-DB4C-B10F-B7C33FD90D73}"/>
              </a:ext>
            </a:extLst>
          </p:cNvPr>
          <p:cNvSpPr txBox="1"/>
          <p:nvPr/>
        </p:nvSpPr>
        <p:spPr>
          <a:xfrm>
            <a:off x="10571730" y="6527544"/>
            <a:ext cx="441146" cy="369332"/>
          </a:xfrm>
          <a:prstGeom prst="rect">
            <a:avLst/>
          </a:prstGeom>
          <a:noFill/>
        </p:spPr>
        <p:txBody>
          <a:bodyPr wrap="none" lIns="91440" tIns="45720" rIns="91440" bIns="45720" rtlCol="0" anchor="t">
            <a:spAutoFit/>
          </a:bodyPr>
          <a:lstStyle/>
          <a:p>
            <a:r>
              <a:rPr lang="en-PK">
                <a:latin typeface="Arial"/>
                <a:cs typeface="Arial"/>
              </a:rPr>
              <a:t>19</a:t>
            </a:r>
            <a:endParaRPr lang="en-PK" dirty="0">
              <a:latin typeface="Arial" panose="020B0604020202020204" pitchFamily="34" charset="0"/>
              <a:cs typeface="Arial" panose="020B0604020202020204" pitchFamily="34" charset="0"/>
            </a:endParaRPr>
          </a:p>
        </p:txBody>
      </p:sp>
      <p:pic>
        <p:nvPicPr>
          <p:cNvPr id="3" name="Picture 2" descr="A picture containing outdoor, person&#10;&#10;Description automatically generated">
            <a:extLst>
              <a:ext uri="{FF2B5EF4-FFF2-40B4-BE49-F238E27FC236}">
                <a16:creationId xmlns:a16="http://schemas.microsoft.com/office/drawing/2014/main" id="{5C84B5CF-0795-44C4-95EE-CAEF1B00A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910" y="726761"/>
            <a:ext cx="7396934" cy="4937453"/>
          </a:xfrm>
          <a:prstGeom prst="rect">
            <a:avLst/>
          </a:prstGeom>
        </p:spPr>
      </p:pic>
    </p:spTree>
    <p:extLst>
      <p:ext uri="{BB962C8B-B14F-4D97-AF65-F5344CB8AC3E}">
        <p14:creationId xmlns:p14="http://schemas.microsoft.com/office/powerpoint/2010/main" val="331566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building, sitting, outdoor&#10;&#10;Description automatically generated">
            <a:extLst>
              <a:ext uri="{FF2B5EF4-FFF2-40B4-BE49-F238E27FC236}">
                <a16:creationId xmlns:a16="http://schemas.microsoft.com/office/drawing/2014/main" id="{4A54E9BF-89CD-4A72-8070-21494F31DD9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28547" y="798251"/>
            <a:ext cx="6164096" cy="5714334"/>
          </a:xfrm>
          <a:prstGeom prst="rect">
            <a:avLst/>
          </a:prstGeom>
          <a:effectLst>
            <a:outerShdw blurRad="50800" dist="76200" dir="2700000" algn="tl" rotWithShape="0">
              <a:prstClr val="black">
                <a:alpha val="40000"/>
              </a:prstClr>
            </a:outerShdw>
          </a:effectLst>
        </p:spPr>
      </p:pic>
      <p:sp>
        <p:nvSpPr>
          <p:cNvPr id="4" name="TextBox 3"/>
          <p:cNvSpPr txBox="1"/>
          <p:nvPr/>
        </p:nvSpPr>
        <p:spPr>
          <a:xfrm>
            <a:off x="7151551" y="1148070"/>
            <a:ext cx="4545420" cy="4401205"/>
          </a:xfrm>
          <a:prstGeom prst="rect">
            <a:avLst/>
          </a:prstGeom>
          <a:noFill/>
        </p:spPr>
        <p:txBody>
          <a:bodyPr wrap="square" rtlCol="0">
            <a:spAutoFit/>
          </a:bodyPr>
          <a:lstStyle/>
          <a:p>
            <a:pPr marL="457200" indent="-457200">
              <a:buFont typeface="Arial" charset="0"/>
              <a:buChar char="•"/>
            </a:pPr>
            <a:r>
              <a:rPr lang="en-US" sz="2800" dirty="0">
                <a:latin typeface="Arial" charset="0"/>
                <a:ea typeface="Arial" charset="0"/>
                <a:cs typeface="Arial" charset="0"/>
              </a:rPr>
              <a:t>Keeping the community safe is important</a:t>
            </a:r>
          </a:p>
          <a:p>
            <a:pPr marL="45720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Keep community off site</a:t>
            </a:r>
            <a:br>
              <a:rPr lang="en-US" sz="2800" dirty="0">
                <a:latin typeface="Arial" charset="0"/>
                <a:ea typeface="Arial" charset="0"/>
                <a:cs typeface="Arial" charset="0"/>
              </a:rPr>
            </a:b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Protect community from hazards</a:t>
            </a:r>
            <a:br>
              <a:rPr lang="en-US" sz="2800" dirty="0">
                <a:latin typeface="Arial" charset="0"/>
                <a:ea typeface="Arial" charset="0"/>
                <a:cs typeface="Arial" charset="0"/>
              </a:rPr>
            </a:b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What to do if community has query or complaint</a:t>
            </a:r>
          </a:p>
        </p:txBody>
      </p:sp>
      <p:grpSp>
        <p:nvGrpSpPr>
          <p:cNvPr id="10" name="Group 9"/>
          <p:cNvGrpSpPr/>
          <p:nvPr/>
        </p:nvGrpSpPr>
        <p:grpSpPr>
          <a:xfrm>
            <a:off x="-2" y="-6936"/>
            <a:ext cx="12192002" cy="6910480"/>
            <a:chOff x="-2" y="-20581"/>
            <a:chExt cx="12192002" cy="6910480"/>
          </a:xfrm>
        </p:grpSpPr>
        <p:sp>
          <p:nvSpPr>
            <p:cNvPr id="11"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13"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2" name="TextBox 1">
            <a:extLst>
              <a:ext uri="{FF2B5EF4-FFF2-40B4-BE49-F238E27FC236}">
                <a16:creationId xmlns:a16="http://schemas.microsoft.com/office/drawing/2014/main" id="{429740BC-2844-404C-ABD8-E543B9813190}"/>
              </a:ext>
            </a:extLst>
          </p:cNvPr>
          <p:cNvSpPr txBox="1"/>
          <p:nvPr/>
        </p:nvSpPr>
        <p:spPr>
          <a:xfrm>
            <a:off x="10576367" y="6526233"/>
            <a:ext cx="312906" cy="369332"/>
          </a:xfrm>
          <a:prstGeom prst="rect">
            <a:avLst/>
          </a:prstGeom>
          <a:noFill/>
        </p:spPr>
        <p:txBody>
          <a:bodyPr wrap="none" lIns="91440" tIns="45720" rIns="91440" bIns="45720" rtlCol="0" anchor="t">
            <a:spAutoFit/>
          </a:bodyPr>
          <a:lstStyle/>
          <a:p>
            <a:r>
              <a:rPr lang="en-PK" dirty="0">
                <a:latin typeface="Arial"/>
                <a:cs typeface="Arial"/>
              </a:rPr>
              <a:t>2</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39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6966C-611C-4A1F-B632-B2271C380154}"/>
              </a:ext>
            </a:extLst>
          </p:cNvPr>
          <p:cNvSpPr txBox="1"/>
          <p:nvPr/>
        </p:nvSpPr>
        <p:spPr>
          <a:xfrm>
            <a:off x="465908" y="1593669"/>
            <a:ext cx="11260183" cy="4841325"/>
          </a:xfrm>
          <a:prstGeom prst="rect">
            <a:avLst/>
          </a:prstGeom>
          <a:noFill/>
        </p:spPr>
        <p:txBody>
          <a:bodyPr wrap="square">
            <a:spAutoFit/>
          </a:bodyPr>
          <a:lstStyle/>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2022 International Bank for Reconstruction and Development / The World Bank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1818 H Street NW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Washington DC 20433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Telephone: 202-473-1000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Internet: www.worldbank.org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work is a product of the staff of The World Bank with external contributions. The findings, interpretations, and conclusions expressed in this work do not necessarily reflect the views of The World Bank, its Board of Executive Directors, or the governments they represent.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World Bank does not guarantee the accuracy, completeness, or currency of the data included in this work and does not assume responsibility for any errors, omissions, or discrepancies in the information, or liability with respect to the use of or failure to use the information, methods, processes, or conclusions set forth. The boundaries, colors, denominations, and other information shown on any map in this work do not imply any judgment on the part of The World Bank concerning the legal status of any territory or the endorsement or acceptance of such boundaries.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15000"/>
              </a:lnSpc>
              <a:spcBef>
                <a:spcPts val="0"/>
              </a:spcBef>
              <a:spcAft>
                <a:spcPts val="6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Nothing herein shall constitute or be construed or considered to be a limitation upon or waiver of the privileges and immunities of The World Bank, all of which are specifically reserved.</a:t>
            </a: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Rights and Permissions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material in this work is subject to copyright. Because The World Bank encourages dissemination of its knowledge, this work may be reproduced, in whole or in part, for noncommercial purposes as long as full attribution to this work is given.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queries on rights and licenses, including subsidiary rights, should be addressed to World Bank Publications, The World Bank Group, 1818 H Street NW, Washington, DC 20433, USA; fax: 202-522-2625; e-mail: pubrights@worldbank.org</a:t>
            </a:r>
            <a:r>
              <a:rPr lang="en-US" sz="1200" dirty="0">
                <a:solidFill>
                  <a:srgbClr val="000000"/>
                </a:solidFill>
                <a:effectLst/>
                <a:latin typeface="+mn-lt"/>
                <a:ea typeface="Calibri" panose="020F0502020204030204" pitchFamily="34" charset="0"/>
              </a:rPr>
              <a:t>. </a:t>
            </a:r>
          </a:p>
        </p:txBody>
      </p:sp>
    </p:spTree>
    <p:extLst>
      <p:ext uri="{BB962C8B-B14F-4D97-AF65-F5344CB8AC3E}">
        <p14:creationId xmlns:p14="http://schemas.microsoft.com/office/powerpoint/2010/main" val="200913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582"/>
            <a:ext cx="12192000" cy="6892230"/>
          </a:xfrm>
          <a:prstGeom prst="rect">
            <a:avLst/>
          </a:pr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AC2A5A-F723-406E-A729-A1118118C560}"/>
              </a:ext>
            </a:extLst>
          </p:cNvPr>
          <p:cNvSpPr>
            <a:spLocks noGrp="1"/>
          </p:cNvSpPr>
          <p:nvPr>
            <p:ph type="title"/>
          </p:nvPr>
        </p:nvSpPr>
        <p:spPr>
          <a:xfrm>
            <a:off x="-733425" y="9683750"/>
            <a:ext cx="10515600" cy="2852737"/>
          </a:xfrm>
        </p:spPr>
        <p:txBody>
          <a:bodyPr/>
          <a:lstStyle/>
          <a:p>
            <a:r>
              <a:rPr lang="en-US" dirty="0"/>
              <a:t>Why keeping the community safe is important</a:t>
            </a:r>
            <a:endParaRPr lang="en-GB" dirty="0"/>
          </a:p>
        </p:txBody>
      </p:sp>
      <p:sp>
        <p:nvSpPr>
          <p:cNvPr id="3" name="Slide Number Placeholder 2">
            <a:extLst>
              <a:ext uri="{FF2B5EF4-FFF2-40B4-BE49-F238E27FC236}">
                <a16:creationId xmlns:a16="http://schemas.microsoft.com/office/drawing/2014/main" id="{022E0BF1-E1B2-4CE0-AA12-64A2ABCEF819}"/>
              </a:ext>
            </a:extLst>
          </p:cNvPr>
          <p:cNvSpPr>
            <a:spLocks noGrp="1"/>
          </p:cNvSpPr>
          <p:nvPr>
            <p:ph type="sldNum" sz="quarter" idx="12"/>
          </p:nvPr>
        </p:nvSpPr>
        <p:spPr/>
        <p:txBody>
          <a:bodyPr/>
          <a:lstStyle/>
          <a:p>
            <a:fld id="{E8F9186D-BD8E-4EDD-A417-AFA9BA614779}" type="slidenum">
              <a:rPr lang="en-GB" smtClean="0"/>
              <a:t>3</a:t>
            </a:fld>
            <a:endParaRPr lang="en-GB" dirty="0"/>
          </a:p>
        </p:txBody>
      </p:sp>
      <p:sp>
        <p:nvSpPr>
          <p:cNvPr id="7" name="Rectangle 6"/>
          <p:cNvSpPr/>
          <p:nvPr/>
        </p:nvSpPr>
        <p:spPr>
          <a:xfrm>
            <a:off x="0" y="1485900"/>
            <a:ext cx="12192000" cy="388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FFEC288F-0259-4F3D-93D3-F3DF3C4B60A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809779" y="795065"/>
            <a:ext cx="4887192" cy="5267870"/>
          </a:xfrm>
          <a:prstGeom prst="rect">
            <a:avLst/>
          </a:prstGeom>
          <a:effectLst>
            <a:outerShdw blurRad="50800" dist="76200" dir="2700000" algn="tl" rotWithShape="0">
              <a:prstClr val="black">
                <a:alpha val="40000"/>
              </a:prstClr>
            </a:outerShdw>
          </a:effectLst>
        </p:spPr>
      </p:pic>
      <p:sp>
        <p:nvSpPr>
          <p:cNvPr id="10" name="TextBox 9"/>
          <p:cNvSpPr txBox="1"/>
          <p:nvPr/>
        </p:nvSpPr>
        <p:spPr>
          <a:xfrm>
            <a:off x="369011" y="1997839"/>
            <a:ext cx="6164317" cy="2862322"/>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Why keeping the community safe is important</a:t>
            </a:r>
          </a:p>
        </p:txBody>
      </p:sp>
      <p:grpSp>
        <p:nvGrpSpPr>
          <p:cNvPr id="12" name="Group 11"/>
          <p:cNvGrpSpPr/>
          <p:nvPr/>
        </p:nvGrpSpPr>
        <p:grpSpPr>
          <a:xfrm>
            <a:off x="-2" y="-6933"/>
            <a:ext cx="12192002" cy="6910480"/>
            <a:chOff x="-2" y="-20581"/>
            <a:chExt cx="12192002" cy="6910480"/>
          </a:xfrm>
        </p:grpSpPr>
        <p:sp>
          <p:nvSpPr>
            <p:cNvPr id="13"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15"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4" name="TextBox 3">
            <a:extLst>
              <a:ext uri="{FF2B5EF4-FFF2-40B4-BE49-F238E27FC236}">
                <a16:creationId xmlns:a16="http://schemas.microsoft.com/office/drawing/2014/main" id="{7BC887CB-C5C4-1D42-9B86-A58C148C09F9}"/>
              </a:ext>
            </a:extLst>
          </p:cNvPr>
          <p:cNvSpPr txBox="1"/>
          <p:nvPr/>
        </p:nvSpPr>
        <p:spPr>
          <a:xfrm>
            <a:off x="10593197" y="6529612"/>
            <a:ext cx="312906" cy="369332"/>
          </a:xfrm>
          <a:prstGeom prst="rect">
            <a:avLst/>
          </a:prstGeom>
          <a:noFill/>
        </p:spPr>
        <p:txBody>
          <a:bodyPr wrap="none" lIns="91440" tIns="45720" rIns="91440" bIns="45720" rtlCol="0" anchor="t">
            <a:spAutoFit/>
          </a:bodyPr>
          <a:lstStyle/>
          <a:p>
            <a:r>
              <a:rPr lang="en-PK" dirty="0">
                <a:latin typeface="Arial"/>
                <a:cs typeface="Arial"/>
              </a:rPr>
              <a:t>3</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53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328EA-CAA9-4297-B0C9-3054796CA229}"/>
              </a:ext>
            </a:extLst>
          </p:cNvPr>
          <p:cNvSpPr>
            <a:spLocks noGrp="1"/>
          </p:cNvSpPr>
          <p:nvPr>
            <p:ph type="sldNum" sz="quarter" idx="12"/>
          </p:nvPr>
        </p:nvSpPr>
        <p:spPr/>
        <p:txBody>
          <a:bodyPr/>
          <a:lstStyle/>
          <a:p>
            <a:fld id="{E8F9186D-BD8E-4EDD-A417-AFA9BA614779}" type="slidenum">
              <a:rPr lang="en-GB" smtClean="0"/>
              <a:t>4</a:t>
            </a:fld>
            <a:endParaRPr lang="en-GB" dirty="0"/>
          </a:p>
        </p:txBody>
      </p:sp>
      <p:pic>
        <p:nvPicPr>
          <p:cNvPr id="14" name="Picture 4" descr="A picture containing grass, sky, outdoor, transport&#10;&#10;Description automatically generated">
            <a:extLst>
              <a:ext uri="{FF2B5EF4-FFF2-40B4-BE49-F238E27FC236}">
                <a16:creationId xmlns:a16="http://schemas.microsoft.com/office/drawing/2014/main" id="{ADE8A2D2-45C5-4FC1-8649-ABAD110DC21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1"/>
          <a:stretch/>
        </p:blipFill>
        <p:spPr>
          <a:xfrm>
            <a:off x="3644660" y="689328"/>
            <a:ext cx="8255602" cy="6093421"/>
          </a:xfrm>
          <a:prstGeom prst="rect">
            <a:avLst/>
          </a:prstGeom>
          <a:effectLst>
            <a:outerShdw blurRad="50800" dist="76200" dir="2700000" algn="tl" rotWithShape="0">
              <a:prstClr val="black">
                <a:alpha val="40000"/>
              </a:prstClr>
            </a:outerShdw>
          </a:effectLst>
        </p:spPr>
      </p:pic>
      <p:sp>
        <p:nvSpPr>
          <p:cNvPr id="25" name="TextBox 24"/>
          <p:cNvSpPr txBox="1"/>
          <p:nvPr/>
        </p:nvSpPr>
        <p:spPr>
          <a:xfrm>
            <a:off x="120301" y="2240481"/>
            <a:ext cx="3312233" cy="1384995"/>
          </a:xfrm>
          <a:prstGeom prst="rect">
            <a:avLst/>
          </a:prstGeom>
          <a:noFill/>
        </p:spPr>
        <p:txBody>
          <a:bodyPr wrap="square" rtlCol="0">
            <a:spAutoFit/>
          </a:bodyPr>
          <a:lstStyle/>
          <a:p>
            <a:r>
              <a:rPr lang="en-US" sz="2800" dirty="0">
                <a:latin typeface="Arial" charset="0"/>
                <a:ea typeface="Arial" charset="0"/>
                <a:cs typeface="Arial" charset="0"/>
              </a:rPr>
              <a:t>Members of the community can die or be injured</a:t>
            </a:r>
          </a:p>
        </p:txBody>
      </p:sp>
      <p:grpSp>
        <p:nvGrpSpPr>
          <p:cNvPr id="17" name="Group 16"/>
          <p:cNvGrpSpPr/>
          <p:nvPr/>
        </p:nvGrpSpPr>
        <p:grpSpPr>
          <a:xfrm>
            <a:off x="-2" y="-2295"/>
            <a:ext cx="12192002" cy="6910480"/>
            <a:chOff x="-2" y="-20581"/>
            <a:chExt cx="12192002" cy="6910480"/>
          </a:xfrm>
        </p:grpSpPr>
        <p:sp>
          <p:nvSpPr>
            <p:cNvPr id="18"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20"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pic>
        <p:nvPicPr>
          <p:cNvPr id="3" name="Picture 2">
            <a:extLst>
              <a:ext uri="{FF2B5EF4-FFF2-40B4-BE49-F238E27FC236}">
                <a16:creationId xmlns:a16="http://schemas.microsoft.com/office/drawing/2014/main" id="{C9DE106D-4E25-AC44-AB73-C0AD4C334E8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95082" y="625504"/>
            <a:ext cx="6028072" cy="6157245"/>
          </a:xfrm>
          <a:prstGeom prst="rect">
            <a:avLst/>
          </a:prstGeom>
        </p:spPr>
      </p:pic>
      <p:sp>
        <p:nvSpPr>
          <p:cNvPr id="5" name="TextBox 4">
            <a:extLst>
              <a:ext uri="{FF2B5EF4-FFF2-40B4-BE49-F238E27FC236}">
                <a16:creationId xmlns:a16="http://schemas.microsoft.com/office/drawing/2014/main" id="{8E5FD113-2399-6E4F-8CDA-DFEE596E630A}"/>
              </a:ext>
            </a:extLst>
          </p:cNvPr>
          <p:cNvSpPr txBox="1"/>
          <p:nvPr/>
        </p:nvSpPr>
        <p:spPr>
          <a:xfrm>
            <a:off x="10605266" y="6525942"/>
            <a:ext cx="312906" cy="369332"/>
          </a:xfrm>
          <a:prstGeom prst="rect">
            <a:avLst/>
          </a:prstGeom>
          <a:noFill/>
        </p:spPr>
        <p:txBody>
          <a:bodyPr wrap="none" lIns="91440" tIns="45720" rIns="91440" bIns="45720" rtlCol="0" anchor="t">
            <a:spAutoFit/>
          </a:bodyPr>
          <a:lstStyle/>
          <a:p>
            <a:r>
              <a:rPr lang="en-PK">
                <a:solidFill>
                  <a:schemeClr val="bg1"/>
                </a:solidFill>
                <a:latin typeface="Arial"/>
                <a:cs typeface="Arial"/>
              </a:rPr>
              <a:t>4</a:t>
            </a:r>
            <a:endParaRPr lang="en-PK"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5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sky, plant, tree&#10;&#10;Description automatically generated">
            <a:extLst>
              <a:ext uri="{FF2B5EF4-FFF2-40B4-BE49-F238E27FC236}">
                <a16:creationId xmlns:a16="http://schemas.microsoft.com/office/drawing/2014/main" id="{C8FAA3F7-C3A1-4A7F-9476-E9435102D52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236027" y="890273"/>
            <a:ext cx="6592381" cy="5610538"/>
          </a:xfrm>
          <a:prstGeom prst="rect">
            <a:avLst/>
          </a:prstGeom>
          <a:effectLst>
            <a:outerShdw blurRad="50800" dist="76200" dir="2700000" algn="tl" rotWithShape="0">
              <a:prstClr val="black">
                <a:alpha val="40000"/>
              </a:prstClr>
            </a:outerShdw>
          </a:effectLst>
        </p:spPr>
      </p:pic>
      <p:grpSp>
        <p:nvGrpSpPr>
          <p:cNvPr id="7" name="Group 6"/>
          <p:cNvGrpSpPr/>
          <p:nvPr/>
        </p:nvGrpSpPr>
        <p:grpSpPr>
          <a:xfrm>
            <a:off x="0" y="0"/>
            <a:ext cx="12192002" cy="6910480"/>
            <a:chOff x="-2" y="-20581"/>
            <a:chExt cx="12192002" cy="6910480"/>
          </a:xfrm>
        </p:grpSpPr>
        <p:sp>
          <p:nvSpPr>
            <p:cNvPr id="8"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30595" y="101107"/>
              <a:ext cx="57243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charset="0"/>
                  <a:ea typeface="Arial" charset="0"/>
                  <a:cs typeface="Arial" charset="0"/>
                </a:rPr>
                <a:t>MODULE 5</a:t>
              </a:r>
              <a:r>
                <a:rPr kumimoji="0" lang="en-US" sz="1800" b="0" i="0" u="none" strike="noStrike" kern="1200" cap="none" spc="0" normalizeH="0" baseline="0" noProof="0">
                  <a:ln>
                    <a:noFill/>
                  </a:ln>
                  <a:solidFill>
                    <a:prstClr val="white"/>
                  </a:solidFill>
                  <a:effectLst/>
                  <a:uLnTx/>
                  <a:uFillTx/>
                  <a:latin typeface="Arial" charset="0"/>
                  <a:ea typeface="Arial" charset="0"/>
                  <a:cs typeface="Arial" charset="0"/>
                </a:rPr>
                <a:t>  •  KEEPING THE COMMUNITY SAFE</a:t>
              </a:r>
              <a:endParaRPr kumimoji="0" lang="en-US" sz="18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10"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2" name="TextBox 1">
            <a:extLst>
              <a:ext uri="{FF2B5EF4-FFF2-40B4-BE49-F238E27FC236}">
                <a16:creationId xmlns:a16="http://schemas.microsoft.com/office/drawing/2014/main" id="{B4D88031-F15C-3F4F-B438-24AE0368ADD9}"/>
              </a:ext>
            </a:extLst>
          </p:cNvPr>
          <p:cNvSpPr txBox="1"/>
          <p:nvPr/>
        </p:nvSpPr>
        <p:spPr>
          <a:xfrm>
            <a:off x="10576369" y="6527500"/>
            <a:ext cx="312906" cy="36933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5</a:t>
            </a:r>
            <a:endParaRPr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B45105-FE4D-49BF-8F56-1404BD469C53}"/>
              </a:ext>
            </a:extLst>
          </p:cNvPr>
          <p:cNvSpPr txBox="1"/>
          <p:nvPr/>
        </p:nvSpPr>
        <p:spPr>
          <a:xfrm>
            <a:off x="120301" y="2240481"/>
            <a:ext cx="5115726" cy="3108543"/>
          </a:xfrm>
          <a:prstGeom prst="rect">
            <a:avLst/>
          </a:prstGeom>
          <a:noFill/>
        </p:spPr>
        <p:txBody>
          <a:bodyPr wrap="square" rtlCol="0">
            <a:spAutoFit/>
          </a:bodyPr>
          <a:lstStyle/>
          <a:p>
            <a:r>
              <a:rPr lang="en-US" sz="2800" dirty="0">
                <a:latin typeface="Arial" charset="0"/>
                <a:ea typeface="Arial" charset="0"/>
                <a:cs typeface="Arial" charset="0"/>
              </a:rPr>
              <a:t>Damage to community property and crops</a:t>
            </a:r>
          </a:p>
          <a:p>
            <a:endParaRPr lang="en-US" sz="2800" dirty="0">
              <a:latin typeface="Arial" charset="0"/>
              <a:ea typeface="Arial" charset="0"/>
              <a:cs typeface="Arial" charset="0"/>
            </a:endParaRPr>
          </a:p>
          <a:p>
            <a:r>
              <a:rPr lang="en-US" sz="2800" dirty="0">
                <a:latin typeface="Arial" charset="0"/>
                <a:ea typeface="Arial" charset="0"/>
                <a:cs typeface="Arial" charset="0"/>
              </a:rPr>
              <a:t>Pollute land, air and water</a:t>
            </a:r>
          </a:p>
          <a:p>
            <a:endParaRPr lang="en-US" sz="2800" dirty="0">
              <a:latin typeface="Arial" charset="0"/>
              <a:ea typeface="Arial" charset="0"/>
              <a:cs typeface="Arial" charset="0"/>
            </a:endParaRPr>
          </a:p>
          <a:p>
            <a:r>
              <a:rPr lang="en-US" sz="2800" dirty="0">
                <a:latin typeface="Arial" charset="0"/>
                <a:ea typeface="Arial" charset="0"/>
                <a:cs typeface="Arial" charset="0"/>
              </a:rPr>
              <a:t>Disrupt business, schooling and health</a:t>
            </a:r>
          </a:p>
        </p:txBody>
      </p:sp>
    </p:spTree>
    <p:extLst>
      <p:ext uri="{BB962C8B-B14F-4D97-AF65-F5344CB8AC3E}">
        <p14:creationId xmlns:p14="http://schemas.microsoft.com/office/powerpoint/2010/main" val="134776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22E0BF1-E1B2-4CE0-AA12-64A2ABCEF819}"/>
              </a:ext>
            </a:extLst>
          </p:cNvPr>
          <p:cNvSpPr>
            <a:spLocks noGrp="1"/>
          </p:cNvSpPr>
          <p:nvPr>
            <p:ph type="sldNum" sz="quarter" idx="12"/>
          </p:nvPr>
        </p:nvSpPr>
        <p:spPr/>
        <p:txBody>
          <a:bodyPr/>
          <a:lstStyle/>
          <a:p>
            <a:fld id="{E8F9186D-BD8E-4EDD-A417-AFA9BA614779}" type="slidenum">
              <a:rPr lang="en-GB" smtClean="0"/>
              <a:t>6</a:t>
            </a:fld>
            <a:endParaRPr lang="en-GB" dirty="0"/>
          </a:p>
        </p:txBody>
      </p:sp>
      <p:sp>
        <p:nvSpPr>
          <p:cNvPr id="5" name="Slide Number Placeholder 2">
            <a:extLst>
              <a:ext uri="{FF2B5EF4-FFF2-40B4-BE49-F238E27FC236}">
                <a16:creationId xmlns:a16="http://schemas.microsoft.com/office/drawing/2014/main" id="{022E0BF1-E1B2-4CE0-AA12-64A2ABCEF81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mtClean="0"/>
              <a:pPr/>
              <a:t>6</a:t>
            </a:fld>
            <a:endParaRPr lang="en-GB" dirty="0"/>
          </a:p>
        </p:txBody>
      </p:sp>
      <p:sp>
        <p:nvSpPr>
          <p:cNvPr id="7" name="Rectangle 6"/>
          <p:cNvSpPr/>
          <p:nvPr/>
        </p:nvSpPr>
        <p:spPr>
          <a:xfrm>
            <a:off x="0" y="1485900"/>
            <a:ext cx="12192000" cy="388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9011" y="2459504"/>
            <a:ext cx="6164317" cy="1938992"/>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Keeping the community safe</a:t>
            </a:r>
          </a:p>
        </p:txBody>
      </p:sp>
      <p:pic>
        <p:nvPicPr>
          <p:cNvPr id="4" name="Picture 4">
            <a:extLst>
              <a:ext uri="{FF2B5EF4-FFF2-40B4-BE49-F238E27FC236}">
                <a16:creationId xmlns:a16="http://schemas.microsoft.com/office/drawing/2014/main" id="{C5909D8B-3281-4AFC-9E7A-24B99C5D96B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265435" y="806800"/>
            <a:ext cx="5431536" cy="5244400"/>
          </a:xfrm>
          <a:prstGeom prst="rect">
            <a:avLst/>
          </a:prstGeom>
          <a:effectLst>
            <a:outerShdw blurRad="50800" dist="76200" dir="2700000" algn="tl" rotWithShape="0">
              <a:prstClr val="black">
                <a:alpha val="40000"/>
              </a:prstClr>
            </a:outerShdw>
          </a:effectLst>
        </p:spPr>
      </p:pic>
      <p:grpSp>
        <p:nvGrpSpPr>
          <p:cNvPr id="10" name="Group 9"/>
          <p:cNvGrpSpPr/>
          <p:nvPr/>
        </p:nvGrpSpPr>
        <p:grpSpPr>
          <a:xfrm>
            <a:off x="-2" y="-20581"/>
            <a:ext cx="12192002" cy="6910480"/>
            <a:chOff x="-2" y="-20581"/>
            <a:chExt cx="12192002" cy="6910480"/>
          </a:xfrm>
        </p:grpSpPr>
        <p:sp>
          <p:nvSpPr>
            <p:cNvPr id="11"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13"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2" name="TextBox 1">
            <a:extLst>
              <a:ext uri="{FF2B5EF4-FFF2-40B4-BE49-F238E27FC236}">
                <a16:creationId xmlns:a16="http://schemas.microsoft.com/office/drawing/2014/main" id="{911052DF-08FA-3B46-B3C0-C551E8339CFC}"/>
              </a:ext>
            </a:extLst>
          </p:cNvPr>
          <p:cNvSpPr txBox="1"/>
          <p:nvPr/>
        </p:nvSpPr>
        <p:spPr>
          <a:xfrm>
            <a:off x="10603663" y="6536809"/>
            <a:ext cx="312906" cy="369332"/>
          </a:xfrm>
          <a:prstGeom prst="rect">
            <a:avLst/>
          </a:prstGeom>
          <a:noFill/>
        </p:spPr>
        <p:txBody>
          <a:bodyPr wrap="none" lIns="91440" tIns="45720" rIns="91440" bIns="45720" rtlCol="0" anchor="t">
            <a:spAutoFit/>
          </a:bodyPr>
          <a:lstStyle/>
          <a:p>
            <a:r>
              <a:rPr lang="en-PK">
                <a:latin typeface="Arial"/>
                <a:cs typeface="Arial"/>
              </a:rPr>
              <a:t>6</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2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24E35-2872-954F-81E3-1CFCC90EB27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401923" y="2682311"/>
            <a:ext cx="5905129" cy="3907571"/>
          </a:xfrm>
          <a:prstGeom prst="rect">
            <a:avLst/>
          </a:prstGeom>
          <a:ln>
            <a:noFill/>
          </a:ln>
          <a:effectLst>
            <a:outerShdw blurRad="190500" algn="tl" rotWithShape="0">
              <a:srgbClr val="000000">
                <a:alpha val="70000"/>
              </a:srgbClr>
            </a:outerShdw>
          </a:effectLst>
        </p:spPr>
      </p:pic>
      <p:pic>
        <p:nvPicPr>
          <p:cNvPr id="7" name="Picture 2" descr="A picture containing text, tree, outdoor, sign&#10;&#10;Description automatically generated">
            <a:extLst>
              <a:ext uri="{FF2B5EF4-FFF2-40B4-BE49-F238E27FC236}">
                <a16:creationId xmlns:a16="http://schemas.microsoft.com/office/drawing/2014/main" id="{511D3CF1-C65F-4D7E-AE99-69098E37B9D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84948" y="2682313"/>
            <a:ext cx="4273906" cy="3907571"/>
          </a:xfrm>
          <a:prstGeom prst="rect">
            <a:avLst/>
          </a:prstGeom>
          <a:effectLst>
            <a:outerShdw blurRad="50800" dist="762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896328EA-CAA9-4297-B0C9-3054796CA229}"/>
              </a:ext>
            </a:extLst>
          </p:cNvPr>
          <p:cNvSpPr>
            <a:spLocks noGrp="1"/>
          </p:cNvSpPr>
          <p:nvPr>
            <p:ph type="sldNum" sz="quarter" idx="12"/>
          </p:nvPr>
        </p:nvSpPr>
        <p:spPr/>
        <p:txBody>
          <a:bodyPr/>
          <a:lstStyle/>
          <a:p>
            <a:fld id="{E8F9186D-BD8E-4EDD-A417-AFA9BA614779}" type="slidenum">
              <a:rPr lang="en-GB" smtClean="0"/>
              <a:t>7</a:t>
            </a:fld>
            <a:endParaRPr lang="en-GB" dirty="0"/>
          </a:p>
        </p:txBody>
      </p:sp>
      <p:sp>
        <p:nvSpPr>
          <p:cNvPr id="6" name="TextBox 5"/>
          <p:cNvSpPr txBox="1"/>
          <p:nvPr/>
        </p:nvSpPr>
        <p:spPr>
          <a:xfrm>
            <a:off x="884948" y="592128"/>
            <a:ext cx="10708707" cy="2123658"/>
          </a:xfrm>
          <a:prstGeom prst="rect">
            <a:avLst/>
          </a:prstGeom>
          <a:noFill/>
        </p:spPr>
        <p:txBody>
          <a:bodyPr wrap="square" rtlCol="0">
            <a:spAutoFit/>
          </a:bodyPr>
          <a:lstStyle/>
          <a:p>
            <a:r>
              <a:rPr lang="en-US" sz="2800" dirty="0">
                <a:latin typeface="Arial" charset="0"/>
                <a:ea typeface="Arial" charset="0"/>
                <a:cs typeface="Arial" charset="0"/>
              </a:rPr>
              <a:t>Keep the community out of working areas</a:t>
            </a:r>
            <a:br>
              <a:rPr lang="en-US" sz="2800" dirty="0">
                <a:latin typeface="Arial" charset="0"/>
                <a:ea typeface="Arial" charset="0"/>
                <a:cs typeface="Arial" charset="0"/>
              </a:rPr>
            </a:br>
            <a:endParaRPr lang="en-US" sz="1000" dirty="0">
              <a:latin typeface="Arial" charset="0"/>
              <a:ea typeface="Arial" charset="0"/>
              <a:cs typeface="Arial" charset="0"/>
            </a:endParaRPr>
          </a:p>
          <a:p>
            <a:r>
              <a:rPr lang="en-US" sz="2800" dirty="0">
                <a:latin typeface="Arial" charset="0"/>
                <a:ea typeface="Arial" charset="0"/>
                <a:cs typeface="Arial" charset="0"/>
              </a:rPr>
              <a:t>If you see a member of community on site, politely ask them to leave</a:t>
            </a:r>
            <a:br>
              <a:rPr lang="en-US" sz="2800" dirty="0">
                <a:latin typeface="Arial" charset="0"/>
                <a:ea typeface="Arial" charset="0"/>
                <a:cs typeface="Arial" charset="0"/>
              </a:rPr>
            </a:br>
            <a:endParaRPr lang="en-US" sz="1000" dirty="0">
              <a:latin typeface="Arial" charset="0"/>
              <a:ea typeface="Arial" charset="0"/>
              <a:cs typeface="Arial" charset="0"/>
            </a:endParaRPr>
          </a:p>
          <a:p>
            <a:r>
              <a:rPr lang="en-US" sz="2800" dirty="0">
                <a:latin typeface="Arial" charset="0"/>
                <a:ea typeface="Arial" charset="0"/>
                <a:cs typeface="Arial" charset="0"/>
              </a:rPr>
              <a:t>Tell Supervisor</a:t>
            </a:r>
          </a:p>
        </p:txBody>
      </p:sp>
      <p:grpSp>
        <p:nvGrpSpPr>
          <p:cNvPr id="8" name="Group 7"/>
          <p:cNvGrpSpPr/>
          <p:nvPr/>
        </p:nvGrpSpPr>
        <p:grpSpPr>
          <a:xfrm>
            <a:off x="-2" y="-20581"/>
            <a:ext cx="12192002" cy="6910480"/>
            <a:chOff x="-2" y="-20581"/>
            <a:chExt cx="12192002" cy="6910480"/>
          </a:xfrm>
        </p:grpSpPr>
        <p:sp>
          <p:nvSpPr>
            <p:cNvPr id="9"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11"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5" name="TextBox 4">
            <a:extLst>
              <a:ext uri="{FF2B5EF4-FFF2-40B4-BE49-F238E27FC236}">
                <a16:creationId xmlns:a16="http://schemas.microsoft.com/office/drawing/2014/main" id="{C3AA24AC-59EE-E545-960C-55DF4E54B44F}"/>
              </a:ext>
            </a:extLst>
          </p:cNvPr>
          <p:cNvSpPr txBox="1"/>
          <p:nvPr/>
        </p:nvSpPr>
        <p:spPr>
          <a:xfrm>
            <a:off x="10603663" y="6529612"/>
            <a:ext cx="312906" cy="369332"/>
          </a:xfrm>
          <a:prstGeom prst="rect">
            <a:avLst/>
          </a:prstGeom>
          <a:noFill/>
        </p:spPr>
        <p:txBody>
          <a:bodyPr wrap="none" lIns="91440" tIns="45720" rIns="91440" bIns="45720" rtlCol="0" anchor="t">
            <a:spAutoFit/>
          </a:bodyPr>
          <a:lstStyle/>
          <a:p>
            <a:r>
              <a:rPr lang="en-PK">
                <a:latin typeface="Arial"/>
                <a:cs typeface="Arial"/>
              </a:rPr>
              <a:t>7</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24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B2771F-78FA-4284-A4D4-316E0148728D}"/>
              </a:ext>
            </a:extLst>
          </p:cNvPr>
          <p:cNvSpPr>
            <a:spLocks noGrp="1"/>
          </p:cNvSpPr>
          <p:nvPr>
            <p:ph type="sldNum" sz="quarter" idx="12"/>
          </p:nvPr>
        </p:nvSpPr>
        <p:spPr/>
        <p:txBody>
          <a:bodyPr/>
          <a:lstStyle/>
          <a:p>
            <a:fld id="{E8F9186D-BD8E-4EDD-A417-AFA9BA614779}" type="slidenum">
              <a:rPr lang="en-GB" smtClean="0"/>
              <a:t>8</a:t>
            </a:fld>
            <a:endParaRPr lang="en-GB" dirty="0"/>
          </a:p>
        </p:txBody>
      </p:sp>
      <p:sp>
        <p:nvSpPr>
          <p:cNvPr id="12" name="TextBox 11"/>
          <p:cNvSpPr txBox="1"/>
          <p:nvPr/>
        </p:nvSpPr>
        <p:spPr>
          <a:xfrm>
            <a:off x="230338" y="3194832"/>
            <a:ext cx="4244976" cy="954107"/>
          </a:xfrm>
          <a:prstGeom prst="rect">
            <a:avLst/>
          </a:prstGeom>
          <a:noFill/>
        </p:spPr>
        <p:txBody>
          <a:bodyPr wrap="square" rtlCol="0">
            <a:spAutoFit/>
          </a:bodyPr>
          <a:lstStyle/>
          <a:p>
            <a:r>
              <a:rPr lang="en-US" sz="2800" dirty="0">
                <a:latin typeface="Arial" charset="0"/>
                <a:ea typeface="Arial" charset="0"/>
                <a:cs typeface="Arial" charset="0"/>
              </a:rPr>
              <a:t>Protect community from hazards </a:t>
            </a:r>
          </a:p>
        </p:txBody>
      </p:sp>
      <p:pic>
        <p:nvPicPr>
          <p:cNvPr id="13" name="Picture 4" descr="A picture containing outdoor, ground, car, sky&#10;&#10;Description automatically generated">
            <a:extLst>
              <a:ext uri="{FF2B5EF4-FFF2-40B4-BE49-F238E27FC236}">
                <a16:creationId xmlns:a16="http://schemas.microsoft.com/office/drawing/2014/main" id="{C19C8716-04CC-4739-9BE3-8500730766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21364" y="687544"/>
            <a:ext cx="5724362" cy="6034518"/>
          </a:xfrm>
          <a:prstGeom prst="rect">
            <a:avLst/>
          </a:prstGeom>
          <a:ln>
            <a:noFill/>
          </a:ln>
          <a:effectLst>
            <a:outerShdw blurRad="190500" algn="tl" rotWithShape="0">
              <a:srgbClr val="000000">
                <a:alpha val="70000"/>
              </a:srgbClr>
            </a:outerShdw>
          </a:effectLst>
        </p:spPr>
      </p:pic>
      <p:grpSp>
        <p:nvGrpSpPr>
          <p:cNvPr id="6" name="Group 5"/>
          <p:cNvGrpSpPr/>
          <p:nvPr/>
        </p:nvGrpSpPr>
        <p:grpSpPr>
          <a:xfrm>
            <a:off x="-2" y="-20581"/>
            <a:ext cx="12192002" cy="6910480"/>
            <a:chOff x="-2" y="-20581"/>
            <a:chExt cx="12192002" cy="6910480"/>
          </a:xfrm>
        </p:grpSpPr>
        <p:sp>
          <p:nvSpPr>
            <p:cNvPr id="7"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9"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pic>
        <p:nvPicPr>
          <p:cNvPr id="4" name="Picture 3">
            <a:extLst>
              <a:ext uri="{FF2B5EF4-FFF2-40B4-BE49-F238E27FC236}">
                <a16:creationId xmlns:a16="http://schemas.microsoft.com/office/drawing/2014/main" id="{3DD3586E-C8C4-3940-B11C-9940F32FD2C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29013" y="738681"/>
            <a:ext cx="5733382" cy="5856240"/>
          </a:xfrm>
          <a:prstGeom prst="rect">
            <a:avLst/>
          </a:prstGeom>
        </p:spPr>
      </p:pic>
      <p:sp>
        <p:nvSpPr>
          <p:cNvPr id="5" name="TextBox 4">
            <a:extLst>
              <a:ext uri="{FF2B5EF4-FFF2-40B4-BE49-F238E27FC236}">
                <a16:creationId xmlns:a16="http://schemas.microsoft.com/office/drawing/2014/main" id="{D2EE4021-3EED-CA43-990F-F52CF18AA91C}"/>
              </a:ext>
            </a:extLst>
          </p:cNvPr>
          <p:cNvSpPr txBox="1"/>
          <p:nvPr/>
        </p:nvSpPr>
        <p:spPr>
          <a:xfrm>
            <a:off x="10599026" y="6527544"/>
            <a:ext cx="312906" cy="369332"/>
          </a:xfrm>
          <a:prstGeom prst="rect">
            <a:avLst/>
          </a:prstGeom>
          <a:noFill/>
        </p:spPr>
        <p:txBody>
          <a:bodyPr wrap="none" lIns="91440" tIns="45720" rIns="91440" bIns="45720" rtlCol="0" anchor="t">
            <a:spAutoFit/>
          </a:bodyPr>
          <a:lstStyle/>
          <a:p>
            <a:r>
              <a:rPr lang="en-US"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163339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77680" y="2905780"/>
            <a:ext cx="3657600" cy="954107"/>
          </a:xfrm>
          <a:prstGeom prst="rect">
            <a:avLst/>
          </a:prstGeom>
          <a:noFill/>
        </p:spPr>
        <p:txBody>
          <a:bodyPr wrap="square" rtlCol="0">
            <a:spAutoFit/>
          </a:bodyPr>
          <a:lstStyle/>
          <a:p>
            <a:r>
              <a:rPr lang="en-US" sz="2800" dirty="0">
                <a:latin typeface="Arial" charset="0"/>
                <a:ea typeface="Arial" charset="0"/>
                <a:cs typeface="Arial" charset="0"/>
              </a:rPr>
              <a:t>Cover drains and holes</a:t>
            </a:r>
          </a:p>
        </p:txBody>
      </p:sp>
      <p:grpSp>
        <p:nvGrpSpPr>
          <p:cNvPr id="10" name="Group 9"/>
          <p:cNvGrpSpPr/>
          <p:nvPr/>
        </p:nvGrpSpPr>
        <p:grpSpPr>
          <a:xfrm>
            <a:off x="-2" y="-20581"/>
            <a:ext cx="12192002" cy="6910480"/>
            <a:chOff x="-2" y="-20581"/>
            <a:chExt cx="12192002" cy="6910480"/>
          </a:xfrm>
        </p:grpSpPr>
        <p:sp>
          <p:nvSpPr>
            <p:cNvPr id="11"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30595" y="101107"/>
              <a:ext cx="5724362"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5</a:t>
              </a:r>
              <a:r>
                <a:rPr lang="en-US" dirty="0">
                  <a:solidFill>
                    <a:schemeClr val="bg1"/>
                  </a:solidFill>
                  <a:latin typeface="Arial" charset="0"/>
                  <a:ea typeface="Arial" charset="0"/>
                  <a:cs typeface="Arial" charset="0"/>
                </a:rPr>
                <a:t>  •  KEEPING THE COMMUNITY SAFE</a:t>
              </a:r>
              <a:endParaRPr lang="en-US" b="1" dirty="0">
                <a:solidFill>
                  <a:schemeClr val="bg1"/>
                </a:solidFill>
                <a:latin typeface="Arial" charset="0"/>
                <a:ea typeface="Arial" charset="0"/>
                <a:cs typeface="Arial" charset="0"/>
              </a:endParaRPr>
            </a:p>
          </p:txBody>
        </p:sp>
        <p:sp>
          <p:nvSpPr>
            <p:cNvPr id="13"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pic>
        <p:nvPicPr>
          <p:cNvPr id="16" name="Picture 15" descr="A picture containing outdoor&#10;&#10;Description automatically generated">
            <a:extLst>
              <a:ext uri="{FF2B5EF4-FFF2-40B4-BE49-F238E27FC236}">
                <a16:creationId xmlns:a16="http://schemas.microsoft.com/office/drawing/2014/main" id="{C80D9FF4-384D-4F1F-9E8A-46E5A7B23EC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5400000">
            <a:off x="364598" y="745564"/>
            <a:ext cx="5942512" cy="5751378"/>
          </a:xfrm>
          <a:prstGeom prst="rect">
            <a:avLst/>
          </a:prstGeom>
          <a:effectLst>
            <a:outerShdw blurRad="50800" dist="76200" dir="2700000" algn="tl" rotWithShape="0">
              <a:prstClr val="black">
                <a:alpha val="40000"/>
              </a:prstClr>
            </a:outerShdw>
          </a:effectLst>
        </p:spPr>
      </p:pic>
      <p:sp>
        <p:nvSpPr>
          <p:cNvPr id="17" name="TextBox 16">
            <a:extLst>
              <a:ext uri="{FF2B5EF4-FFF2-40B4-BE49-F238E27FC236}">
                <a16:creationId xmlns:a16="http://schemas.microsoft.com/office/drawing/2014/main" id="{2C6F400F-6C05-AD4B-9BAD-6978CC568FC8}"/>
              </a:ext>
            </a:extLst>
          </p:cNvPr>
          <p:cNvSpPr txBox="1"/>
          <p:nvPr/>
        </p:nvSpPr>
        <p:spPr>
          <a:xfrm>
            <a:off x="10503490" y="6527544"/>
            <a:ext cx="312906" cy="369332"/>
          </a:xfrm>
          <a:prstGeom prst="rect">
            <a:avLst/>
          </a:prstGeom>
          <a:noFill/>
        </p:spPr>
        <p:txBody>
          <a:bodyPr wrap="none" lIns="91440" tIns="45720" rIns="91440" bIns="45720" rtlCol="0" anchor="t">
            <a:spAutoFit/>
          </a:bodyPr>
          <a:lstStyle/>
          <a:p>
            <a:r>
              <a:rPr lang="en-PK">
                <a:latin typeface="Arial"/>
                <a:cs typeface="Arial"/>
              </a:rPr>
              <a:t>9</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4796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1866</Words>
  <Application>Microsoft Office PowerPoint</Application>
  <PresentationFormat>Widescreen</PresentationFormat>
  <Paragraphs>260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Calibri Light</vt:lpstr>
      <vt:lpstr>Proxima Nova</vt:lpstr>
      <vt:lpstr>Arial</vt:lpstr>
      <vt:lpstr>Office Theme</vt:lpstr>
      <vt:lpstr>PowerPoint Presentation</vt:lpstr>
      <vt:lpstr>PowerPoint Presentation</vt:lpstr>
      <vt:lpstr>Why keeping the community safe is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2023-05-08T15:03:03Z</dcterms:created>
  <dcterms:modified xsi:type="dcterms:W3CDTF">2023-05-31T13:52:03Z</dcterms:modified>
</cp:coreProperties>
</file>