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notesMasterIdLst>
    <p:notesMasterId r:id="rId42"/>
  </p:notesMasterIdLst>
  <p:handoutMasterIdLst>
    <p:handoutMasterId r:id="rId43"/>
  </p:handoutMasterIdLst>
  <p:sldIdLst>
    <p:sldId id="269" r:id="rId5"/>
    <p:sldId id="419" r:id="rId6"/>
    <p:sldId id="346" r:id="rId7"/>
    <p:sldId id="372" r:id="rId8"/>
    <p:sldId id="266" r:id="rId9"/>
    <p:sldId id="357" r:id="rId10"/>
    <p:sldId id="425" r:id="rId11"/>
    <p:sldId id="426" r:id="rId12"/>
    <p:sldId id="427" r:id="rId13"/>
    <p:sldId id="348" r:id="rId14"/>
    <p:sldId id="334" r:id="rId15"/>
    <p:sldId id="354" r:id="rId16"/>
    <p:sldId id="300" r:id="rId17"/>
    <p:sldId id="271" r:id="rId18"/>
    <p:sldId id="405" r:id="rId19"/>
    <p:sldId id="335" r:id="rId20"/>
    <p:sldId id="288" r:id="rId21"/>
    <p:sldId id="385" r:id="rId22"/>
    <p:sldId id="430" r:id="rId23"/>
    <p:sldId id="386" r:id="rId24"/>
    <p:sldId id="374" r:id="rId25"/>
    <p:sldId id="398" r:id="rId26"/>
    <p:sldId id="431" r:id="rId27"/>
    <p:sldId id="432" r:id="rId28"/>
    <p:sldId id="358" r:id="rId29"/>
    <p:sldId id="435" r:id="rId30"/>
    <p:sldId id="406" r:id="rId31"/>
    <p:sldId id="277" r:id="rId32"/>
    <p:sldId id="407" r:id="rId33"/>
    <p:sldId id="380" r:id="rId34"/>
    <p:sldId id="417" r:id="rId35"/>
    <p:sldId id="837" r:id="rId36"/>
    <p:sldId id="399" r:id="rId37"/>
    <p:sldId id="421" r:id="rId38"/>
    <p:sldId id="390" r:id="rId39"/>
    <p:sldId id="391" r:id="rId40"/>
    <p:sldId id="845" r:id="rId41"/>
  </p:sldIdLst>
  <p:sldSz cx="12192000" cy="6858000"/>
  <p:notesSz cx="7102475" cy="10234613"/>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3E9369-A6CB-42BD-A32F-984605B08A7E}">
          <p14:sldIdLst>
            <p14:sldId id="269"/>
            <p14:sldId id="419"/>
            <p14:sldId id="346"/>
            <p14:sldId id="372"/>
            <p14:sldId id="266"/>
            <p14:sldId id="357"/>
            <p14:sldId id="425"/>
            <p14:sldId id="426"/>
            <p14:sldId id="427"/>
            <p14:sldId id="348"/>
            <p14:sldId id="334"/>
            <p14:sldId id="354"/>
            <p14:sldId id="300"/>
            <p14:sldId id="271"/>
            <p14:sldId id="405"/>
            <p14:sldId id="335"/>
            <p14:sldId id="288"/>
            <p14:sldId id="385"/>
            <p14:sldId id="430"/>
            <p14:sldId id="386"/>
            <p14:sldId id="374"/>
            <p14:sldId id="398"/>
            <p14:sldId id="431"/>
            <p14:sldId id="432"/>
            <p14:sldId id="358"/>
            <p14:sldId id="435"/>
            <p14:sldId id="406"/>
            <p14:sldId id="277"/>
            <p14:sldId id="407"/>
            <p14:sldId id="380"/>
            <p14:sldId id="417"/>
            <p14:sldId id="837"/>
            <p14:sldId id="399"/>
            <p14:sldId id="421"/>
            <p14:sldId id="390"/>
            <p14:sldId id="391"/>
          </p14:sldIdLst>
        </p14:section>
        <p14:section name="Copyright" id="{D4568B28-67FC-499E-BEDB-A3C30C4C3ED5}">
          <p14:sldIdLst>
            <p14:sldId id="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38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A0BC1-E83C-412C-B4EA-813ED1C42ED0}" v="3" dt="2023-05-30T15:52:02.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620" autoAdjust="0"/>
  </p:normalViewPr>
  <p:slideViewPr>
    <p:cSldViewPr snapToGrid="0">
      <p:cViewPr varScale="1">
        <p:scale>
          <a:sx n="53" d="100"/>
          <a:sy n="53" d="100"/>
        </p:scale>
        <p:origin x="1810"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088B03-BE34-4328-B6E4-4A7738847935}"/>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07E14A-05AE-4664-AE44-20057177C1E5}"/>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3A6AB986-5EC2-4703-B20D-FB30A10CFF60}" type="datetime1">
              <a:rPr lang="en-GB" smtClean="0"/>
              <a:t>31/05/2023</a:t>
            </a:fld>
            <a:endParaRPr lang="en-US"/>
          </a:p>
        </p:txBody>
      </p:sp>
      <p:sp>
        <p:nvSpPr>
          <p:cNvPr id="4" name="Footer Placeholder 3">
            <a:extLst>
              <a:ext uri="{FF2B5EF4-FFF2-40B4-BE49-F238E27FC236}">
                <a16:creationId xmlns:a16="http://schemas.microsoft.com/office/drawing/2014/main" id="{5F410383-5BEC-4F66-9EA8-3CDB7FA72159}"/>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61892B-B212-4BAD-B430-7C49708C4B62}"/>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a:defRPr sz="1200"/>
            </a:lvl1pPr>
          </a:lstStyle>
          <a:p>
            <a:fld id="{95E21DA3-1161-467D-8F98-1700E2BFCD31}" type="slidenum">
              <a:rPr lang="en-US" smtClean="0"/>
              <a:t>‹#›</a:t>
            </a:fld>
            <a:endParaRPr lang="en-US"/>
          </a:p>
        </p:txBody>
      </p:sp>
    </p:spTree>
    <p:extLst>
      <p:ext uri="{BB962C8B-B14F-4D97-AF65-F5344CB8AC3E}">
        <p14:creationId xmlns:p14="http://schemas.microsoft.com/office/powerpoint/2010/main" val="53996734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251D2D67-CB52-4F47-A422-362DB98E6815}" type="datetime1">
              <a:rPr lang="en-GB" smtClean="0"/>
              <a:t>31/05/2023</a:t>
            </a:fld>
            <a:endParaRPr lang="en-GB"/>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endParaRPr lang="en-GB"/>
          </a:p>
        </p:txBody>
      </p:sp>
      <p:sp>
        <p:nvSpPr>
          <p:cNvPr id="5" name="Notes Placeholder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4728D87D-F75C-4A1C-B1D4-17454C29C32E}" type="slidenum">
              <a:rPr lang="en-GB" smtClean="0"/>
              <a:t>‹#›</a:t>
            </a:fld>
            <a:endParaRPr lang="en-GB"/>
          </a:p>
        </p:txBody>
      </p:sp>
    </p:spTree>
    <p:extLst>
      <p:ext uri="{BB962C8B-B14F-4D97-AF65-F5344CB8AC3E}">
        <p14:creationId xmlns:p14="http://schemas.microsoft.com/office/powerpoint/2010/main" val="383832411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Welcome to Module </a:t>
            </a:r>
            <a:r>
              <a:rPr lang="en-US" sz="1200" dirty="0"/>
              <a:t>2</a:t>
            </a:r>
            <a:r>
              <a:rPr lang="en-US" sz="1200" b="0" dirty="0"/>
              <a:t>: Before you start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a:t>
            </a:r>
            <a:r>
              <a:rPr lang="en-US" sz="1200" dirty="0"/>
              <a:t>is module explains the things that you need before </a:t>
            </a:r>
            <a:r>
              <a:rPr lang="en-US" sz="1200" b="0" dirty="0"/>
              <a:t>you can begin </a:t>
            </a:r>
            <a:r>
              <a:rPr lang="en-US" sz="1200" dirty="0"/>
              <a:t>work on</a:t>
            </a:r>
            <a:r>
              <a:rPr lang="en-US" sz="1200" b="0" dirty="0"/>
              <a:t> a construction site.</a:t>
            </a:r>
            <a:endParaRPr lang="en-US" sz="1200" dirty="0">
              <a:cs typeface="Calibri" panose="020F0502020204030204"/>
            </a:endParaRPr>
          </a:p>
          <a:p>
            <a:endParaRPr lang="en-US" sz="1200" dirty="0"/>
          </a:p>
          <a:p>
            <a:r>
              <a:rPr lang="en-US" sz="1200" b="1" dirty="0"/>
              <a:t>Image by: </a:t>
            </a:r>
            <a:r>
              <a:rPr lang="en-US" b="0" i="0" dirty="0">
                <a:solidFill>
                  <a:srgbClr val="212124"/>
                </a:solidFill>
                <a:effectLst/>
                <a:latin typeface="Proxima Nova"/>
              </a:rPr>
              <a:t>© </a:t>
            </a:r>
            <a:r>
              <a:rPr lang="en-US" sz="1200" b="0" dirty="0"/>
              <a:t>World Bank</a:t>
            </a:r>
            <a:endParaRPr lang="en-GB" sz="1200"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a:t>
            </a:fld>
            <a:endParaRPr lang="en-GB"/>
          </a:p>
        </p:txBody>
      </p:sp>
      <p:sp>
        <p:nvSpPr>
          <p:cNvPr id="5" name="Date Placeholder 4">
            <a:extLst>
              <a:ext uri="{FF2B5EF4-FFF2-40B4-BE49-F238E27FC236}">
                <a16:creationId xmlns:a16="http://schemas.microsoft.com/office/drawing/2014/main" id="{6C188A9A-49DA-4870-9B1B-C0D66B04E2EB}"/>
              </a:ext>
            </a:extLst>
          </p:cNvPr>
          <p:cNvSpPr>
            <a:spLocks noGrp="1"/>
          </p:cNvSpPr>
          <p:nvPr>
            <p:ph type="dt" idx="1"/>
          </p:nvPr>
        </p:nvSpPr>
        <p:spPr/>
        <p:txBody>
          <a:bodyPr/>
          <a:lstStyle/>
          <a:p>
            <a:fld id="{D8E66022-6556-4563-BF08-7930776A6F99}" type="datetime1">
              <a:rPr lang="en-GB" smtClean="0"/>
              <a:t>31/05/2023</a:t>
            </a:fld>
            <a:endParaRPr lang="en-GB"/>
          </a:p>
        </p:txBody>
      </p:sp>
    </p:spTree>
    <p:extLst>
      <p:ext uri="{BB962C8B-B14F-4D97-AF65-F5344CB8AC3E}">
        <p14:creationId xmlns:p14="http://schemas.microsoft.com/office/powerpoint/2010/main" val="2545938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Certain activities, including working in a confined space, working at height, permit to dig etc. need a “Permit to Work” before they can start. </a:t>
            </a:r>
          </a:p>
          <a:p>
            <a:r>
              <a:rPr lang="en-US" sz="1200" dirty="0"/>
              <a:t>These activities are higher risk so the Supervisor has to check everything is safe and ready first. </a:t>
            </a:r>
          </a:p>
          <a:p>
            <a:r>
              <a:rPr lang="en-US" sz="1200" dirty="0"/>
              <a:t>Do not do these activities until you know there is a Permit to Work in place and it has been explained to you.  </a:t>
            </a:r>
          </a:p>
          <a:p>
            <a:r>
              <a:rPr lang="en-US" sz="1200" dirty="0"/>
              <a:t>For example, there will be a “Permit to Dig” issued before you can start excavating and a </a:t>
            </a:r>
            <a:r>
              <a:rPr lang="en-US" sz="1200" dirty="0" err="1"/>
              <a:t>Scafftag</a:t>
            </a:r>
            <a:r>
              <a:rPr lang="en-US" sz="1200" dirty="0"/>
              <a:t> put on scaffolding to tell you it is safe to go up.</a:t>
            </a:r>
          </a:p>
          <a:p>
            <a:pPr defTabSz="990661">
              <a:defRPr/>
            </a:pPr>
            <a:endParaRPr lang="en-US" sz="1200" b="1"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Shutterstock.com. </a:t>
            </a:r>
            <a:br>
              <a:rPr lang="en-US" sz="1200" dirty="0"/>
            </a:br>
            <a:br>
              <a:rPr lang="en-US" sz="1200" dirty="0"/>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10</a:t>
            </a:fld>
            <a:endParaRPr lang="en-GB"/>
          </a:p>
        </p:txBody>
      </p:sp>
      <p:sp>
        <p:nvSpPr>
          <p:cNvPr id="5" name="Date Placeholder 4">
            <a:extLst>
              <a:ext uri="{FF2B5EF4-FFF2-40B4-BE49-F238E27FC236}">
                <a16:creationId xmlns:a16="http://schemas.microsoft.com/office/drawing/2014/main" id="{8E03260B-9895-4607-9269-DEAD1AAC17C4}"/>
              </a:ext>
            </a:extLst>
          </p:cNvPr>
          <p:cNvSpPr>
            <a:spLocks noGrp="1"/>
          </p:cNvSpPr>
          <p:nvPr>
            <p:ph type="dt" idx="1"/>
          </p:nvPr>
        </p:nvSpPr>
        <p:spPr/>
        <p:txBody>
          <a:bodyPr/>
          <a:lstStyle/>
          <a:p>
            <a:fld id="{5927A58E-89DD-4CDD-AC6B-7C47703D776F}" type="datetime1">
              <a:rPr lang="en-GB" smtClean="0"/>
              <a:t>31/05/2023</a:t>
            </a:fld>
            <a:endParaRPr lang="en-GB"/>
          </a:p>
        </p:txBody>
      </p:sp>
    </p:spTree>
    <p:extLst>
      <p:ext uri="{BB962C8B-B14F-4D97-AF65-F5344CB8AC3E}">
        <p14:creationId xmlns:p14="http://schemas.microsoft.com/office/powerpoint/2010/main" val="263894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When you get to site each day, go through Security – bring your construction identity card if you have one.</a:t>
            </a:r>
          </a:p>
          <a:p>
            <a:r>
              <a:rPr lang="en-US" sz="1200" dirty="0"/>
              <a:t>Check in with your Supervisor who will tell you what you'll be doing. </a:t>
            </a:r>
          </a:p>
          <a:p>
            <a:r>
              <a:rPr lang="en-US" dirty="0"/>
              <a:t>Only do tasks given to you by your Supervisor – don’t do a task that someone else has been asked to do.</a:t>
            </a:r>
            <a:endParaRPr lang="en-US" sz="1200" dirty="0"/>
          </a:p>
          <a:p>
            <a:endParaRPr lang="en-US" sz="1200" b="1"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 </a:t>
            </a:r>
            <a:r>
              <a:rPr lang="en-US" sz="1200" dirty="0"/>
              <a:t>Further permission required for reuse. </a:t>
            </a:r>
            <a:endParaRPr lang="en-US" sz="1200" b="1" dirty="0"/>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11</a:t>
            </a:fld>
            <a:endParaRPr lang="en-GB"/>
          </a:p>
        </p:txBody>
      </p:sp>
      <p:sp>
        <p:nvSpPr>
          <p:cNvPr id="5" name="Date Placeholder 4">
            <a:extLst>
              <a:ext uri="{FF2B5EF4-FFF2-40B4-BE49-F238E27FC236}">
                <a16:creationId xmlns:a16="http://schemas.microsoft.com/office/drawing/2014/main" id="{607DC00F-0092-4270-BF73-225F62EB635B}"/>
              </a:ext>
            </a:extLst>
          </p:cNvPr>
          <p:cNvSpPr>
            <a:spLocks noGrp="1"/>
          </p:cNvSpPr>
          <p:nvPr>
            <p:ph type="dt" idx="1"/>
          </p:nvPr>
        </p:nvSpPr>
        <p:spPr/>
        <p:txBody>
          <a:bodyPr/>
          <a:lstStyle/>
          <a:p>
            <a:fld id="{4B1E9426-C76A-4F9D-AD62-915D39149C96}" type="datetime1">
              <a:rPr lang="en-GB" smtClean="0"/>
              <a:t>31/05/2023</a:t>
            </a:fld>
            <a:endParaRPr lang="en-GB"/>
          </a:p>
        </p:txBody>
      </p:sp>
    </p:spTree>
    <p:extLst>
      <p:ext uri="{BB962C8B-B14F-4D97-AF65-F5344CB8AC3E}">
        <p14:creationId xmlns:p14="http://schemas.microsoft.com/office/powerpoint/2010/main" val="400021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cs typeface="Calibri"/>
              </a:rPr>
              <a:t>Now we’ll find out who </a:t>
            </a:r>
            <a:r>
              <a:rPr lang="en-US" sz="1200" dirty="0">
                <a:cs typeface="Calibri"/>
              </a:rPr>
              <a:t>is responsible for safety, health and the environment on site.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 </a:t>
            </a:r>
            <a:r>
              <a:rPr lang="en-US" sz="1200" dirty="0"/>
              <a:t>Further permission required for reuse. </a:t>
            </a: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12</a:t>
            </a:fld>
            <a:endParaRPr lang="en-GB"/>
          </a:p>
        </p:txBody>
      </p:sp>
      <p:sp>
        <p:nvSpPr>
          <p:cNvPr id="5" name="Date Placeholder 4">
            <a:extLst>
              <a:ext uri="{FF2B5EF4-FFF2-40B4-BE49-F238E27FC236}">
                <a16:creationId xmlns:a16="http://schemas.microsoft.com/office/drawing/2014/main" id="{B39CFF38-F184-4938-8D92-578A2581DA67}"/>
              </a:ext>
            </a:extLst>
          </p:cNvPr>
          <p:cNvSpPr>
            <a:spLocks noGrp="1"/>
          </p:cNvSpPr>
          <p:nvPr>
            <p:ph type="dt" idx="1"/>
          </p:nvPr>
        </p:nvSpPr>
        <p:spPr/>
        <p:txBody>
          <a:bodyPr/>
          <a:lstStyle/>
          <a:p>
            <a:fld id="{B541E9C8-3FB9-4E7F-A7E1-80EE9BA04592}" type="datetime1">
              <a:rPr lang="en-GB" smtClean="0"/>
              <a:t>31/05/2023</a:t>
            </a:fld>
            <a:endParaRPr lang="en-GB"/>
          </a:p>
        </p:txBody>
      </p:sp>
    </p:spTree>
    <p:extLst>
      <p:ext uri="{BB962C8B-B14F-4D97-AF65-F5344CB8AC3E}">
        <p14:creationId xmlns:p14="http://schemas.microsoft.com/office/powerpoint/2010/main" val="84724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I</a:t>
            </a:r>
            <a:r>
              <a:rPr lang="en-US" sz="1200" dirty="0"/>
              <a:t>t’s an essential part of </a:t>
            </a:r>
            <a:r>
              <a:rPr lang="en-US" sz="1200" i="1" dirty="0"/>
              <a:t>your</a:t>
            </a:r>
            <a:r>
              <a:rPr lang="en-US" sz="1200" dirty="0"/>
              <a:t> job to look after your safety, your health and the environment.</a:t>
            </a:r>
          </a:p>
          <a:p>
            <a:r>
              <a:rPr lang="en-US" sz="1200" dirty="0"/>
              <a:t>It’s also the responsibility of everyone on site to play their part.  </a:t>
            </a:r>
          </a:p>
          <a:p>
            <a:r>
              <a:rPr lang="en-US" sz="1200" dirty="0">
                <a:cs typeface="Calibri"/>
              </a:rPr>
              <a:t>Your Supervisor is responsible for providing you </a:t>
            </a:r>
            <a:r>
              <a:rPr lang="en-US" sz="1200" dirty="0"/>
              <a:t>with a safe way to work that minimizes risks. </a:t>
            </a:r>
          </a:p>
          <a:p>
            <a:r>
              <a:rPr lang="en-US" sz="1200" dirty="0"/>
              <a:t>And it's your responsibility to follow it. </a:t>
            </a:r>
          </a:p>
          <a:p>
            <a:r>
              <a:rPr lang="en-US" sz="1200" dirty="0">
                <a:cs typeface="Calibri" panose="020F0502020204030204"/>
              </a:rPr>
              <a:t>Site managers </a:t>
            </a:r>
            <a:r>
              <a:rPr lang="en-US" sz="1200" dirty="0"/>
              <a:t>are also responsible for making sure the site is safe and not damaging the environment.</a:t>
            </a:r>
            <a:endParaRPr lang="en-US" sz="1200" dirty="0">
              <a:cs typeface="Calibri"/>
            </a:endParaRPr>
          </a:p>
          <a:p>
            <a:pPr defTabSz="990661">
              <a:defRPr/>
            </a:pPr>
            <a:endParaRPr lang="en-US" sz="1200" b="1"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 </a:t>
            </a:r>
            <a:r>
              <a:rPr lang="en-US" sz="1200" dirty="0"/>
              <a:t>Further permission required for reuse. </a:t>
            </a:r>
            <a:endParaRPr lang="en-US" sz="1200" b="1" dirty="0">
              <a:cs typeface="Calibri"/>
            </a:endParaRPr>
          </a:p>
          <a:p>
            <a:pPr defTabSz="990661">
              <a:defRPr/>
            </a:pPr>
            <a:endParaRPr lang="en-US" sz="1200" b="1" dirty="0"/>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13</a:t>
            </a:fld>
            <a:endParaRPr lang="en-GB"/>
          </a:p>
        </p:txBody>
      </p:sp>
      <p:sp>
        <p:nvSpPr>
          <p:cNvPr id="5" name="Date Placeholder 4">
            <a:extLst>
              <a:ext uri="{FF2B5EF4-FFF2-40B4-BE49-F238E27FC236}">
                <a16:creationId xmlns:a16="http://schemas.microsoft.com/office/drawing/2014/main" id="{5C472833-F37F-4E02-BAC5-2E4C39DDFFEE}"/>
              </a:ext>
            </a:extLst>
          </p:cNvPr>
          <p:cNvSpPr>
            <a:spLocks noGrp="1"/>
          </p:cNvSpPr>
          <p:nvPr>
            <p:ph type="dt" idx="1"/>
          </p:nvPr>
        </p:nvSpPr>
        <p:spPr/>
        <p:txBody>
          <a:bodyPr/>
          <a:lstStyle/>
          <a:p>
            <a:fld id="{33CDD426-D2FF-4EC0-84DB-3DB9CEAE274F}" type="datetime1">
              <a:rPr lang="en-GB" smtClean="0"/>
              <a:t>31/05/2023</a:t>
            </a:fld>
            <a:endParaRPr lang="en-GB"/>
          </a:p>
        </p:txBody>
      </p:sp>
    </p:spTree>
    <p:extLst>
      <p:ext uri="{BB962C8B-B14F-4D97-AF65-F5344CB8AC3E}">
        <p14:creationId xmlns:p14="http://schemas.microsoft.com/office/powerpoint/2010/main" val="1610251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Narration: </a:t>
            </a:r>
            <a:r>
              <a:rPr lang="en-US" b="0" dirty="0"/>
              <a:t> You can help if you:</a:t>
            </a:r>
            <a:endParaRPr lang="en-US" b="0" dirty="0">
              <a:cs typeface="Calibri"/>
            </a:endParaRPr>
          </a:p>
          <a:p>
            <a:r>
              <a:rPr lang="en-US" dirty="0"/>
              <a:t>- respect reasonable </a:t>
            </a:r>
            <a:r>
              <a:rPr lang="en-US" b="0" dirty="0"/>
              <a:t>work </a:t>
            </a:r>
            <a:r>
              <a:rPr lang="en-US" sz="1200" dirty="0"/>
              <a:t>instructions</a:t>
            </a:r>
            <a:r>
              <a:rPr lang="en-US" dirty="0"/>
              <a:t> </a:t>
            </a:r>
            <a:endParaRPr lang="en-US" dirty="0">
              <a:cs typeface="Calibri"/>
            </a:endParaRPr>
          </a:p>
          <a:p>
            <a:r>
              <a:rPr lang="en-US" dirty="0"/>
              <a:t>- carry out</a:t>
            </a:r>
            <a:r>
              <a:rPr lang="en-US" sz="1200" dirty="0"/>
              <a:t> your duties competently and </a:t>
            </a:r>
            <a:r>
              <a:rPr lang="en-US" dirty="0"/>
              <a:t>carefully and</a:t>
            </a:r>
            <a:endParaRPr lang="en-US" dirty="0">
              <a:cs typeface="Calibri" panose="020F0502020204030204"/>
            </a:endParaRPr>
          </a:p>
          <a:p>
            <a:r>
              <a:rPr lang="en-US" dirty="0">
                <a:cs typeface="Calibri" panose="020F0502020204030204"/>
              </a:rPr>
              <a:t>- </a:t>
            </a:r>
            <a:r>
              <a:rPr lang="en-US" dirty="0"/>
              <a:t>follow the safety, </a:t>
            </a:r>
            <a:r>
              <a:rPr lang="en-US" sz="1200" kern="1200" dirty="0">
                <a:solidFill>
                  <a:schemeClr val="tx1"/>
                </a:solidFill>
                <a:latin typeface="+mn-lt"/>
                <a:ea typeface="+mn-ea"/>
                <a:cs typeface="+mn-cs"/>
              </a:rPr>
              <a:t>health </a:t>
            </a:r>
            <a:r>
              <a:rPr lang="en-US" dirty="0"/>
              <a:t>and environmental requirements.</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14</a:t>
            </a:fld>
            <a:endParaRPr lang="en-GB"/>
          </a:p>
        </p:txBody>
      </p:sp>
    </p:spTree>
    <p:extLst>
      <p:ext uri="{BB962C8B-B14F-4D97-AF65-F5344CB8AC3E}">
        <p14:creationId xmlns:p14="http://schemas.microsoft.com/office/powerpoint/2010/main" val="74778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 </a:t>
            </a:r>
            <a:r>
              <a:rPr lang="en-US" dirty="0">
                <a:cs typeface="Calibri" panose="020F0502020204030204"/>
              </a:rPr>
              <a:t>These rules are there to protect you and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If you break them there could be serious consequences for you – losing your job, getting injured or even 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dirty="0"/>
              <a:t>Gerardo </a:t>
            </a:r>
            <a:r>
              <a:rPr lang="en-US" dirty="0" err="1"/>
              <a:t>Pesantez</a:t>
            </a:r>
            <a:r>
              <a:rPr lang="en-US" dirty="0"/>
              <a:t> / World Bank. </a:t>
            </a:r>
            <a:r>
              <a:rPr lang="en-US" sz="1200" dirty="0"/>
              <a:t>Further permission required for reuse. </a:t>
            </a:r>
            <a:endParaRPr lang="en-US" dirty="0"/>
          </a:p>
        </p:txBody>
      </p:sp>
      <p:sp>
        <p:nvSpPr>
          <p:cNvPr id="4" name="Slide Number Placeholder 3"/>
          <p:cNvSpPr>
            <a:spLocks noGrp="1"/>
          </p:cNvSpPr>
          <p:nvPr>
            <p:ph type="sldNum" sz="quarter" idx="5"/>
          </p:nvPr>
        </p:nvSpPr>
        <p:spPr/>
        <p:txBody>
          <a:bodyPr/>
          <a:lstStyle/>
          <a:p>
            <a:fld id="{4728D87D-F75C-4A1C-B1D4-17454C29C32E}" type="slidenum">
              <a:rPr lang="en-GB" smtClean="0"/>
              <a:t>15</a:t>
            </a:fld>
            <a:endParaRPr lang="en-GB"/>
          </a:p>
        </p:txBody>
      </p:sp>
    </p:spTree>
    <p:extLst>
      <p:ext uri="{BB962C8B-B14F-4D97-AF65-F5344CB8AC3E}">
        <p14:creationId xmlns:p14="http://schemas.microsoft.com/office/powerpoint/2010/main" val="232388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If you’re unsure about anything, a</a:t>
            </a:r>
            <a:r>
              <a:rPr lang="en-US" sz="1200" dirty="0">
                <a:ea typeface="+mn-lt"/>
                <a:cs typeface="+mn-lt"/>
              </a:rPr>
              <a:t>sk your Supervisor </a:t>
            </a:r>
            <a:r>
              <a:rPr lang="en-US" sz="1200" i="1" dirty="0">
                <a:ea typeface="+mn-lt"/>
                <a:cs typeface="+mn-lt"/>
              </a:rPr>
              <a:t>or </a:t>
            </a:r>
            <a:r>
              <a:rPr lang="en-US" sz="1200" i="0" dirty="0">
                <a:ea typeface="+mn-lt"/>
                <a:cs typeface="+mn-lt"/>
              </a:rPr>
              <a:t>talk</a:t>
            </a:r>
            <a:r>
              <a:rPr lang="en-US" sz="1200" dirty="0">
                <a:ea typeface="+mn-lt"/>
                <a:cs typeface="+mn-lt"/>
              </a:rPr>
              <a:t> to the Health and Safety Specialist </a:t>
            </a:r>
            <a:r>
              <a:rPr lang="en-US" sz="1200" i="1" dirty="0">
                <a:ea typeface="+mn-lt"/>
                <a:cs typeface="+mn-lt"/>
              </a:rPr>
              <a:t>or</a:t>
            </a:r>
            <a:r>
              <a:rPr lang="en-US" sz="1200" i="0" dirty="0">
                <a:ea typeface="+mn-lt"/>
                <a:cs typeface="+mn-lt"/>
              </a:rPr>
              <a:t> the </a:t>
            </a:r>
            <a:r>
              <a:rPr lang="en-US" sz="1200" dirty="0">
                <a:ea typeface="+mn-lt"/>
                <a:cs typeface="+mn-lt"/>
              </a:rPr>
              <a:t>Environmental Specialist. </a:t>
            </a:r>
          </a:p>
          <a:p>
            <a:endParaRPr lang="en-US" sz="120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dirty="0"/>
              <a:t>Gerardo </a:t>
            </a:r>
            <a:r>
              <a:rPr lang="en-US" dirty="0" err="1"/>
              <a:t>Pesantez</a:t>
            </a:r>
            <a:r>
              <a:rPr lang="en-US" dirty="0"/>
              <a:t> / World Bank. </a:t>
            </a:r>
            <a:r>
              <a:rPr lang="en-US" sz="1200" dirty="0"/>
              <a:t>Further permission required for reuse. </a:t>
            </a:r>
            <a:endParaRPr lang="en-US" sz="1200" b="1" dirty="0"/>
          </a:p>
          <a:p>
            <a:endParaRPr lang="en-US" sz="1200" b="1" dirty="0">
              <a:cs typeface="Calibri"/>
            </a:endParaRPr>
          </a:p>
          <a:p>
            <a:endParaRPr lang="en-US" sz="1200" b="1"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16</a:t>
            </a:fld>
            <a:endParaRPr lang="en-GB"/>
          </a:p>
        </p:txBody>
      </p:sp>
      <p:sp>
        <p:nvSpPr>
          <p:cNvPr id="5" name="Date Placeholder 4">
            <a:extLst>
              <a:ext uri="{FF2B5EF4-FFF2-40B4-BE49-F238E27FC236}">
                <a16:creationId xmlns:a16="http://schemas.microsoft.com/office/drawing/2014/main" id="{3B1F94FC-3836-4EB5-8BDD-8B5B99AF0C39}"/>
              </a:ext>
            </a:extLst>
          </p:cNvPr>
          <p:cNvSpPr>
            <a:spLocks noGrp="1"/>
          </p:cNvSpPr>
          <p:nvPr>
            <p:ph type="dt" idx="1"/>
          </p:nvPr>
        </p:nvSpPr>
        <p:spPr/>
        <p:txBody>
          <a:bodyPr/>
          <a:lstStyle/>
          <a:p>
            <a:fld id="{48BA1EB2-5CBC-41A5-A8C7-336BC647422E}" type="datetime1">
              <a:rPr lang="en-GB" smtClean="0"/>
              <a:t>31/05/2023</a:t>
            </a:fld>
            <a:endParaRPr lang="en-GB"/>
          </a:p>
        </p:txBody>
      </p:sp>
    </p:spTree>
    <p:extLst>
      <p:ext uri="{BB962C8B-B14F-4D97-AF65-F5344CB8AC3E}">
        <p14:creationId xmlns:p14="http://schemas.microsoft.com/office/powerpoint/2010/main" val="357729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Narration: </a:t>
            </a:r>
            <a:r>
              <a:rPr lang="en-US" sz="1200" dirty="0"/>
              <a:t> Next we’ll look at </a:t>
            </a:r>
            <a:r>
              <a:rPr lang="en-US" sz="1200" dirty="0">
                <a:cs typeface="Calibri"/>
              </a:rPr>
              <a:t>Personal Protective Equipment which is </a:t>
            </a:r>
            <a:r>
              <a:rPr lang="en-US" sz="1200" b="0" dirty="0"/>
              <a:t>also known as PPE.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It is what </a:t>
            </a:r>
            <a:r>
              <a:rPr lang="en-US" sz="1200" dirty="0"/>
              <a:t>you need to wear to </a:t>
            </a:r>
            <a:r>
              <a:rPr lang="en-US" sz="1200" b="0" dirty="0"/>
              <a:t>protect yourself from injuries.</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remember that the PPE is the last resort for protecting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always need to follow safe ways of working as well, to avoid having an accident.</a:t>
            </a:r>
            <a:endParaRPr lang="en-US" sz="1200" b="1" dirty="0"/>
          </a:p>
          <a:p>
            <a:endParaRPr lang="en-US" sz="1200" b="1" dirty="0">
              <a:cs typeface="+mn-lt"/>
            </a:endParaRP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dirty="0"/>
              <a:t>Gerardo </a:t>
            </a:r>
            <a:r>
              <a:rPr lang="en-US" dirty="0" err="1"/>
              <a:t>Pesantez</a:t>
            </a:r>
            <a:r>
              <a:rPr lang="en-US" dirty="0"/>
              <a:t> / World Bank. </a:t>
            </a:r>
            <a:r>
              <a:rPr lang="en-US" sz="1200" dirty="0"/>
              <a:t>Further permission required for reuse. </a:t>
            </a:r>
            <a:endParaRPr lang="en-US" sz="1200" b="1" dirty="0"/>
          </a:p>
          <a:p>
            <a:pPr marL="0" marR="0" lvl="0" indent="0" algn="l" defTabSz="990661" rtl="0" eaLnBrk="1" fontAlgn="auto" latinLnBrk="0" hangingPunct="1">
              <a:lnSpc>
                <a:spcPct val="100000"/>
              </a:lnSpc>
              <a:spcBef>
                <a:spcPts val="0"/>
              </a:spcBef>
              <a:spcAft>
                <a:spcPts val="0"/>
              </a:spcAft>
              <a:buClrTx/>
              <a:buSzTx/>
              <a:buFontTx/>
              <a:buNone/>
              <a:tabLst/>
              <a:defRPr/>
            </a:pPr>
            <a:endParaRPr lang="en-US" sz="1200" b="1" dirty="0"/>
          </a:p>
          <a:p>
            <a:endParaRPr lang="en-US"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17</a:t>
            </a:fld>
            <a:endParaRPr lang="en-GB"/>
          </a:p>
        </p:txBody>
      </p:sp>
      <p:sp>
        <p:nvSpPr>
          <p:cNvPr id="5" name="Date Placeholder 4">
            <a:extLst>
              <a:ext uri="{FF2B5EF4-FFF2-40B4-BE49-F238E27FC236}">
                <a16:creationId xmlns:a16="http://schemas.microsoft.com/office/drawing/2014/main" id="{150BE67C-D8E9-4DD1-8BFD-F4F9AA92561A}"/>
              </a:ext>
            </a:extLst>
          </p:cNvPr>
          <p:cNvSpPr>
            <a:spLocks noGrp="1"/>
          </p:cNvSpPr>
          <p:nvPr>
            <p:ph type="dt" idx="1"/>
          </p:nvPr>
        </p:nvSpPr>
        <p:spPr/>
        <p:txBody>
          <a:bodyPr/>
          <a:lstStyle/>
          <a:p>
            <a:fld id="{BB1259BD-13D3-4330-8123-40AC7757A8B4}" type="datetime1">
              <a:rPr lang="en-GB" smtClean="0"/>
              <a:t>31/05/2023</a:t>
            </a:fld>
            <a:endParaRPr lang="en-GB"/>
          </a:p>
        </p:txBody>
      </p:sp>
    </p:spTree>
    <p:extLst>
      <p:ext uri="{BB962C8B-B14F-4D97-AF65-F5344CB8AC3E}">
        <p14:creationId xmlns:p14="http://schemas.microsoft.com/office/powerpoint/2010/main" val="414817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76">
              <a:defRPr/>
            </a:pPr>
            <a:r>
              <a:rPr lang="en-US" sz="1200" b="1" dirty="0"/>
              <a:t>Narration: </a:t>
            </a:r>
            <a:r>
              <a:rPr lang="en-US" sz="1200" dirty="0"/>
              <a:t>You should</a:t>
            </a:r>
            <a:r>
              <a:rPr lang="en-US" sz="1200" b="0" dirty="0"/>
              <a:t> </a:t>
            </a:r>
            <a:r>
              <a:rPr lang="en-US" sz="1200" dirty="0"/>
              <a:t>be given all </a:t>
            </a:r>
            <a:r>
              <a:rPr lang="en-US" sz="1200" b="0" dirty="0"/>
              <a:t>the </a:t>
            </a:r>
            <a:r>
              <a:rPr lang="en-US" sz="1200" dirty="0"/>
              <a:t>Personal Protective Equipment </a:t>
            </a:r>
            <a:r>
              <a:rPr lang="en-US" sz="1200" b="0" dirty="0"/>
              <a:t>that you need. </a:t>
            </a:r>
          </a:p>
          <a:p>
            <a:pPr defTabSz="1020876">
              <a:defRPr/>
            </a:pPr>
            <a:r>
              <a:rPr lang="en-US" sz="1200" b="0" dirty="0"/>
              <a:t>You do not need to pay for it or provide your own.</a:t>
            </a:r>
          </a:p>
          <a:p>
            <a:pPr defTabSz="1020876">
              <a:defRPr/>
            </a:pPr>
            <a:r>
              <a:rPr lang="en-US" sz="1200" b="0" dirty="0"/>
              <a:t>And it is your responsibility to wear it. </a:t>
            </a:r>
          </a:p>
          <a:p>
            <a:pPr defTabSz="1020876">
              <a:defRPr/>
            </a:pPr>
            <a:r>
              <a:rPr lang="en-US" sz="1200" dirty="0"/>
              <a:t>Always wear:</a:t>
            </a:r>
            <a:br>
              <a:rPr lang="en-US" sz="1200" dirty="0">
                <a:cs typeface="+mn-lt"/>
              </a:rPr>
            </a:br>
            <a:r>
              <a:rPr lang="en-US" sz="1200" dirty="0"/>
              <a:t>- a hard hat – this will reduce the risk of your head getting injured if something falls on you</a:t>
            </a:r>
            <a:br>
              <a:rPr lang="en-US" sz="1200" dirty="0">
                <a:cs typeface="+mn-lt"/>
              </a:rPr>
            </a:br>
            <a:r>
              <a:rPr lang="en-US" sz="1200" dirty="0"/>
              <a:t>- a high visibility vest – so that you can be seen easily to reduce the risk of getting run over or crushed by a vehicle or machine</a:t>
            </a:r>
            <a:br>
              <a:rPr lang="en-US" sz="1200" dirty="0">
                <a:cs typeface="+mn-lt"/>
              </a:rPr>
            </a:br>
            <a:r>
              <a:rPr lang="en-US" sz="1200" dirty="0"/>
              <a:t>- safety boots – these are stronger than normal boots and will protect your feet from injuries if you stand on something sharp like a nail, or if something falls on your feet.</a:t>
            </a:r>
            <a:endParaRPr lang="en-US" sz="1200" dirty="0">
              <a:cs typeface="Calibri"/>
            </a:endParaRPr>
          </a:p>
          <a:p>
            <a:pPr defTabSz="1020876">
              <a:defRPr/>
            </a:pPr>
            <a:r>
              <a:rPr lang="en-US" sz="1200" dirty="0"/>
              <a:t>You should also be given the right PPE for the weather:</a:t>
            </a:r>
            <a:endParaRPr lang="en-US" sz="1200" dirty="0">
              <a:cs typeface="Calibri"/>
            </a:endParaRPr>
          </a:p>
          <a:p>
            <a:pPr defTabSz="1020876">
              <a:defRPr/>
            </a:pPr>
            <a:r>
              <a:rPr lang="en-US" sz="1200" dirty="0"/>
              <a:t>- to keep you warm if it’s cold</a:t>
            </a:r>
            <a:br>
              <a:rPr lang="en-US" sz="1200" dirty="0">
                <a:cs typeface="+mn-lt"/>
              </a:rPr>
            </a:br>
            <a:r>
              <a:rPr lang="en-US" sz="1200" dirty="0"/>
              <a:t>- cool if it’s hot and</a:t>
            </a:r>
            <a:br>
              <a:rPr lang="en-US" sz="1200" dirty="0">
                <a:cs typeface="+mn-lt"/>
              </a:rPr>
            </a:br>
            <a:r>
              <a:rPr lang="en-US" sz="1200" dirty="0"/>
              <a:t>- dry if it’s wet.</a:t>
            </a:r>
            <a:endParaRPr lang="en-US" sz="1200" b="1" dirty="0"/>
          </a:p>
          <a:p>
            <a:pPr defTabSz="1020876">
              <a:defRPr/>
            </a:pPr>
            <a:endParaRPr lang="en-US" sz="1200" dirty="0">
              <a:cs typeface="Calibri"/>
            </a:endParaRPr>
          </a:p>
          <a:p>
            <a:pPr defTabSz="1020876">
              <a:defRPr/>
            </a:pPr>
            <a:r>
              <a:rPr lang="en-US" sz="1200" b="1" dirty="0">
                <a:cs typeface="Calibri"/>
              </a:rPr>
              <a:t>Note to trainer: </a:t>
            </a:r>
            <a:r>
              <a:rPr lang="en-GB" sz="1200" dirty="0">
                <a:effectLst/>
                <a:latin typeface="Calibri"/>
                <a:ea typeface="Calibri" panose="020F0502020204030204" pitchFamily="34" charset="0"/>
                <a:cs typeface="Calibri"/>
              </a:rPr>
              <a:t>To make the training more interactive, BEFORE this slide, ask the workers: “What three items of PPE must you always wear on site?”</a:t>
            </a:r>
            <a:endParaRPr lang="en-US" sz="1200" dirty="0">
              <a:latin typeface="Calibri"/>
              <a:cs typeface="Calibri"/>
            </a:endParaRPr>
          </a:p>
          <a:p>
            <a:pPr defTabSz="1020876">
              <a:defRPr/>
            </a:pPr>
            <a:endParaRPr lang="en-US" sz="1200" dirty="0">
              <a:cs typeface="Calibri"/>
            </a:endParaRPr>
          </a:p>
          <a:p>
            <a:pPr defTabSz="1020876">
              <a:defRPr/>
            </a:pPr>
            <a:r>
              <a:rPr lang="en-US" sz="1200" b="1" dirty="0"/>
              <a:t>Images by: </a:t>
            </a:r>
            <a:r>
              <a:rPr lang="en-US" sz="1200" dirty="0"/>
              <a:t>ISO 7010 </a:t>
            </a:r>
            <a:r>
              <a:rPr lang="en-US" sz="1200" dirty="0">
                <a:hlinkClick r:id="rId3"/>
              </a:rPr>
              <a:t>https://en.wikipedia.org/wiki/ISO_7010</a:t>
            </a:r>
            <a:r>
              <a:rPr lang="en-US" sz="1200" dirty="0"/>
              <a:t> In the public domain.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a:t>
            </a:r>
            <a:r>
              <a:rPr lang="en-US" dirty="0"/>
              <a:t>. </a:t>
            </a:r>
            <a:r>
              <a:rPr lang="en-US" sz="1200" dirty="0"/>
              <a:t>Further permission required for reuse. </a:t>
            </a:r>
            <a:endParaRPr lang="en-US" sz="1200" b="1" dirty="0">
              <a:cs typeface="Calibri"/>
            </a:endParaRPr>
          </a:p>
          <a:p>
            <a:pPr defTabSz="1020876">
              <a:defRPr/>
            </a:pPr>
            <a:endParaRPr lang="en-US" sz="1200" dirty="0"/>
          </a:p>
          <a:p>
            <a:pPr defTabSz="1020876">
              <a:defRPr/>
            </a:pPr>
            <a:endParaRPr lang="en-US" sz="1200" dirty="0"/>
          </a:p>
          <a:p>
            <a:pPr defTabSz="1020876">
              <a:defRPr/>
            </a:pPr>
            <a:endParaRPr lang="en-US" sz="1200" dirty="0">
              <a:highlight>
                <a:srgbClr val="FF00FF"/>
              </a:highlight>
            </a:endParaRPr>
          </a:p>
          <a:p>
            <a:endParaRPr lang="en-US" sz="1200" dirty="0">
              <a:highlight>
                <a:srgbClr val="FF00FF"/>
              </a:highlight>
            </a:endParaRPr>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18</a:t>
            </a:fld>
            <a:endParaRPr lang="en-GB"/>
          </a:p>
        </p:txBody>
      </p:sp>
      <p:sp>
        <p:nvSpPr>
          <p:cNvPr id="5" name="Date Placeholder 4">
            <a:extLst>
              <a:ext uri="{FF2B5EF4-FFF2-40B4-BE49-F238E27FC236}">
                <a16:creationId xmlns:a16="http://schemas.microsoft.com/office/drawing/2014/main" id="{3715CA9B-5E40-418F-A9F4-83A23BD7B0BC}"/>
              </a:ext>
            </a:extLst>
          </p:cNvPr>
          <p:cNvSpPr>
            <a:spLocks noGrp="1"/>
          </p:cNvSpPr>
          <p:nvPr>
            <p:ph type="dt" idx="1"/>
          </p:nvPr>
        </p:nvSpPr>
        <p:spPr/>
        <p:txBody>
          <a:bodyPr/>
          <a:lstStyle/>
          <a:p>
            <a:fld id="{CDD09988-5958-4990-8DA1-E7B85A74396E}" type="datetime1">
              <a:rPr lang="en-GB" smtClean="0"/>
              <a:t>31/05/2023</a:t>
            </a:fld>
            <a:endParaRPr lang="en-GB"/>
          </a:p>
        </p:txBody>
      </p:sp>
    </p:spTree>
    <p:extLst>
      <p:ext uri="{BB962C8B-B14F-4D97-AF65-F5344CB8AC3E}">
        <p14:creationId xmlns:p14="http://schemas.microsoft.com/office/powerpoint/2010/main" val="240655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76">
              <a:defRPr/>
            </a:pPr>
            <a:r>
              <a:rPr lang="en-US" sz="1200" b="1" dirty="0"/>
              <a:t>Narration: </a:t>
            </a:r>
            <a:r>
              <a:rPr lang="en-US" sz="1200" b="0" dirty="0"/>
              <a:t>For some tasks you will need to wear extra PPE, like gloves, googles, noise protection or dust masks.</a:t>
            </a:r>
          </a:p>
          <a:p>
            <a:pPr defTabSz="1020876">
              <a:defRPr/>
            </a:pPr>
            <a:r>
              <a:rPr lang="en-US" sz="1200" b="0" dirty="0"/>
              <a:t>And your Supervisor should tell you what you need.</a:t>
            </a:r>
            <a:endParaRPr lang="en-US" sz="1200" b="0" dirty="0">
              <a:cs typeface="Calibri"/>
            </a:endParaRPr>
          </a:p>
          <a:p>
            <a:pPr defTabSz="1020876">
              <a:defRPr/>
            </a:pPr>
            <a:r>
              <a:rPr lang="en-US" sz="1200" dirty="0"/>
              <a:t>Make sure you are taught how to use it properly. </a:t>
            </a:r>
          </a:p>
          <a:p>
            <a:pPr defTabSz="1020876">
              <a:defRPr/>
            </a:pPr>
            <a:r>
              <a:rPr lang="en-US" sz="1200" b="0" dirty="0"/>
              <a:t>If you don’t use it the right way, it won’t protect you.</a:t>
            </a:r>
            <a:endParaRPr lang="en-US" sz="1200" b="0" dirty="0">
              <a:cs typeface="Calibri"/>
            </a:endParaRPr>
          </a:p>
          <a:p>
            <a:pPr defTabSz="1020876">
              <a:defRPr/>
            </a:pPr>
            <a:r>
              <a:rPr lang="en-US" sz="1200" dirty="0"/>
              <a:t>Do not do the task until you have the PPE that is needed.</a:t>
            </a:r>
          </a:p>
          <a:p>
            <a:pPr defTabSz="1020876">
              <a:defRPr/>
            </a:pPr>
            <a:endParaRPr lang="en-US" sz="1200" b="0" dirty="0"/>
          </a:p>
          <a:p>
            <a:pPr marL="0" marR="0" lvl="0" indent="0" algn="l" defTabSz="1020876" rtl="0" eaLnBrk="1" fontAlgn="auto" latinLnBrk="0" hangingPunct="1">
              <a:lnSpc>
                <a:spcPct val="100000"/>
              </a:lnSpc>
              <a:spcBef>
                <a:spcPts val="0"/>
              </a:spcBef>
              <a:spcAft>
                <a:spcPts val="0"/>
              </a:spcAft>
              <a:buClrTx/>
              <a:buSzTx/>
              <a:buFontTx/>
              <a:buNone/>
              <a:tabLst/>
              <a:defRPr/>
            </a:pPr>
            <a:r>
              <a:rPr lang="en-US" sz="1200" b="1" dirty="0"/>
              <a:t>Image by: </a:t>
            </a:r>
            <a:r>
              <a:rPr lang="en-US" sz="1200" dirty="0"/>
              <a:t>ISO 7010 </a:t>
            </a:r>
            <a:r>
              <a:rPr lang="en-US" sz="1200" dirty="0">
                <a:hlinkClick r:id="rId3"/>
              </a:rPr>
              <a:t>https://en.wikipedia.org/wiki/ISO_7010</a:t>
            </a:r>
            <a:r>
              <a:rPr lang="en-US" sz="1200" dirty="0"/>
              <a:t>  In the public domain.</a:t>
            </a:r>
          </a:p>
          <a:p>
            <a:pPr marL="0" marR="0" lvl="0" indent="0" algn="l" defTabSz="1020876"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sz="1200" dirty="0"/>
              <a:t>World Bank</a:t>
            </a:r>
          </a:p>
          <a:p>
            <a:pPr defTabSz="1020876">
              <a:defRPr/>
            </a:pPr>
            <a:r>
              <a:rPr lang="en-US" sz="1200" dirty="0">
                <a:cs typeface="Calibri"/>
              </a:rPr>
              <a:t> </a:t>
            </a:r>
            <a:endParaRPr lang="en-US" sz="1200" dirty="0"/>
          </a:p>
          <a:p>
            <a:pPr defTabSz="1020876">
              <a:defRPr/>
            </a:pPr>
            <a:endParaRPr lang="en-US" sz="1200" dirty="0"/>
          </a:p>
          <a:p>
            <a:pPr defTabSz="1020876">
              <a:defRPr/>
            </a:pPr>
            <a:endParaRPr lang="en-US" sz="1200" dirty="0">
              <a:highlight>
                <a:srgbClr val="FF00FF"/>
              </a:highlight>
            </a:endParaRPr>
          </a:p>
          <a:p>
            <a:endParaRPr lang="en-US" sz="1200" dirty="0">
              <a:highlight>
                <a:srgbClr val="FF00FF"/>
              </a:highlight>
            </a:endParaRPr>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19</a:t>
            </a:fld>
            <a:endParaRPr lang="en-GB"/>
          </a:p>
        </p:txBody>
      </p:sp>
      <p:sp>
        <p:nvSpPr>
          <p:cNvPr id="5" name="Date Placeholder 4">
            <a:extLst>
              <a:ext uri="{FF2B5EF4-FFF2-40B4-BE49-F238E27FC236}">
                <a16:creationId xmlns:a16="http://schemas.microsoft.com/office/drawing/2014/main" id="{51F44E02-9ED5-40B0-8EE8-AE14B4A841A8}"/>
              </a:ext>
            </a:extLst>
          </p:cNvPr>
          <p:cNvSpPr>
            <a:spLocks noGrp="1"/>
          </p:cNvSpPr>
          <p:nvPr>
            <p:ph type="dt" idx="1"/>
          </p:nvPr>
        </p:nvSpPr>
        <p:spPr/>
        <p:txBody>
          <a:bodyPr/>
          <a:lstStyle/>
          <a:p>
            <a:fld id="{DA1F47D0-B5F9-4EB0-B040-F390AD46F674}" type="datetime1">
              <a:rPr lang="en-GB" smtClean="0"/>
              <a:t>31/05/2023</a:t>
            </a:fld>
            <a:endParaRPr lang="en-GB"/>
          </a:p>
        </p:txBody>
      </p:sp>
    </p:spTree>
    <p:extLst>
      <p:ext uri="{BB962C8B-B14F-4D97-AF65-F5344CB8AC3E}">
        <p14:creationId xmlns:p14="http://schemas.microsoft.com/office/powerpoint/2010/main" val="168729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Narration:  </a:t>
            </a:r>
            <a:r>
              <a:rPr lang="en-US" sz="1200" dirty="0"/>
              <a:t> </a:t>
            </a:r>
            <a:r>
              <a:rPr lang="en-US" dirty="0">
                <a:ea typeface="+mj-lt"/>
                <a:cs typeface="+mj-lt"/>
              </a:rPr>
              <a:t>By the end of this module you will: </a:t>
            </a:r>
            <a:endParaRPr lang="en-US" dirty="0">
              <a:cs typeface="Calibri Light"/>
            </a:endParaRPr>
          </a:p>
          <a:p>
            <a:pPr marL="285750" indent="-285750">
              <a:buFont typeface="Arial"/>
              <a:buChar char="•"/>
            </a:pPr>
            <a:r>
              <a:rPr lang="en-US" dirty="0">
                <a:ea typeface="+mj-lt"/>
                <a:cs typeface="+mj-lt"/>
              </a:rPr>
              <a:t>know your rights and responsibilities</a:t>
            </a:r>
            <a:endParaRPr lang="en-US" dirty="0">
              <a:cs typeface="Calibri Light"/>
            </a:endParaRPr>
          </a:p>
          <a:p>
            <a:pPr marL="285750" indent="-285750">
              <a:buFont typeface="Arial"/>
              <a:buChar char="•"/>
            </a:pPr>
            <a:r>
              <a:rPr lang="en-US" dirty="0">
                <a:ea typeface="+mj-lt"/>
                <a:cs typeface="+mj-lt"/>
              </a:rPr>
              <a:t>be able to wear the right Personal Protective Equipment </a:t>
            </a:r>
            <a:endParaRPr lang="en-US" dirty="0">
              <a:cs typeface="Calibri Light"/>
            </a:endParaRPr>
          </a:p>
          <a:p>
            <a:pPr marL="285750" indent="-285750">
              <a:buFont typeface="Arial"/>
              <a:buChar char="•"/>
            </a:pPr>
            <a:r>
              <a:rPr lang="en-US" dirty="0">
                <a:ea typeface="+mj-lt"/>
                <a:cs typeface="+mj-lt"/>
              </a:rPr>
              <a:t>understand what the signs on site mean  </a:t>
            </a:r>
            <a:endParaRPr lang="en-US" dirty="0">
              <a:cs typeface="Calibri Light"/>
            </a:endParaRPr>
          </a:p>
          <a:p>
            <a:pPr marL="285750" indent="-285750">
              <a:buFont typeface="Arial"/>
              <a:buChar char="•"/>
            </a:pPr>
            <a:r>
              <a:rPr lang="en-US" dirty="0">
                <a:ea typeface="+mj-lt"/>
                <a:cs typeface="+mj-lt"/>
              </a:rPr>
              <a:t>know who to ask about any queries you have and</a:t>
            </a:r>
          </a:p>
          <a:p>
            <a:pPr marL="285750" indent="-285750">
              <a:buFont typeface="Arial"/>
              <a:buChar char="•"/>
            </a:pPr>
            <a:r>
              <a:rPr lang="en-US" sz="1200" dirty="0">
                <a:ea typeface="+mj-lt"/>
                <a:cs typeface="+mj-lt"/>
              </a:rPr>
              <a:t>be able to raise improvements and concerns.</a:t>
            </a:r>
          </a:p>
          <a:p>
            <a:pPr marL="0" indent="0">
              <a:buFont typeface="Arial"/>
              <a:buNone/>
            </a:pPr>
            <a:br>
              <a:rPr lang="en-US" sz="1200" dirty="0">
                <a:cs typeface="+mn-lt"/>
              </a:rPr>
            </a:br>
            <a:r>
              <a:rPr lang="en-US" sz="1200" b="1" dirty="0"/>
              <a:t>Photo by:</a:t>
            </a:r>
            <a:r>
              <a:rPr lang="en-US" sz="1200" dirty="0"/>
              <a:t> </a:t>
            </a:r>
            <a:r>
              <a:rPr lang="en-US" b="0" i="0" dirty="0">
                <a:solidFill>
                  <a:srgbClr val="212124"/>
                </a:solidFill>
                <a:effectLst/>
                <a:latin typeface="Proxima Nova"/>
              </a:rPr>
              <a:t>© Tom Perry / World Bank</a:t>
            </a:r>
            <a:endParaRPr lang="en-US" sz="1200"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a:t>
            </a:fld>
            <a:endParaRPr lang="en-GB"/>
          </a:p>
        </p:txBody>
      </p:sp>
      <p:sp>
        <p:nvSpPr>
          <p:cNvPr id="5" name="Date Placeholder 4">
            <a:extLst>
              <a:ext uri="{FF2B5EF4-FFF2-40B4-BE49-F238E27FC236}">
                <a16:creationId xmlns:a16="http://schemas.microsoft.com/office/drawing/2014/main" id="{4E6158B4-4BF1-476D-9471-4DC5C3ED1659}"/>
              </a:ext>
            </a:extLst>
          </p:cNvPr>
          <p:cNvSpPr>
            <a:spLocks noGrp="1"/>
          </p:cNvSpPr>
          <p:nvPr>
            <p:ph type="dt" idx="1"/>
          </p:nvPr>
        </p:nvSpPr>
        <p:spPr/>
        <p:txBody>
          <a:bodyPr/>
          <a:lstStyle/>
          <a:p>
            <a:fld id="{6A709580-A983-4F0B-A04E-C5AC6A2FF4D7}" type="datetime1">
              <a:rPr lang="en-GB" smtClean="0"/>
              <a:t>31/05/2023</a:t>
            </a:fld>
            <a:endParaRPr lang="en-GB"/>
          </a:p>
        </p:txBody>
      </p:sp>
    </p:spTree>
    <p:extLst>
      <p:ext uri="{BB962C8B-B14F-4D97-AF65-F5344CB8AC3E}">
        <p14:creationId xmlns:p14="http://schemas.microsoft.com/office/powerpoint/2010/main" val="609081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876">
              <a:defRPr/>
            </a:pPr>
            <a:r>
              <a:rPr lang="en-US" sz="1200" b="1" dirty="0"/>
              <a:t>Narration: </a:t>
            </a:r>
            <a:r>
              <a:rPr lang="en-US" sz="1200" dirty="0"/>
              <a:t>Keep your PPE clean and store it carefully</a:t>
            </a:r>
            <a:r>
              <a:rPr lang="en-US" sz="1200" b="0" dirty="0"/>
              <a:t>.</a:t>
            </a:r>
            <a:endParaRPr lang="en-US" sz="1200" b="1" dirty="0"/>
          </a:p>
          <a:p>
            <a:pPr defTabSz="1020876">
              <a:defRPr/>
            </a:pPr>
            <a:r>
              <a:rPr lang="en-US" sz="1200" dirty="0"/>
              <a:t>When it’s worn out, time </a:t>
            </a:r>
            <a:r>
              <a:rPr lang="en-US" sz="1200" dirty="0" err="1"/>
              <a:t>expiredor</a:t>
            </a:r>
            <a:r>
              <a:rPr lang="en-US" sz="1200" dirty="0"/>
              <a:t> if it gets damaged get new PPE</a:t>
            </a:r>
            <a:r>
              <a:rPr lang="en-US" sz="1200" b="1" dirty="0"/>
              <a:t>. </a:t>
            </a:r>
          </a:p>
          <a:p>
            <a:pPr defTabSz="1020876">
              <a:defRPr/>
            </a:pPr>
            <a:r>
              <a:rPr lang="en-US" sz="1200" b="0" dirty="0"/>
              <a:t>Don’t wear it because it might not work properly. </a:t>
            </a:r>
          </a:p>
          <a:p>
            <a:pPr defTabSz="1020876">
              <a:defRPr/>
            </a:pPr>
            <a:r>
              <a:rPr lang="en-US" sz="1200" b="0" dirty="0"/>
              <a:t>For instance, if you drop your hard hat, you need to get a new one.</a:t>
            </a:r>
          </a:p>
          <a:p>
            <a:pPr defTabSz="1020876">
              <a:defRPr/>
            </a:pPr>
            <a:endParaRPr lang="en-US" sz="1200" b="1" dirty="0"/>
          </a:p>
          <a:p>
            <a:pPr marL="0" marR="0" lvl="0" indent="0" algn="l" defTabSz="1020876"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Shutterstock.com</a:t>
            </a:r>
            <a:endParaRPr lang="en-US" sz="1200" b="1" dirty="0">
              <a:cs typeface="Calibri"/>
            </a:endParaRPr>
          </a:p>
          <a:p>
            <a:pPr defTabSz="1020876">
              <a:defRPr/>
            </a:pPr>
            <a:r>
              <a:rPr lang="en-US" sz="1200" dirty="0"/>
              <a:t>​</a:t>
            </a:r>
            <a:endParaRPr lang="en-US" sz="1200" dirty="0">
              <a:cs typeface="Calibri"/>
            </a:endParaRPr>
          </a:p>
          <a:p>
            <a:pPr defTabSz="1020876">
              <a:defRPr/>
            </a:pPr>
            <a:endParaRPr lang="en-US" sz="1200" dirty="0"/>
          </a:p>
          <a:p>
            <a:pPr defTabSz="1020876">
              <a:defRPr/>
            </a:pPr>
            <a:endParaRPr lang="en-US" sz="1200" dirty="0"/>
          </a:p>
          <a:p>
            <a:pPr defTabSz="1020876">
              <a:defRPr/>
            </a:pPr>
            <a:endParaRPr lang="en-US" sz="1200" dirty="0">
              <a:highlight>
                <a:srgbClr val="FF00FF"/>
              </a:highlight>
            </a:endParaRPr>
          </a:p>
          <a:p>
            <a:endParaRPr lang="en-US" sz="1200" dirty="0">
              <a:highlight>
                <a:srgbClr val="FF00FF"/>
              </a:highlight>
            </a:endParaRPr>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20</a:t>
            </a:fld>
            <a:endParaRPr lang="en-GB"/>
          </a:p>
        </p:txBody>
      </p:sp>
      <p:sp>
        <p:nvSpPr>
          <p:cNvPr id="5" name="Date Placeholder 4">
            <a:extLst>
              <a:ext uri="{FF2B5EF4-FFF2-40B4-BE49-F238E27FC236}">
                <a16:creationId xmlns:a16="http://schemas.microsoft.com/office/drawing/2014/main" id="{1797120D-FEC3-4660-9603-614427435B29}"/>
              </a:ext>
            </a:extLst>
          </p:cNvPr>
          <p:cNvSpPr>
            <a:spLocks noGrp="1"/>
          </p:cNvSpPr>
          <p:nvPr>
            <p:ph type="dt" idx="1"/>
          </p:nvPr>
        </p:nvSpPr>
        <p:spPr/>
        <p:txBody>
          <a:bodyPr/>
          <a:lstStyle/>
          <a:p>
            <a:fld id="{F1CCF870-C7D4-48EE-A554-87AA80340762}" type="datetime1">
              <a:rPr lang="en-GB" smtClean="0"/>
              <a:t>31/05/2023</a:t>
            </a:fld>
            <a:endParaRPr lang="en-GB"/>
          </a:p>
        </p:txBody>
      </p:sp>
    </p:spTree>
    <p:extLst>
      <p:ext uri="{BB962C8B-B14F-4D97-AF65-F5344CB8AC3E}">
        <p14:creationId xmlns:p14="http://schemas.microsoft.com/office/powerpoint/2010/main" val="1969492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Narration: </a:t>
            </a:r>
            <a:r>
              <a:rPr lang="en-US" sz="1200" b="0" dirty="0"/>
              <a:t>In this section we’ll explore the signs you’ll see on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What do the signs mean?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a:t>
            </a:r>
            <a:r>
              <a:rPr lang="en-US" sz="1200" dirty="0"/>
              <a:t>hey give you information to help keep you safe - without using words, just using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your job to know what the signs mean:  if you are unsure, ask your supervisor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sz="1200" b="0" dirty="0"/>
              <a:t>Jack Mozingo / </a:t>
            </a:r>
            <a:r>
              <a:rPr lang="en-US" b="0" i="0" dirty="0">
                <a:solidFill>
                  <a:srgbClr val="212124"/>
                </a:solidFill>
                <a:effectLst/>
                <a:latin typeface="Proxima Nova"/>
              </a:rPr>
              <a:t>World Bank</a:t>
            </a:r>
            <a:endParaRPr lang="en-US" sz="1200" b="0" dirty="0"/>
          </a:p>
          <a:p>
            <a:pPr defTabSz="990661">
              <a:defRPr/>
            </a:pPr>
            <a:endParaRPr lang="en-US" sz="120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21</a:t>
            </a:fld>
            <a:endParaRPr lang="en-GB"/>
          </a:p>
        </p:txBody>
      </p:sp>
      <p:sp>
        <p:nvSpPr>
          <p:cNvPr id="5" name="Date Placeholder 4">
            <a:extLst>
              <a:ext uri="{FF2B5EF4-FFF2-40B4-BE49-F238E27FC236}">
                <a16:creationId xmlns:a16="http://schemas.microsoft.com/office/drawing/2014/main" id="{109ED948-7E05-4177-98D1-41DDDAD394BD}"/>
              </a:ext>
            </a:extLst>
          </p:cNvPr>
          <p:cNvSpPr>
            <a:spLocks noGrp="1"/>
          </p:cNvSpPr>
          <p:nvPr>
            <p:ph type="dt" idx="1"/>
          </p:nvPr>
        </p:nvSpPr>
        <p:spPr/>
        <p:txBody>
          <a:bodyPr/>
          <a:lstStyle/>
          <a:p>
            <a:fld id="{30368165-0C68-4729-9ECA-1CB4F1414E3C}" type="datetime1">
              <a:rPr lang="en-GB" smtClean="0"/>
              <a:t>31/05/2023</a:t>
            </a:fld>
            <a:endParaRPr lang="en-GB"/>
          </a:p>
        </p:txBody>
      </p:sp>
    </p:spTree>
    <p:extLst>
      <p:ext uri="{BB962C8B-B14F-4D97-AF65-F5344CB8AC3E}">
        <p14:creationId xmlns:p14="http://schemas.microsoft.com/office/powerpoint/2010/main" val="914690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Here’s what some of the signs mean. </a:t>
            </a:r>
          </a:p>
          <a:p>
            <a:r>
              <a:rPr lang="en-US" sz="1200" b="0" dirty="0"/>
              <a:t>A c</a:t>
            </a:r>
            <a:r>
              <a:rPr lang="en-US" sz="1200" dirty="0">
                <a:cs typeface="Calibri"/>
              </a:rPr>
              <a:t>ircle with a red line through it is something you must </a:t>
            </a:r>
            <a:r>
              <a:rPr lang="en-US" sz="1200" i="1" dirty="0">
                <a:cs typeface="Calibri"/>
              </a:rPr>
              <a:t>not</a:t>
            </a:r>
            <a:r>
              <a:rPr lang="en-US" sz="1200" dirty="0">
                <a:cs typeface="Calibri"/>
              </a:rPr>
              <a:t> do. </a:t>
            </a:r>
          </a:p>
          <a:p>
            <a:r>
              <a:rPr lang="en-US" sz="1200" dirty="0">
                <a:cs typeface="Calibri"/>
              </a:rPr>
              <a:t>For example, this one means do not walk or stand here. </a:t>
            </a:r>
          </a:p>
          <a:p>
            <a:pPr defTabSz="990661">
              <a:defRPr/>
            </a:pPr>
            <a:endParaRPr lang="en-US" sz="1200" b="1" dirty="0"/>
          </a:p>
          <a:p>
            <a:pPr defTabSz="990661">
              <a:defRPr/>
            </a:pPr>
            <a:r>
              <a:rPr lang="en-US" sz="1200" b="1" dirty="0"/>
              <a:t>Image by: </a:t>
            </a:r>
            <a:r>
              <a:rPr lang="en-US" sz="1200" dirty="0"/>
              <a:t>ISO 7010 </a:t>
            </a:r>
            <a:r>
              <a:rPr lang="en-US" sz="1200" dirty="0">
                <a:hlinkClick r:id="rId3"/>
              </a:rPr>
              <a:t>https://en.wikipedia.org/wiki/ISO_7010</a:t>
            </a:r>
            <a:r>
              <a:rPr lang="en-US" sz="1200" dirty="0"/>
              <a:t> In the public domain. </a:t>
            </a:r>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22</a:t>
            </a:fld>
            <a:endParaRPr lang="en-GB"/>
          </a:p>
        </p:txBody>
      </p:sp>
      <p:sp>
        <p:nvSpPr>
          <p:cNvPr id="5" name="Date Placeholder 4">
            <a:extLst>
              <a:ext uri="{FF2B5EF4-FFF2-40B4-BE49-F238E27FC236}">
                <a16:creationId xmlns:a16="http://schemas.microsoft.com/office/drawing/2014/main" id="{F9062C5E-1213-4FF8-808B-DDF6BD41BEB9}"/>
              </a:ext>
            </a:extLst>
          </p:cNvPr>
          <p:cNvSpPr>
            <a:spLocks noGrp="1"/>
          </p:cNvSpPr>
          <p:nvPr>
            <p:ph type="dt" idx="1"/>
          </p:nvPr>
        </p:nvSpPr>
        <p:spPr/>
        <p:txBody>
          <a:bodyPr/>
          <a:lstStyle/>
          <a:p>
            <a:fld id="{A66FCD91-6A59-440C-93A5-A1C315FBB1A0}" type="datetime1">
              <a:rPr lang="en-GB" smtClean="0"/>
              <a:t>31/05/2023</a:t>
            </a:fld>
            <a:endParaRPr lang="en-GB"/>
          </a:p>
        </p:txBody>
      </p:sp>
    </p:spTree>
    <p:extLst>
      <p:ext uri="{BB962C8B-B14F-4D97-AF65-F5344CB8AC3E}">
        <p14:creationId xmlns:p14="http://schemas.microsoft.com/office/powerpoint/2010/main" val="3444331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cs typeface="Calibri"/>
              </a:rPr>
              <a:t>A blue circle is something you </a:t>
            </a:r>
            <a:r>
              <a:rPr lang="en-US" sz="1200" i="1" dirty="0">
                <a:cs typeface="Calibri"/>
              </a:rPr>
              <a:t>must</a:t>
            </a:r>
            <a:r>
              <a:rPr lang="en-US" sz="1200" dirty="0">
                <a:cs typeface="Calibri"/>
              </a:rPr>
              <a:t> do.</a:t>
            </a:r>
            <a:r>
              <a:rPr lang="en-US" sz="1200" b="1" dirty="0">
                <a:cs typeface="Calibri"/>
              </a:rPr>
              <a:t> </a:t>
            </a:r>
          </a:p>
          <a:p>
            <a:r>
              <a:rPr lang="en-US" sz="1200" dirty="0">
                <a:cs typeface="Calibri"/>
              </a:rPr>
              <a:t>This one means you must wear a hard hat. </a:t>
            </a:r>
            <a:br>
              <a:rPr lang="en-US" sz="1200" dirty="0">
                <a:cs typeface="+mn-lt"/>
              </a:rPr>
            </a:br>
            <a:endParaRPr lang="en-US" sz="1200" b="1" dirty="0">
              <a:cs typeface="+mn-lt"/>
            </a:endParaRPr>
          </a:p>
          <a:p>
            <a:pPr defTabSz="990661">
              <a:defRPr/>
            </a:pPr>
            <a:r>
              <a:rPr lang="en-US" sz="1200" b="1" dirty="0"/>
              <a:t>Image by: </a:t>
            </a:r>
            <a:r>
              <a:rPr lang="en-US" sz="1200" dirty="0"/>
              <a:t>ISO 7010 </a:t>
            </a:r>
            <a:r>
              <a:rPr lang="en-US" sz="1200" dirty="0">
                <a:hlinkClick r:id="rId3"/>
              </a:rPr>
              <a:t>https://en.wikipedia.org/wiki/ISO_7010</a:t>
            </a:r>
            <a:r>
              <a:rPr lang="en-US" sz="1200" dirty="0"/>
              <a:t>  In the public domain. </a:t>
            </a:r>
            <a:endParaRPr lang="en-US" sz="1200" b="1" dirty="0">
              <a:cs typeface="Calibri"/>
            </a:endParaRPr>
          </a:p>
          <a:p>
            <a:pPr defTabSz="990661">
              <a:defRPr/>
            </a:pPr>
            <a:endParaRPr lang="en-US" sz="1200" b="1" dirty="0"/>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23</a:t>
            </a:fld>
            <a:endParaRPr lang="en-GB"/>
          </a:p>
        </p:txBody>
      </p:sp>
      <p:sp>
        <p:nvSpPr>
          <p:cNvPr id="5" name="Date Placeholder 4">
            <a:extLst>
              <a:ext uri="{FF2B5EF4-FFF2-40B4-BE49-F238E27FC236}">
                <a16:creationId xmlns:a16="http://schemas.microsoft.com/office/drawing/2014/main" id="{F9062C5E-1213-4FF8-808B-DDF6BD41BEB9}"/>
              </a:ext>
            </a:extLst>
          </p:cNvPr>
          <p:cNvSpPr>
            <a:spLocks noGrp="1"/>
          </p:cNvSpPr>
          <p:nvPr>
            <p:ph type="dt" idx="1"/>
          </p:nvPr>
        </p:nvSpPr>
        <p:spPr/>
        <p:txBody>
          <a:bodyPr/>
          <a:lstStyle/>
          <a:p>
            <a:fld id="{A66FCD91-6A59-440C-93A5-A1C315FBB1A0}" type="datetime1">
              <a:rPr lang="en-GB" smtClean="0"/>
              <a:t>31/05/2023</a:t>
            </a:fld>
            <a:endParaRPr lang="en-GB"/>
          </a:p>
        </p:txBody>
      </p:sp>
    </p:spTree>
    <p:extLst>
      <p:ext uri="{BB962C8B-B14F-4D97-AF65-F5344CB8AC3E}">
        <p14:creationId xmlns:p14="http://schemas.microsoft.com/office/powerpoint/2010/main" val="59842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cs typeface="Calibri"/>
              </a:rPr>
              <a:t>A yellow triangle is a hazard you need to be careful of.  </a:t>
            </a:r>
          </a:p>
          <a:p>
            <a:r>
              <a:rPr lang="en-US" sz="1200" dirty="0">
                <a:cs typeface="Calibri"/>
              </a:rPr>
              <a:t>This one is warning you that there is a risk of falling. </a:t>
            </a:r>
            <a:endParaRPr lang="en-US" sz="1200" b="1" dirty="0">
              <a:cs typeface="Calibri"/>
            </a:endParaRPr>
          </a:p>
          <a:p>
            <a:endParaRPr lang="en-US" sz="1200" b="1" dirty="0">
              <a:cs typeface="+mn-lt"/>
            </a:endParaRPr>
          </a:p>
          <a:p>
            <a:pPr defTabSz="990661">
              <a:defRPr/>
            </a:pPr>
            <a:r>
              <a:rPr lang="en-US" sz="1200" b="1" dirty="0"/>
              <a:t>Image by: </a:t>
            </a:r>
            <a:r>
              <a:rPr lang="en-US" sz="1200" dirty="0"/>
              <a:t>ISO 7010 </a:t>
            </a:r>
            <a:r>
              <a:rPr lang="en-US" sz="1200" dirty="0">
                <a:hlinkClick r:id="rId3"/>
              </a:rPr>
              <a:t>https://en.wikipedia.org/wiki/ISO_7010</a:t>
            </a:r>
            <a:r>
              <a:rPr lang="en-US" sz="1200" dirty="0"/>
              <a:t>   In the public domain. </a:t>
            </a:r>
            <a:endParaRPr lang="en-US" sz="1200" b="1" dirty="0"/>
          </a:p>
          <a:p>
            <a:pPr defTabSz="1020876">
              <a:defRPr/>
            </a:pPr>
            <a:endParaRPr lang="en-US" sz="1200" b="1" dirty="0"/>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24</a:t>
            </a:fld>
            <a:endParaRPr lang="en-GB"/>
          </a:p>
        </p:txBody>
      </p:sp>
      <p:sp>
        <p:nvSpPr>
          <p:cNvPr id="5" name="Date Placeholder 4">
            <a:extLst>
              <a:ext uri="{FF2B5EF4-FFF2-40B4-BE49-F238E27FC236}">
                <a16:creationId xmlns:a16="http://schemas.microsoft.com/office/drawing/2014/main" id="{F9062C5E-1213-4FF8-808B-DDF6BD41BEB9}"/>
              </a:ext>
            </a:extLst>
          </p:cNvPr>
          <p:cNvSpPr>
            <a:spLocks noGrp="1"/>
          </p:cNvSpPr>
          <p:nvPr>
            <p:ph type="dt" idx="1"/>
          </p:nvPr>
        </p:nvSpPr>
        <p:spPr/>
        <p:txBody>
          <a:bodyPr/>
          <a:lstStyle/>
          <a:p>
            <a:fld id="{A66FCD91-6A59-440C-93A5-A1C315FBB1A0}" type="datetime1">
              <a:rPr lang="en-GB" smtClean="0"/>
              <a:t>31/05/2023</a:t>
            </a:fld>
            <a:endParaRPr lang="en-GB"/>
          </a:p>
        </p:txBody>
      </p:sp>
    </p:spTree>
    <p:extLst>
      <p:ext uri="{BB962C8B-B14F-4D97-AF65-F5344CB8AC3E}">
        <p14:creationId xmlns:p14="http://schemas.microsoft.com/office/powerpoint/2010/main" val="2701874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sz="1200" b="1" dirty="0"/>
              <a:t>Narration:   </a:t>
            </a:r>
            <a:r>
              <a:rPr lang="en-US" sz="1200" dirty="0">
                <a:cs typeface="Calibri"/>
              </a:rPr>
              <a:t>A green square or rectangle is for something that will help keep you safe. </a:t>
            </a:r>
          </a:p>
          <a:p>
            <a:pPr defTabSz="990661">
              <a:defRPr/>
            </a:pPr>
            <a:r>
              <a:rPr lang="en-US" sz="1200" dirty="0">
                <a:cs typeface="Calibri"/>
              </a:rPr>
              <a:t>For example, this is the sign for first aid. </a:t>
            </a:r>
          </a:p>
          <a:p>
            <a:endParaRPr lang="en-US" sz="1200" b="1" dirty="0">
              <a:cs typeface="+mn-lt"/>
            </a:endParaRPr>
          </a:p>
          <a:p>
            <a:pPr defTabSz="990661">
              <a:defRPr/>
            </a:pPr>
            <a:r>
              <a:rPr lang="en-US" sz="1200" b="1" dirty="0"/>
              <a:t>Image by:  </a:t>
            </a:r>
            <a:r>
              <a:rPr lang="en-US" sz="1200" dirty="0"/>
              <a:t>ISO 7010 </a:t>
            </a:r>
            <a:r>
              <a:rPr lang="en-US" sz="1200" dirty="0">
                <a:hlinkClick r:id="rId3"/>
              </a:rPr>
              <a:t>https://en.wikipedia.org/wiki/ISO_7010</a:t>
            </a:r>
            <a:r>
              <a:rPr lang="en-US" sz="1200" dirty="0"/>
              <a:t> In the public domain.  </a:t>
            </a:r>
            <a:endParaRPr lang="en-US" sz="1200" b="1" dirty="0"/>
          </a:p>
          <a:p>
            <a:pPr defTabSz="990661">
              <a:defRPr/>
            </a:pPr>
            <a:endParaRPr lang="en-US" sz="1200" b="1" dirty="0"/>
          </a:p>
          <a:p>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25</a:t>
            </a:fld>
            <a:endParaRPr lang="en-GB"/>
          </a:p>
        </p:txBody>
      </p:sp>
      <p:sp>
        <p:nvSpPr>
          <p:cNvPr id="5" name="Date Placeholder 4">
            <a:extLst>
              <a:ext uri="{FF2B5EF4-FFF2-40B4-BE49-F238E27FC236}">
                <a16:creationId xmlns:a16="http://schemas.microsoft.com/office/drawing/2014/main" id="{1DF5F4E0-B410-4136-9DA1-E18699596ADE}"/>
              </a:ext>
            </a:extLst>
          </p:cNvPr>
          <p:cNvSpPr>
            <a:spLocks noGrp="1"/>
          </p:cNvSpPr>
          <p:nvPr>
            <p:ph type="dt" idx="1"/>
          </p:nvPr>
        </p:nvSpPr>
        <p:spPr/>
        <p:txBody>
          <a:bodyPr/>
          <a:lstStyle/>
          <a:p>
            <a:fld id="{81DA5704-700B-4BCF-A4E7-44CD136D8401}" type="datetime1">
              <a:rPr lang="en-GB" smtClean="0"/>
              <a:t>31/05/2023</a:t>
            </a:fld>
            <a:endParaRPr lang="en-GB"/>
          </a:p>
        </p:txBody>
      </p:sp>
    </p:spTree>
    <p:extLst>
      <p:ext uri="{BB962C8B-B14F-4D97-AF65-F5344CB8AC3E}">
        <p14:creationId xmlns:p14="http://schemas.microsoft.com/office/powerpoint/2010/main" val="42709811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b="1" dirty="0"/>
              <a:t>Narration:   </a:t>
            </a:r>
            <a:r>
              <a:rPr lang="en-US" dirty="0"/>
              <a:t>A red square is for fire safety and this one shows where the fire extinguishers are kept. </a:t>
            </a:r>
          </a:p>
          <a:p>
            <a:pPr defTabSz="990661">
              <a:defRPr/>
            </a:pPr>
            <a:r>
              <a:rPr lang="en-US" dirty="0">
                <a:cs typeface="Calibri"/>
              </a:rPr>
              <a:t>If you are not sure what a sign means then ask your Supervisor.</a:t>
            </a:r>
          </a:p>
          <a:p>
            <a:pPr defTabSz="990661">
              <a:defRPr/>
            </a:pPr>
            <a:endParaRPr lang="en-US" dirty="0"/>
          </a:p>
          <a:p>
            <a:pPr defTabSz="990661">
              <a:defRPr/>
            </a:pPr>
            <a:r>
              <a:rPr lang="en-US" sz="1200" b="1" dirty="0"/>
              <a:t>Image by: </a:t>
            </a:r>
            <a:r>
              <a:rPr lang="en-US" dirty="0"/>
              <a:t>ISO 7010 </a:t>
            </a:r>
            <a:r>
              <a:rPr lang="en-US" dirty="0">
                <a:hlinkClick r:id="rId3"/>
              </a:rPr>
              <a:t>https://en.wikipedia.org/wiki/ISO_7010</a:t>
            </a:r>
            <a:r>
              <a:rPr lang="en-US" dirty="0"/>
              <a:t>  </a:t>
            </a:r>
            <a:r>
              <a:rPr lang="en-US" sz="1200" dirty="0"/>
              <a:t>In the public domain. </a:t>
            </a:r>
            <a:endParaRPr lang="en-US" dirty="0"/>
          </a:p>
          <a:p>
            <a:pPr defTabSz="990661">
              <a:defRPr/>
            </a:pPr>
            <a:endParaRPr lang="en-US" dirty="0"/>
          </a:p>
          <a:p>
            <a:pPr defTabSz="990661">
              <a:defRPr/>
            </a:pPr>
            <a:endParaRPr lang="en-US" dirty="0"/>
          </a:p>
          <a:p>
            <a:pPr defTabSz="990661">
              <a:defRPr/>
            </a:pPr>
            <a:endParaRPr lang="en-US" dirty="0"/>
          </a:p>
          <a:p>
            <a:pPr defTabSz="990661">
              <a:defRPr/>
            </a:pPr>
            <a:br>
              <a:rPr lang="en-GB" dirty="0"/>
            </a:br>
            <a:endParaRPr lang="en-GB" dirty="0"/>
          </a:p>
          <a:p>
            <a:pPr defTabSz="990661">
              <a:defRPr/>
            </a:pPr>
            <a:endParaRPr lang="en-US" sz="1300"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26</a:t>
            </a:fld>
            <a:endParaRPr lang="en-GB"/>
          </a:p>
        </p:txBody>
      </p:sp>
      <p:sp>
        <p:nvSpPr>
          <p:cNvPr id="5" name="Date Placeholder 4">
            <a:extLst>
              <a:ext uri="{FF2B5EF4-FFF2-40B4-BE49-F238E27FC236}">
                <a16:creationId xmlns:a16="http://schemas.microsoft.com/office/drawing/2014/main" id="{1DF5F4E0-B410-4136-9DA1-E18699596ADE}"/>
              </a:ext>
            </a:extLst>
          </p:cNvPr>
          <p:cNvSpPr>
            <a:spLocks noGrp="1"/>
          </p:cNvSpPr>
          <p:nvPr>
            <p:ph type="dt" idx="1"/>
          </p:nvPr>
        </p:nvSpPr>
        <p:spPr/>
        <p:txBody>
          <a:bodyPr/>
          <a:lstStyle/>
          <a:p>
            <a:fld id="{81DA5704-700B-4BCF-A4E7-44CD136D8401}" type="datetime1">
              <a:rPr lang="en-GB" smtClean="0"/>
              <a:t>31/05/2023</a:t>
            </a:fld>
            <a:endParaRPr lang="en-GB"/>
          </a:p>
        </p:txBody>
      </p:sp>
    </p:spTree>
    <p:extLst>
      <p:ext uri="{BB962C8B-B14F-4D97-AF65-F5344CB8AC3E}">
        <p14:creationId xmlns:p14="http://schemas.microsoft.com/office/powerpoint/2010/main" val="682153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Here we’ll look at keeping the site secure.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Everything on site needs to be kept secure from theft and waste: buildings, vehicles, machines, fuel, oil, chemicals</a:t>
            </a:r>
            <a:r>
              <a:rPr lang="en-US" dirty="0"/>
              <a:t> and</a:t>
            </a:r>
            <a:r>
              <a:rPr lang="en-US" b="0" dirty="0"/>
              <a:t>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things are stolen or misused people can be injured, the environment polluted and money wasted.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sz="1200" b="0" i="0" kern="1200" dirty="0" err="1">
                <a:solidFill>
                  <a:schemeClr val="tx1"/>
                </a:solidFill>
                <a:effectLst/>
                <a:latin typeface="+mn-lt"/>
                <a:ea typeface="+mn-ea"/>
                <a:cs typeface="+mn-cs"/>
              </a:rPr>
              <a:t>Pxhere</a:t>
            </a:r>
            <a:r>
              <a:rPr lang="en-US" sz="1200" b="0" i="0" kern="1200" dirty="0">
                <a:solidFill>
                  <a:schemeClr val="tx1"/>
                </a:solidFill>
                <a:effectLst/>
                <a:latin typeface="+mn-lt"/>
                <a:ea typeface="+mn-ea"/>
                <a:cs typeface="+mn-cs"/>
              </a:rPr>
              <a:t>, Creative Commons by zero, https://pxhere.com/en/photo/484356</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27</a:t>
            </a:fld>
            <a:endParaRPr lang="en-GB"/>
          </a:p>
        </p:txBody>
      </p:sp>
    </p:spTree>
    <p:extLst>
      <p:ext uri="{BB962C8B-B14F-4D97-AF65-F5344CB8AC3E}">
        <p14:creationId xmlns:p14="http://schemas.microsoft.com/office/powerpoint/2010/main" val="176932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Keep the </a:t>
            </a:r>
            <a:r>
              <a:rPr lang="en-US" sz="1200" kern="1200" dirty="0">
                <a:solidFill>
                  <a:schemeClr val="tx1"/>
                </a:solidFill>
                <a:latin typeface="+mn-lt"/>
                <a:ea typeface="+mn-ea"/>
                <a:cs typeface="+mn-cs"/>
              </a:rPr>
              <a:t>site locked up to </a:t>
            </a:r>
            <a:r>
              <a:rPr lang="en-US" dirty="0"/>
              <a:t>make it more difficult for thieves to take things.</a:t>
            </a:r>
            <a:endParaRPr lang="en-US" sz="1200" kern="1200" dirty="0">
              <a:solidFill>
                <a:schemeClr val="tx1"/>
              </a:solidFill>
              <a:latin typeface="+mn-lt"/>
              <a:cs typeface="Calibri"/>
            </a:endParaRPr>
          </a:p>
          <a:p>
            <a:endParaRPr lang="en-US" b="0" dirty="0"/>
          </a:p>
          <a:p>
            <a:r>
              <a:rPr lang="en-US" sz="1200" b="1" dirty="0"/>
              <a:t>Photo by:</a:t>
            </a:r>
            <a:r>
              <a:rPr lang="en-US" sz="1200" dirty="0"/>
              <a:t> </a:t>
            </a:r>
            <a:r>
              <a:rPr lang="en-US" sz="1200" b="0" i="0" kern="1200" dirty="0" err="1">
                <a:solidFill>
                  <a:schemeClr val="tx1"/>
                </a:solidFill>
                <a:effectLst/>
                <a:latin typeface="+mn-lt"/>
                <a:ea typeface="+mn-ea"/>
                <a:cs typeface="+mn-cs"/>
              </a:rPr>
              <a:t>Dids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Pexels</a:t>
            </a:r>
            <a:r>
              <a:rPr lang="en-US" sz="1200" b="0" i="0" kern="1200" dirty="0">
                <a:solidFill>
                  <a:schemeClr val="tx1"/>
                </a:solidFill>
                <a:effectLst/>
                <a:latin typeface="+mn-lt"/>
                <a:ea typeface="+mn-ea"/>
                <a:cs typeface="+mn-cs"/>
              </a:rPr>
              <a:t>, https://www.pexels.com/photo/gray-keys-1405724/</a:t>
            </a:r>
          </a:p>
          <a:p>
            <a:endParaRPr lang="en-US" sz="1200" b="1" i="0" kern="1200" dirty="0">
              <a:solidFill>
                <a:schemeClr val="tx1"/>
              </a:solidFill>
              <a:effectLst/>
              <a:latin typeface="+mn-lt"/>
              <a:ea typeface="+mn-ea"/>
              <a:cs typeface="+mn-cs"/>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28</a:t>
            </a:fld>
            <a:endParaRPr lang="en-GB"/>
          </a:p>
        </p:txBody>
      </p:sp>
    </p:spTree>
    <p:extLst>
      <p:ext uri="{BB962C8B-B14F-4D97-AF65-F5344CB8AC3E}">
        <p14:creationId xmlns:p14="http://schemas.microsoft.com/office/powerpoint/2010/main" val="4150372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t>Security</a:t>
            </a:r>
            <a:r>
              <a:rPr lang="en-US" sz="1200" kern="1200" dirty="0">
                <a:solidFill>
                  <a:schemeClr val="tx1"/>
                </a:solidFill>
                <a:latin typeface="+mn-lt"/>
                <a:ea typeface="+mn-ea"/>
                <a:cs typeface="+mn-cs"/>
              </a:rPr>
              <a:t> workers may be on site and it’s their job </a:t>
            </a:r>
            <a:r>
              <a:rPr lang="en-US" dirty="0"/>
              <a:t>to protect the site. </a:t>
            </a:r>
          </a:p>
          <a:p>
            <a:r>
              <a:rPr lang="en-US" dirty="0"/>
              <a:t>They have strict rules to follow about how they respond to events. </a:t>
            </a:r>
            <a:endParaRPr lang="en-US" dirty="0">
              <a:highlight>
                <a:srgbClr val="FF00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a:t>
            </a:r>
            <a:r>
              <a:rPr lang="en-US" sz="1200" kern="1200" dirty="0">
                <a:solidFill>
                  <a:schemeClr val="tx1"/>
                </a:solidFill>
                <a:latin typeface="+mn-lt"/>
                <a:ea typeface="+mn-ea"/>
                <a:cs typeface="+mn-cs"/>
              </a:rPr>
              <a:t>they should only use force</a:t>
            </a:r>
            <a:r>
              <a:rPr lang="en-US" dirty="0"/>
              <a:t> if it </a:t>
            </a:r>
            <a:r>
              <a:rPr lang="en-US" dirty="0">
                <a:cs typeface="Calibri"/>
              </a:rPr>
              <a:t>is essential </a:t>
            </a:r>
            <a:r>
              <a:rPr lang="en-US" sz="1200" kern="1200" dirty="0">
                <a:solidFill>
                  <a:schemeClr val="tx1"/>
                </a:solidFill>
                <a:latin typeface="+mn-lt"/>
                <a:ea typeface="+mn-ea"/>
                <a:cs typeface="+mn-cs"/>
              </a:rPr>
              <a:t>to protect workers and the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a:t>
            </a:r>
            <a:r>
              <a:rPr lang="en-US" dirty="0">
                <a:cs typeface="Calibri"/>
              </a:rPr>
              <a:t>t must be proportional to the incident.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Force can mean getting in someone’s way or physically restraining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It should never be violent.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Body</a:t>
            </a:r>
            <a:r>
              <a:rPr lang="en-US" sz="1200" kern="1200" dirty="0">
                <a:solidFill>
                  <a:schemeClr val="tx1"/>
                </a:solidFill>
                <a:latin typeface="+mn-lt"/>
                <a:ea typeface="+mn-ea"/>
                <a:cs typeface="Calibri"/>
              </a:rPr>
              <a:t> searches should only be done rarely and by someone </a:t>
            </a:r>
            <a:r>
              <a:rPr lang="en-US" dirty="0">
                <a:cs typeface="Calibri"/>
              </a:rPr>
              <a:t>of the</a:t>
            </a:r>
            <a:r>
              <a:rPr lang="en-US" sz="1200" kern="1200" dirty="0">
                <a:solidFill>
                  <a:schemeClr val="tx1"/>
                </a:solidFill>
                <a:latin typeface="+mn-lt"/>
                <a:ea typeface="+mn-ea"/>
                <a:cs typeface="Calibri"/>
              </a:rPr>
              <a:t> same sex as you.</a:t>
            </a:r>
          </a:p>
          <a:p>
            <a:endParaRPr lang="en-US" b="1" dirty="0"/>
          </a:p>
          <a:p>
            <a:pPr>
              <a:defRPr/>
            </a:pPr>
            <a:r>
              <a:rPr lang="en-US" sz="1200" b="1" dirty="0"/>
              <a:t>Photo by:</a:t>
            </a:r>
            <a:r>
              <a:rPr lang="en-US" sz="1200" dirty="0"/>
              <a:t> </a:t>
            </a:r>
            <a:r>
              <a:rPr lang="en-US" b="0" i="0" dirty="0">
                <a:solidFill>
                  <a:srgbClr val="212124"/>
                </a:solidFill>
                <a:effectLst/>
                <a:latin typeface="Proxima Nova"/>
              </a:rPr>
              <a:t>© </a:t>
            </a:r>
            <a:r>
              <a:rPr lang="en-US" dirty="0"/>
              <a:t>Curt </a:t>
            </a:r>
            <a:r>
              <a:rPr lang="en-US" dirty="0" err="1"/>
              <a:t>Carnemark</a:t>
            </a:r>
            <a:r>
              <a:rPr lang="en-US" dirty="0"/>
              <a:t> / World Bank. </a:t>
            </a:r>
            <a:r>
              <a:rPr lang="en-US" sz="1200" dirty="0"/>
              <a:t>Further permission required for reuse. </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29</a:t>
            </a:fld>
            <a:endParaRPr lang="en-GB"/>
          </a:p>
        </p:txBody>
      </p:sp>
    </p:spTree>
    <p:extLst>
      <p:ext uri="{BB962C8B-B14F-4D97-AF65-F5344CB8AC3E}">
        <p14:creationId xmlns:p14="http://schemas.microsoft.com/office/powerpoint/2010/main" val="395977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dirty="0">
                <a:cs typeface="+mn-lt"/>
              </a:rPr>
              <a:t>Let’s begin with t</a:t>
            </a:r>
            <a:r>
              <a:rPr lang="en-US" sz="1200" b="0" dirty="0"/>
              <a:t>he things that you should be given before you start work. </a:t>
            </a:r>
          </a:p>
          <a:p>
            <a:r>
              <a:rPr lang="en-US" sz="1200" b="0" dirty="0"/>
              <a:t> </a:t>
            </a:r>
            <a:endParaRPr lang="en-US" sz="1200" dirty="0"/>
          </a:p>
          <a:p>
            <a:r>
              <a:rPr lang="en-US" sz="1200" b="1" dirty="0"/>
              <a:t>Photo by: </a:t>
            </a:r>
            <a:r>
              <a:rPr lang="en-US" b="0" i="0" dirty="0">
                <a:solidFill>
                  <a:srgbClr val="212124"/>
                </a:solidFill>
                <a:effectLst/>
                <a:latin typeface="Proxima Nova"/>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Michael Hall / World Bank</a:t>
            </a:r>
            <a:endParaRPr lang="en-US" sz="1200" b="1" dirty="0"/>
          </a:p>
        </p:txBody>
      </p:sp>
      <p:sp>
        <p:nvSpPr>
          <p:cNvPr id="4" name="Slide Number Placeholder 3"/>
          <p:cNvSpPr>
            <a:spLocks noGrp="1"/>
          </p:cNvSpPr>
          <p:nvPr>
            <p:ph type="sldNum" sz="quarter" idx="5"/>
          </p:nvPr>
        </p:nvSpPr>
        <p:spPr/>
        <p:txBody>
          <a:bodyPr/>
          <a:lstStyle/>
          <a:p>
            <a:fld id="{4728D87D-F75C-4A1C-B1D4-17454C29C32E}" type="slidenum">
              <a:rPr lang="en-GB" smtClean="0"/>
              <a:t>3</a:t>
            </a:fld>
            <a:endParaRPr lang="en-GB"/>
          </a:p>
        </p:txBody>
      </p:sp>
      <p:sp>
        <p:nvSpPr>
          <p:cNvPr id="5" name="Date Placeholder 4">
            <a:extLst>
              <a:ext uri="{FF2B5EF4-FFF2-40B4-BE49-F238E27FC236}">
                <a16:creationId xmlns:a16="http://schemas.microsoft.com/office/drawing/2014/main" id="{550868B7-2F84-415C-9567-083BFB27E5A1}"/>
              </a:ext>
            </a:extLst>
          </p:cNvPr>
          <p:cNvSpPr>
            <a:spLocks noGrp="1"/>
          </p:cNvSpPr>
          <p:nvPr>
            <p:ph type="dt" idx="1"/>
          </p:nvPr>
        </p:nvSpPr>
        <p:spPr/>
        <p:txBody>
          <a:bodyPr/>
          <a:lstStyle/>
          <a:p>
            <a:fld id="{43FDB30C-973D-491D-8062-D8F9EBB30E5F}" type="datetime1">
              <a:rPr lang="en-GB" smtClean="0"/>
              <a:t>31/05/2023</a:t>
            </a:fld>
            <a:endParaRPr lang="en-GB"/>
          </a:p>
        </p:txBody>
      </p:sp>
    </p:spTree>
    <p:extLst>
      <p:ext uri="{BB962C8B-B14F-4D97-AF65-F5344CB8AC3E}">
        <p14:creationId xmlns:p14="http://schemas.microsoft.com/office/powerpoint/2010/main" val="1499314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Next we’ll look at how you can raise improvements and concerns. </a:t>
            </a:r>
          </a:p>
          <a:p>
            <a:r>
              <a:rPr lang="en-US" sz="1200" b="0" dirty="0"/>
              <a:t>If you have any concerns about the way work is being done or think that it could be improved then it’s important that you raise these issues. </a:t>
            </a:r>
          </a:p>
          <a:p>
            <a:r>
              <a:rPr lang="en-US" sz="1200" b="0" dirty="0"/>
              <a:t>Y</a:t>
            </a:r>
            <a:r>
              <a:rPr lang="en-US" sz="1200" dirty="0"/>
              <a:t>ou might prevent an accident or damage to the environment – or even save someone’s life.</a:t>
            </a:r>
            <a:endParaRPr lang="en-US" sz="1200" b="1" dirty="0"/>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sz="1200" b="0" dirty="0"/>
              <a:t>World Bank. </a:t>
            </a:r>
            <a:r>
              <a:rPr lang="en-US" sz="1200" dirty="0"/>
              <a:t>Further permission required for reuse.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Slide Number Placeholder 3"/>
          <p:cNvSpPr>
            <a:spLocks noGrp="1"/>
          </p:cNvSpPr>
          <p:nvPr>
            <p:ph type="sldNum" sz="quarter" idx="5"/>
          </p:nvPr>
        </p:nvSpPr>
        <p:spPr/>
        <p:txBody>
          <a:bodyPr/>
          <a:lstStyle/>
          <a:p>
            <a:fld id="{4728D87D-F75C-4A1C-B1D4-17454C29C32E}" type="slidenum">
              <a:rPr lang="en-GB" smtClean="0"/>
              <a:t>30</a:t>
            </a:fld>
            <a:endParaRPr lang="en-GB"/>
          </a:p>
        </p:txBody>
      </p:sp>
      <p:sp>
        <p:nvSpPr>
          <p:cNvPr id="5" name="Date Placeholder 4">
            <a:extLst>
              <a:ext uri="{FF2B5EF4-FFF2-40B4-BE49-F238E27FC236}">
                <a16:creationId xmlns:a16="http://schemas.microsoft.com/office/drawing/2014/main" id="{13FD519D-2F6F-4598-9209-518C5C5F33CD}"/>
              </a:ext>
            </a:extLst>
          </p:cNvPr>
          <p:cNvSpPr>
            <a:spLocks noGrp="1"/>
          </p:cNvSpPr>
          <p:nvPr>
            <p:ph type="dt" idx="1"/>
          </p:nvPr>
        </p:nvSpPr>
        <p:spPr/>
        <p:txBody>
          <a:bodyPr/>
          <a:lstStyle/>
          <a:p>
            <a:fld id="{7C5607F3-4B5E-4190-9344-BC3E763DDBAB}" type="datetime1">
              <a:rPr lang="en-GB" smtClean="0"/>
              <a:t>31/05/2023</a:t>
            </a:fld>
            <a:endParaRPr lang="en-GB"/>
          </a:p>
        </p:txBody>
      </p:sp>
    </p:spTree>
    <p:extLst>
      <p:ext uri="{BB962C8B-B14F-4D97-AF65-F5344CB8AC3E}">
        <p14:creationId xmlns:p14="http://schemas.microsoft.com/office/powerpoint/2010/main" val="2295404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sz="1200" b="1" dirty="0"/>
              <a:t>Narration: </a:t>
            </a:r>
            <a:r>
              <a:rPr lang="en-US" sz="1200" b="0" dirty="0"/>
              <a:t>Always report anything you </a:t>
            </a:r>
            <a:r>
              <a:rPr lang="en-US" sz="1200" dirty="0"/>
              <a:t>see on site that is not safe, not healthy or damaging the environment. </a:t>
            </a:r>
          </a:p>
          <a:p>
            <a:pPr defTabSz="990661">
              <a:defRPr/>
            </a:pPr>
            <a:r>
              <a:rPr lang="en-US" sz="1200" dirty="0"/>
              <a:t>In this training we are talking about many measures that should be in place - if they are not in then you need to raise it.</a:t>
            </a:r>
          </a:p>
          <a:p>
            <a:pPr defTabSz="990661">
              <a:defRPr/>
            </a:pPr>
            <a:r>
              <a:rPr lang="en-US" sz="1200" kern="1200" dirty="0">
                <a:solidFill>
                  <a:schemeClr val="tx1"/>
                </a:solidFill>
                <a:latin typeface="+mn-lt"/>
                <a:ea typeface="+mn-ea"/>
                <a:cs typeface="+mn-cs"/>
              </a:rPr>
              <a:t>You can also remove yourself from a work situation which you believe presents </a:t>
            </a:r>
            <a:r>
              <a:rPr lang="en-US" dirty="0"/>
              <a:t>a likely </a:t>
            </a:r>
            <a:r>
              <a:rPr lang="en-US" sz="1200" kern="1200" dirty="0">
                <a:solidFill>
                  <a:schemeClr val="tx1"/>
                </a:solidFill>
                <a:latin typeface="+mn-lt"/>
                <a:ea typeface="+mn-ea"/>
                <a:cs typeface="+mn-cs"/>
              </a:rPr>
              <a:t>and serious danger to your life or health – or other people’s - like this ladder that is unsafe because it is broken and at the wrong angle. </a:t>
            </a:r>
            <a:endParaRPr lang="en-US" sz="1200" dirty="0"/>
          </a:p>
          <a:p>
            <a:pPr defTabSz="1020876">
              <a:defRPr/>
            </a:pPr>
            <a:endParaRPr lang="en-US" sz="1200" dirty="0">
              <a:cs typeface="Calibri"/>
            </a:endParaRPr>
          </a:p>
          <a:p>
            <a:pPr defTabSz="1020876">
              <a:defRPr/>
            </a:pPr>
            <a:r>
              <a:rPr lang="en-US" sz="1200" b="1" dirty="0">
                <a:cs typeface="Calibri"/>
              </a:rPr>
              <a:t>Note to trainer: </a:t>
            </a:r>
            <a:r>
              <a:rPr lang="en-GB" sz="1200" dirty="0">
                <a:effectLst/>
                <a:latin typeface="Calibri"/>
                <a:ea typeface="Calibri" panose="020F0502020204030204" pitchFamily="34" charset="0"/>
                <a:cs typeface="Calibri"/>
              </a:rPr>
              <a:t>To make the training more interactive, at the beginning of this slide, ask the workers: “What do you think you should do if you see anything that is unsafe or polluting?”</a:t>
            </a:r>
            <a:endParaRPr lang="en-US" sz="1200" dirty="0">
              <a:latin typeface="Calibri"/>
              <a:cs typeface="Calibri"/>
            </a:endParaRPr>
          </a:p>
          <a:p>
            <a:pPr>
              <a:defRPr/>
            </a:pPr>
            <a:endParaRPr lang="en-US" b="1" dirty="0"/>
          </a:p>
          <a:p>
            <a:r>
              <a:rPr lang="en-US" sz="1200" b="1" dirty="0"/>
              <a:t>Photo by:</a:t>
            </a:r>
            <a:r>
              <a:rPr lang="en-US" sz="1200" dirty="0"/>
              <a:t> </a:t>
            </a:r>
            <a:r>
              <a:rPr lang="en-US" b="0" i="0" dirty="0">
                <a:solidFill>
                  <a:srgbClr val="212124"/>
                </a:solidFill>
                <a:effectLst/>
                <a:latin typeface="Proxima Nova"/>
              </a:rPr>
              <a:t>© </a:t>
            </a:r>
            <a:r>
              <a:rPr lang="en-US" i="0" kern="1200" dirty="0">
                <a:effectLst/>
                <a:cs typeface="Calibri"/>
              </a:rPr>
              <a:t>Jack Mozingo/ </a:t>
            </a:r>
            <a:r>
              <a:rPr lang="en-US" sz="1200" b="0" dirty="0"/>
              <a:t>World Bank</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31</a:t>
            </a:fld>
            <a:endParaRPr lang="en-GB"/>
          </a:p>
        </p:txBody>
      </p:sp>
    </p:spTree>
    <p:extLst>
      <p:ext uri="{BB962C8B-B14F-4D97-AF65-F5344CB8AC3E}">
        <p14:creationId xmlns:p14="http://schemas.microsoft.com/office/powerpoint/2010/main" val="4243509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Narration: </a:t>
            </a:r>
            <a:r>
              <a:rPr lang="en-US" sz="1200" b="0" dirty="0"/>
              <a:t>Tell your Supervisor or the </a:t>
            </a:r>
            <a:r>
              <a:rPr lang="en-US" sz="1200" kern="1200" dirty="0">
                <a:solidFill>
                  <a:schemeClr val="tx1"/>
                </a:solidFill>
                <a:latin typeface="+mn-lt"/>
                <a:ea typeface="+mn-lt"/>
                <a:cs typeface="+mn-lt"/>
              </a:rPr>
              <a:t>Health and Safety Specialist </a:t>
            </a:r>
            <a:r>
              <a:rPr lang="en-US" sz="1200" i="1" kern="1200" dirty="0">
                <a:solidFill>
                  <a:schemeClr val="tx1"/>
                </a:solidFill>
                <a:latin typeface="+mn-lt"/>
                <a:ea typeface="+mn-lt"/>
                <a:cs typeface="+mn-lt"/>
              </a:rPr>
              <a:t>or </a:t>
            </a:r>
            <a:r>
              <a:rPr lang="en-US" sz="1200" kern="1200" dirty="0">
                <a:solidFill>
                  <a:schemeClr val="tx1"/>
                </a:solidFill>
                <a:latin typeface="+mn-lt"/>
                <a:ea typeface="+mn-lt"/>
                <a:cs typeface="+mn-lt"/>
              </a:rPr>
              <a:t>the Environmental Specialist. </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dirty="0"/>
              <a:t>Most sites will have a system for you to raise issues which will be explained to you.</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dirty="0"/>
              <a:t>This might be a grievance system. </a:t>
            </a:r>
            <a:endParaRPr lang="en-US" sz="1200" kern="1200" dirty="0">
              <a:solidFill>
                <a:schemeClr val="tx1"/>
              </a:solidFill>
              <a:latin typeface="+mn-lt"/>
              <a:ea typeface="+mn-lt"/>
              <a:cs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dirty="0"/>
              <a:t>World Bank. </a:t>
            </a:r>
            <a:r>
              <a:rPr lang="en-US" sz="1200" dirty="0"/>
              <a:t>Further permission required for reuse. </a:t>
            </a:r>
            <a:endParaRPr lang="en-US" dirty="0"/>
          </a:p>
        </p:txBody>
      </p:sp>
      <p:sp>
        <p:nvSpPr>
          <p:cNvPr id="4" name="Slide Number Placeholder 3"/>
          <p:cNvSpPr>
            <a:spLocks noGrp="1"/>
          </p:cNvSpPr>
          <p:nvPr>
            <p:ph type="sldNum" sz="quarter" idx="5"/>
          </p:nvPr>
        </p:nvSpPr>
        <p:spPr/>
        <p:txBody>
          <a:bodyPr/>
          <a:lstStyle/>
          <a:p>
            <a:fld id="{F77695CE-36B6-48E7-920E-95D4D04197E0}" type="slidenum">
              <a:rPr lang="en-US" smtClean="0"/>
              <a:t>32</a:t>
            </a:fld>
            <a:endParaRPr lang="en-US"/>
          </a:p>
        </p:txBody>
      </p:sp>
    </p:spTree>
    <p:extLst>
      <p:ext uri="{BB962C8B-B14F-4D97-AF65-F5344CB8AC3E}">
        <p14:creationId xmlns:p14="http://schemas.microsoft.com/office/powerpoint/2010/main" val="3618203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Narration: </a:t>
            </a:r>
            <a:r>
              <a:rPr lang="en-US" sz="1200" dirty="0"/>
              <a:t>You should not be blamed for raising concerns and there should be no consequences for you – for instance you should not lose your job.</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dirty="0">
                <a:cs typeface="Calibri"/>
              </a:rPr>
              <a:t>And you </a:t>
            </a:r>
            <a:r>
              <a:rPr lang="en-US" sz="1200" kern="1200" dirty="0">
                <a:solidFill>
                  <a:schemeClr val="tx1"/>
                </a:solidFill>
                <a:latin typeface="+mn-lt"/>
                <a:ea typeface="+mn-ea"/>
                <a:cs typeface="+mn-cs"/>
              </a:rPr>
              <a:t>do not</a:t>
            </a:r>
            <a:r>
              <a:rPr lang="en-US" dirty="0">
                <a:cs typeface="Calibri"/>
              </a:rPr>
              <a:t> need to go back to that task until the problem has been fixed. </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lt"/>
                <a:cs typeface="+mn-lt"/>
              </a:rPr>
              <a:t>If your concern is not dealt with then you can speak to the site manager o</a:t>
            </a:r>
            <a:r>
              <a:rPr lang="en-US" sz="1200" dirty="0"/>
              <a:t>r the worker organization representative if there is one. </a:t>
            </a:r>
          </a:p>
          <a:p>
            <a:pPr marL="0" marR="0" lvl="0" indent="0" algn="l" defTabSz="990661"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Michael Hall / World Bank</a:t>
            </a:r>
            <a:r>
              <a:rPr lang="en-US" sz="1200" b="0" dirty="0"/>
              <a:t>. </a:t>
            </a:r>
            <a:r>
              <a:rPr lang="en-US" sz="1200" dirty="0"/>
              <a:t>Further permission required for reuse. </a:t>
            </a:r>
            <a:endParaRPr lang="en-US" sz="1200" b="0" dirty="0"/>
          </a:p>
        </p:txBody>
      </p:sp>
      <p:sp>
        <p:nvSpPr>
          <p:cNvPr id="4" name="Slide Number Placeholder 3"/>
          <p:cNvSpPr>
            <a:spLocks noGrp="1"/>
          </p:cNvSpPr>
          <p:nvPr>
            <p:ph type="sldNum" sz="quarter" idx="5"/>
          </p:nvPr>
        </p:nvSpPr>
        <p:spPr/>
        <p:txBody>
          <a:bodyPr/>
          <a:lstStyle/>
          <a:p>
            <a:fld id="{4728D87D-F75C-4A1C-B1D4-17454C29C32E}" type="slidenum">
              <a:rPr lang="en-GB" smtClean="0"/>
              <a:t>33</a:t>
            </a:fld>
            <a:endParaRPr lang="en-GB"/>
          </a:p>
        </p:txBody>
      </p:sp>
      <p:sp>
        <p:nvSpPr>
          <p:cNvPr id="5" name="Date Placeholder 4">
            <a:extLst>
              <a:ext uri="{FF2B5EF4-FFF2-40B4-BE49-F238E27FC236}">
                <a16:creationId xmlns:a16="http://schemas.microsoft.com/office/drawing/2014/main" id="{BD16B8C9-50DE-458E-BF90-8448439E2EF2}"/>
              </a:ext>
            </a:extLst>
          </p:cNvPr>
          <p:cNvSpPr>
            <a:spLocks noGrp="1"/>
          </p:cNvSpPr>
          <p:nvPr>
            <p:ph type="dt" idx="1"/>
          </p:nvPr>
        </p:nvSpPr>
        <p:spPr/>
        <p:txBody>
          <a:bodyPr/>
          <a:lstStyle/>
          <a:p>
            <a:fld id="{D59ED0AA-27BE-412D-B02E-3FBCE78B50DA}" type="datetime1">
              <a:rPr lang="en-GB" smtClean="0"/>
              <a:t>31/05/2023</a:t>
            </a:fld>
            <a:endParaRPr lang="en-GB"/>
          </a:p>
        </p:txBody>
      </p:sp>
    </p:spTree>
    <p:extLst>
      <p:ext uri="{BB962C8B-B14F-4D97-AF65-F5344CB8AC3E}">
        <p14:creationId xmlns:p14="http://schemas.microsoft.com/office/powerpoint/2010/main" val="1763970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sz="1200" b="1" dirty="0"/>
              <a:t>Narration: </a:t>
            </a:r>
            <a:r>
              <a:rPr lang="en-US" sz="1200" dirty="0"/>
              <a:t>You can also make suggestions if you think of a safer way to do a job or a better way to protect the environment or the community. </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dirty="0"/>
              <a:t>There might be a suggestion box, like these, where you can write your idea on a piece of paper and put it in the box. </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dirty="0"/>
              <a:t>It's up to you if you write your name on it – you can remain anonymous if you like. </a:t>
            </a:r>
          </a:p>
          <a:p>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 Michael Hall / World Bank</a:t>
            </a:r>
            <a:endParaRPr lang="en-US" sz="1200" b="0" dirty="0"/>
          </a:p>
          <a:p>
            <a:endParaRPr lang="en-US" sz="1200" b="1" dirty="0"/>
          </a:p>
          <a:p>
            <a:pPr defTabSz="990661">
              <a:defRPr/>
            </a:pPr>
            <a:endParaRPr lang="en-US" sz="1200" b="1" dirty="0"/>
          </a:p>
          <a:p>
            <a:endParaRPr lang="en-US" sz="1200" b="1" dirty="0">
              <a:cs typeface="Calibri"/>
            </a:endParaRPr>
          </a:p>
          <a:p>
            <a:endParaRPr lang="en-US" sz="1200" b="1" dirty="0">
              <a:cs typeface="Calibri"/>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34</a:t>
            </a:fld>
            <a:endParaRPr lang="en-GB"/>
          </a:p>
        </p:txBody>
      </p:sp>
      <p:sp>
        <p:nvSpPr>
          <p:cNvPr id="5" name="Date Placeholder 4">
            <a:extLst>
              <a:ext uri="{FF2B5EF4-FFF2-40B4-BE49-F238E27FC236}">
                <a16:creationId xmlns:a16="http://schemas.microsoft.com/office/drawing/2014/main" id="{3B1F94FC-3836-4EB5-8BDD-8B5B99AF0C39}"/>
              </a:ext>
            </a:extLst>
          </p:cNvPr>
          <p:cNvSpPr>
            <a:spLocks noGrp="1"/>
          </p:cNvSpPr>
          <p:nvPr>
            <p:ph type="dt" idx="1"/>
          </p:nvPr>
        </p:nvSpPr>
        <p:spPr/>
        <p:txBody>
          <a:bodyPr/>
          <a:lstStyle/>
          <a:p>
            <a:fld id="{48BA1EB2-5CBC-41A5-A8C7-336BC647422E}" type="datetime1">
              <a:rPr lang="en-GB" smtClean="0"/>
              <a:t>31/05/2023</a:t>
            </a:fld>
            <a:endParaRPr lang="en-GB"/>
          </a:p>
        </p:txBody>
      </p:sp>
    </p:spTree>
    <p:extLst>
      <p:ext uri="{BB962C8B-B14F-4D97-AF65-F5344CB8AC3E}">
        <p14:creationId xmlns:p14="http://schemas.microsoft.com/office/powerpoint/2010/main" val="3244858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Now we’ll finish this module with five key things for you to remember.</a:t>
            </a:r>
            <a:endParaRPr lang="en-US" sz="1200" b="1" dirty="0"/>
          </a:p>
          <a:p>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Image by: </a:t>
            </a:r>
            <a:r>
              <a:rPr lang="en-US" b="0" i="0" dirty="0">
                <a:solidFill>
                  <a:srgbClr val="212124"/>
                </a:solidFill>
                <a:effectLst/>
                <a:latin typeface="Proxima Nova"/>
              </a:rPr>
              <a:t>© </a:t>
            </a:r>
            <a:r>
              <a:rPr lang="en-US" sz="1200" dirty="0"/>
              <a:t>World Bank</a:t>
            </a:r>
          </a:p>
        </p:txBody>
      </p:sp>
      <p:sp>
        <p:nvSpPr>
          <p:cNvPr id="4" name="Slide Number Placeholder 3"/>
          <p:cNvSpPr>
            <a:spLocks noGrp="1"/>
          </p:cNvSpPr>
          <p:nvPr>
            <p:ph type="sldNum" sz="quarter" idx="5"/>
          </p:nvPr>
        </p:nvSpPr>
        <p:spPr/>
        <p:txBody>
          <a:bodyPr/>
          <a:lstStyle/>
          <a:p>
            <a:fld id="{4728D87D-F75C-4A1C-B1D4-17454C29C32E}" type="slidenum">
              <a:rPr lang="en-GB" smtClean="0"/>
              <a:t>35</a:t>
            </a:fld>
            <a:endParaRPr lang="en-GB"/>
          </a:p>
        </p:txBody>
      </p:sp>
      <p:sp>
        <p:nvSpPr>
          <p:cNvPr id="5" name="Date Placeholder 4">
            <a:extLst>
              <a:ext uri="{FF2B5EF4-FFF2-40B4-BE49-F238E27FC236}">
                <a16:creationId xmlns:a16="http://schemas.microsoft.com/office/drawing/2014/main" id="{36B3E536-CD2D-4F47-885C-2518CD1DC418}"/>
              </a:ext>
            </a:extLst>
          </p:cNvPr>
          <p:cNvSpPr>
            <a:spLocks noGrp="1"/>
          </p:cNvSpPr>
          <p:nvPr>
            <p:ph type="dt" idx="1"/>
          </p:nvPr>
        </p:nvSpPr>
        <p:spPr/>
        <p:txBody>
          <a:bodyPr/>
          <a:lstStyle/>
          <a:p>
            <a:fld id="{56D93620-492E-466E-8401-B5C2D3D428C1}" type="datetime1">
              <a:rPr lang="en-GB" smtClean="0"/>
              <a:t>31/05/2023</a:t>
            </a:fld>
            <a:endParaRPr lang="en-GB"/>
          </a:p>
        </p:txBody>
      </p:sp>
    </p:spTree>
    <p:extLst>
      <p:ext uri="{BB962C8B-B14F-4D97-AF65-F5344CB8AC3E}">
        <p14:creationId xmlns:p14="http://schemas.microsoft.com/office/powerpoint/2010/main" val="3244868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661">
              <a:defRPr/>
            </a:pPr>
            <a:r>
              <a:rPr lang="en-US" sz="1200" b="1" dirty="0"/>
              <a:t>Narration: </a:t>
            </a:r>
          </a:p>
          <a:p>
            <a:pPr marL="557247" indent="-557247">
              <a:buAutoNum type="arabicPeriod"/>
            </a:pPr>
            <a:r>
              <a:rPr lang="en-GB" sz="1200" dirty="0">
                <a:cs typeface="Calibri"/>
              </a:rPr>
              <a:t>Follow instructions from the training and briefings you are given </a:t>
            </a:r>
          </a:p>
          <a:p>
            <a:pPr marL="557247" indent="-557247">
              <a:buAutoNum type="arabicPeriod"/>
            </a:pPr>
            <a:r>
              <a:rPr lang="en-GB" sz="1200" dirty="0"/>
              <a:t>Wear the right Personal Protective Equipment PPE</a:t>
            </a:r>
            <a:endParaRPr lang="en-US" sz="1200" dirty="0"/>
          </a:p>
          <a:p>
            <a:pPr marL="556895" indent="-556895">
              <a:buAutoNum type="arabicPeriod"/>
            </a:pPr>
            <a:r>
              <a:rPr lang="en-GB" sz="1200" dirty="0"/>
              <a:t>Only </a:t>
            </a:r>
            <a:r>
              <a:rPr lang="en-GB" sz="1200" kern="1200" dirty="0"/>
              <a:t>do tasks that </a:t>
            </a:r>
            <a:r>
              <a:rPr lang="en-GB" sz="1200" dirty="0"/>
              <a:t>you have been trained to do – don't do tasks that need </a:t>
            </a:r>
            <a:r>
              <a:rPr lang="en-GB" sz="1200" kern="1200" dirty="0"/>
              <a:t>specialist training</a:t>
            </a:r>
            <a:r>
              <a:rPr lang="en-GB" sz="1200" dirty="0"/>
              <a:t> </a:t>
            </a:r>
            <a:r>
              <a:rPr lang="en-GB" sz="1200" kern="1200" dirty="0"/>
              <a:t>until you have had that training</a:t>
            </a:r>
            <a:endParaRPr lang="en-GB" sz="1200" kern="1200" dirty="0">
              <a:cs typeface="Calibri"/>
            </a:endParaRPr>
          </a:p>
          <a:p>
            <a:pPr marL="557247" indent="-557247">
              <a:buFontTx/>
              <a:buAutoNum type="arabicPeriod"/>
            </a:pPr>
            <a:r>
              <a:rPr lang="en-GB" sz="1200" dirty="0">
                <a:cs typeface="Calibri"/>
              </a:rPr>
              <a:t>Report concerns about your safety or other people’s safety or the environment – stop work until it has been fixed </a:t>
            </a:r>
          </a:p>
          <a:p>
            <a:r>
              <a:rPr lang="en-GB" sz="1200" dirty="0"/>
              <a:t>5. If you are unsure about anything ask:</a:t>
            </a:r>
            <a:endParaRPr lang="en-US" sz="1200" dirty="0">
              <a:cs typeface="Calibri" panose="020F0502020204030204"/>
            </a:endParaRPr>
          </a:p>
          <a:p>
            <a:pPr marL="0" lvl="2" indent="0">
              <a:buFont typeface="Arial"/>
              <a:buNone/>
            </a:pPr>
            <a:r>
              <a:rPr lang="en-GB" sz="1200" dirty="0"/>
              <a:t>- Your Supervisor or</a:t>
            </a:r>
            <a:endParaRPr lang="en-US" sz="1200" dirty="0"/>
          </a:p>
          <a:p>
            <a:pPr marL="171450" lvl="2" indent="-171450">
              <a:buFontTx/>
              <a:buChar char="-"/>
            </a:pPr>
            <a:r>
              <a:rPr lang="en-GB" sz="1200" dirty="0"/>
              <a:t>the Health and Safety Specialist or</a:t>
            </a:r>
            <a:endParaRPr lang="en-US" sz="1200" dirty="0"/>
          </a:p>
          <a:p>
            <a:pPr marL="171450" lvl="2" indent="-171450">
              <a:buFontTx/>
              <a:buChar char="-"/>
            </a:pPr>
            <a:r>
              <a:rPr lang="en-GB" sz="1200" dirty="0"/>
              <a:t>the Environmental Specialist.</a:t>
            </a:r>
          </a:p>
          <a:p>
            <a:pPr marL="0" lvl="2" indent="0">
              <a:buFontTx/>
              <a:buNone/>
            </a:pPr>
            <a:r>
              <a:rPr lang="en-US" sz="1200" dirty="0"/>
              <a:t>Now that you know what you need before you start work, let’s take a look at how you can avoid hazards and risks in Module 3.</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 </a:t>
            </a:r>
            <a:r>
              <a:rPr lang="en-US" sz="1200" dirty="0"/>
              <a:t>Further permission required for reuse. </a:t>
            </a:r>
            <a:endParaRPr lang="en-US" sz="1200" b="1" dirty="0"/>
          </a:p>
        </p:txBody>
      </p:sp>
      <p:sp>
        <p:nvSpPr>
          <p:cNvPr id="4" name="Slide Number Placeholder 3"/>
          <p:cNvSpPr>
            <a:spLocks noGrp="1"/>
          </p:cNvSpPr>
          <p:nvPr>
            <p:ph type="sldNum" sz="quarter" idx="5"/>
          </p:nvPr>
        </p:nvSpPr>
        <p:spPr/>
        <p:txBody>
          <a:bodyPr/>
          <a:lstStyle/>
          <a:p>
            <a:fld id="{4728D87D-F75C-4A1C-B1D4-17454C29C32E}" type="slidenum">
              <a:rPr lang="en-GB" smtClean="0"/>
              <a:t>36</a:t>
            </a:fld>
            <a:endParaRPr lang="en-GB"/>
          </a:p>
        </p:txBody>
      </p:sp>
      <p:sp>
        <p:nvSpPr>
          <p:cNvPr id="5" name="Date Placeholder 4">
            <a:extLst>
              <a:ext uri="{FF2B5EF4-FFF2-40B4-BE49-F238E27FC236}">
                <a16:creationId xmlns:a16="http://schemas.microsoft.com/office/drawing/2014/main" id="{2C275FDD-BADD-4F35-B28D-BD7214F1DCFE}"/>
              </a:ext>
            </a:extLst>
          </p:cNvPr>
          <p:cNvSpPr>
            <a:spLocks noGrp="1"/>
          </p:cNvSpPr>
          <p:nvPr>
            <p:ph type="dt" idx="1"/>
          </p:nvPr>
        </p:nvSpPr>
        <p:spPr/>
        <p:txBody>
          <a:bodyPr/>
          <a:lstStyle/>
          <a:p>
            <a:fld id="{B4E0298C-0A53-43A1-8F94-D3B50A435DA5}" type="datetime1">
              <a:rPr lang="en-GB" smtClean="0"/>
              <a:t>31/05/2023</a:t>
            </a:fld>
            <a:endParaRPr lang="en-GB"/>
          </a:p>
        </p:txBody>
      </p:sp>
    </p:spTree>
    <p:extLst>
      <p:ext uri="{BB962C8B-B14F-4D97-AF65-F5344CB8AC3E}">
        <p14:creationId xmlns:p14="http://schemas.microsoft.com/office/powerpoint/2010/main" val="36113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You need to be provided with the terms and conditions of your job including:</a:t>
            </a:r>
          </a:p>
          <a:p>
            <a:pPr marL="457200" indent="-457200">
              <a:buFont typeface="Arial,Sans-Serif"/>
              <a:buChar char="•"/>
            </a:pPr>
            <a:r>
              <a:rPr lang="en-US" sz="1200" dirty="0"/>
              <a:t>Wages</a:t>
            </a:r>
            <a:endParaRPr lang="en-US" sz="1200" dirty="0">
              <a:cs typeface="Calibri"/>
            </a:endParaRPr>
          </a:p>
          <a:p>
            <a:pPr marL="457200" indent="-457200">
              <a:buFont typeface="Arial,Sans-Serif"/>
              <a:buChar char="•"/>
            </a:pPr>
            <a:r>
              <a:rPr lang="en-US" sz="1200" dirty="0"/>
              <a:t>Working hours</a:t>
            </a:r>
            <a:endParaRPr lang="en-US" sz="1200" dirty="0">
              <a:cs typeface="Calibri"/>
            </a:endParaRPr>
          </a:p>
          <a:p>
            <a:pPr marL="457200" indent="-457200">
              <a:buFont typeface="Arial,Sans-Serif"/>
              <a:buChar char="•"/>
            </a:pPr>
            <a:r>
              <a:rPr lang="en-US" sz="1200" dirty="0"/>
              <a:t>Overtime</a:t>
            </a:r>
            <a:endParaRPr lang="en-US" sz="1200" dirty="0">
              <a:cs typeface="Calibri"/>
            </a:endParaRPr>
          </a:p>
          <a:p>
            <a:pPr marL="457200" indent="-457200">
              <a:buFont typeface="Arial,Sans-Serif"/>
              <a:buChar char="•"/>
            </a:pPr>
            <a:r>
              <a:rPr lang="en-US" sz="1200" dirty="0"/>
              <a:t>Workplace rules</a:t>
            </a:r>
          </a:p>
          <a:p>
            <a:pPr marL="457200" indent="-457200">
              <a:buFont typeface="Arial,Sans-Serif"/>
              <a:buChar char="•"/>
            </a:pPr>
            <a:r>
              <a:rPr lang="en-US" sz="1200" dirty="0">
                <a:cs typeface="Calibri"/>
              </a:rPr>
              <a:t>Holidays including religious holidays</a:t>
            </a:r>
          </a:p>
          <a:p>
            <a:pPr marL="457200" indent="-457200">
              <a:buFont typeface="Arial,Sans-Serif"/>
              <a:buChar char="•"/>
            </a:pPr>
            <a:r>
              <a:rPr lang="en-US" sz="1200" dirty="0"/>
              <a:t>Benefits and</a:t>
            </a:r>
            <a:endParaRPr lang="en-US" sz="1200" dirty="0">
              <a:cs typeface="Calibri"/>
            </a:endParaRPr>
          </a:p>
          <a:p>
            <a:pPr marL="457200" indent="-457200">
              <a:buFont typeface="Arial,Sans-Serif"/>
              <a:buChar char="•"/>
            </a:pPr>
            <a:r>
              <a:rPr lang="en-US" sz="1200" dirty="0"/>
              <a:t>Your rights - for example, to compensation you might be eligible for if you are injured at work.</a:t>
            </a:r>
            <a:endParaRPr lang="en-US" sz="1200" dirty="0">
              <a:cs typeface="Calibri"/>
            </a:endParaRPr>
          </a:p>
          <a:p>
            <a:r>
              <a:rPr lang="en-US" sz="1200" dirty="0"/>
              <a:t>The conditions of your job should be written in your language and understandable to you. </a:t>
            </a:r>
          </a:p>
          <a:p>
            <a:r>
              <a:rPr lang="en-US" sz="1200" dirty="0"/>
              <a:t>You </a:t>
            </a:r>
            <a:r>
              <a:rPr lang="en-GB" sz="1200" kern="1200" dirty="0">
                <a:solidFill>
                  <a:schemeClr val="tx1"/>
                </a:solidFill>
                <a:effectLst/>
                <a:latin typeface="+mn-lt"/>
                <a:ea typeface="+mn-ea"/>
                <a:cs typeface="+mn-cs"/>
              </a:rPr>
              <a:t>need to read your terms and conditions and get answers to anything you are unclear about.</a:t>
            </a:r>
            <a:endParaRPr lang="en-US" sz="1200" b="1"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sz="1200" dirty="0"/>
              <a:t>Shutterstock.com. </a:t>
            </a:r>
            <a:endParaRPr lang="en-US" sz="1200" b="1" strike="sngStrike" dirty="0"/>
          </a:p>
          <a:p>
            <a:endParaRPr lang="en-GB" sz="1200" b="1" dirty="0">
              <a:cs typeface="Calibri"/>
            </a:endParaRPr>
          </a:p>
          <a:p>
            <a:endParaRPr lang="en-US" sz="1200" b="1" dirty="0"/>
          </a:p>
        </p:txBody>
      </p:sp>
      <p:sp>
        <p:nvSpPr>
          <p:cNvPr id="4" name="Slide Number Placeholder 3"/>
          <p:cNvSpPr>
            <a:spLocks noGrp="1"/>
          </p:cNvSpPr>
          <p:nvPr>
            <p:ph type="sldNum" sz="quarter" idx="5"/>
          </p:nvPr>
        </p:nvSpPr>
        <p:spPr/>
        <p:txBody>
          <a:bodyPr/>
          <a:lstStyle/>
          <a:p>
            <a:fld id="{4728D87D-F75C-4A1C-B1D4-17454C29C32E}" type="slidenum">
              <a:rPr lang="en-GB" smtClean="0"/>
              <a:t>4</a:t>
            </a:fld>
            <a:endParaRPr lang="en-GB"/>
          </a:p>
        </p:txBody>
      </p:sp>
      <p:sp>
        <p:nvSpPr>
          <p:cNvPr id="5" name="Date Placeholder 4">
            <a:extLst>
              <a:ext uri="{FF2B5EF4-FFF2-40B4-BE49-F238E27FC236}">
                <a16:creationId xmlns:a16="http://schemas.microsoft.com/office/drawing/2014/main" id="{5B79FC39-B0A8-46BA-9DAD-B6A42E4AF3CA}"/>
              </a:ext>
            </a:extLst>
          </p:cNvPr>
          <p:cNvSpPr>
            <a:spLocks noGrp="1"/>
          </p:cNvSpPr>
          <p:nvPr>
            <p:ph type="dt" idx="1"/>
          </p:nvPr>
        </p:nvSpPr>
        <p:spPr/>
        <p:txBody>
          <a:bodyPr/>
          <a:lstStyle/>
          <a:p>
            <a:fld id="{F975C588-38F0-4554-979B-34854EACC0E3}" type="datetime1">
              <a:rPr lang="en-GB" smtClean="0"/>
              <a:t>31/05/2023</a:t>
            </a:fld>
            <a:endParaRPr lang="en-GB"/>
          </a:p>
        </p:txBody>
      </p:sp>
    </p:spTree>
    <p:extLst>
      <p:ext uri="{BB962C8B-B14F-4D97-AF65-F5344CB8AC3E}">
        <p14:creationId xmlns:p14="http://schemas.microsoft.com/office/powerpoint/2010/main" val="153153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t> You must be given </a:t>
            </a:r>
            <a:r>
              <a:rPr lang="en-US" b="0" dirty="0"/>
              <a:t>a briefing before you begin every </a:t>
            </a:r>
            <a:r>
              <a:rPr lang="en-US" dirty="0"/>
              <a:t>task to tell you how to do it. </a:t>
            </a:r>
            <a:br>
              <a:rPr lang="en-US" dirty="0">
                <a:cs typeface="+mn-lt"/>
              </a:rPr>
            </a:br>
            <a:endParaRPr lang="en-US"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World Bank. </a:t>
            </a:r>
            <a:r>
              <a:rPr lang="en-US" sz="1200" dirty="0"/>
              <a:t>Further permission required for reuse. </a:t>
            </a:r>
            <a:endParaRPr lang="en-US" sz="12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728D87D-F75C-4A1C-B1D4-17454C29C32E}" type="slidenum">
              <a:rPr lang="en-GB" smtClean="0"/>
              <a:t>5</a:t>
            </a:fld>
            <a:endParaRPr lang="en-GB"/>
          </a:p>
        </p:txBody>
      </p:sp>
      <p:sp>
        <p:nvSpPr>
          <p:cNvPr id="5" name="Date Placeholder 4">
            <a:extLst>
              <a:ext uri="{FF2B5EF4-FFF2-40B4-BE49-F238E27FC236}">
                <a16:creationId xmlns:a16="http://schemas.microsoft.com/office/drawing/2014/main" id="{4E6158B4-4BF1-476D-9471-4DC5C3ED1659}"/>
              </a:ext>
            </a:extLst>
          </p:cNvPr>
          <p:cNvSpPr>
            <a:spLocks noGrp="1"/>
          </p:cNvSpPr>
          <p:nvPr>
            <p:ph type="dt" idx="1"/>
          </p:nvPr>
        </p:nvSpPr>
        <p:spPr/>
        <p:txBody>
          <a:bodyPr/>
          <a:lstStyle/>
          <a:p>
            <a:fld id="{6A709580-A983-4F0B-A04E-C5AC6A2FF4D7}" type="datetime1">
              <a:rPr lang="en-GB" smtClean="0"/>
              <a:t>31/05/2023</a:t>
            </a:fld>
            <a:endParaRPr lang="en-GB"/>
          </a:p>
        </p:txBody>
      </p:sp>
    </p:spTree>
    <p:extLst>
      <p:ext uri="{BB962C8B-B14F-4D97-AF65-F5344CB8AC3E}">
        <p14:creationId xmlns:p14="http://schemas.microsoft.com/office/powerpoint/2010/main" val="169704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In this general induction, wherever you see a circle with a red line through it on a photo, it is showing </a:t>
            </a:r>
            <a:r>
              <a:rPr lang="en-US" sz="1200" i="1" dirty="0"/>
              <a:t>bad </a:t>
            </a:r>
            <a:r>
              <a:rPr lang="en-US" sz="1200" dirty="0"/>
              <a:t>practice – something you should </a:t>
            </a:r>
            <a:r>
              <a:rPr lang="en-US" sz="1200" i="1" dirty="0"/>
              <a:t>not</a:t>
            </a:r>
            <a:r>
              <a:rPr lang="en-US" sz="1200" dirty="0"/>
              <a:t> do. </a:t>
            </a:r>
            <a:endParaRPr lang="en-US" sz="1200" dirty="0">
              <a:cs typeface="Calibri" panose="020F0502020204030204"/>
            </a:endParaRPr>
          </a:p>
          <a:p>
            <a:endParaRPr lang="en-US" sz="1200" b="1" dirty="0">
              <a:cs typeface="Calibri" panose="020F0502020204030204"/>
            </a:endParaRP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Image by: </a:t>
            </a:r>
            <a:r>
              <a:rPr lang="en-US" b="0" i="0" dirty="0">
                <a:solidFill>
                  <a:srgbClr val="212124"/>
                </a:solidFill>
                <a:effectLst/>
                <a:latin typeface="Proxima Nova"/>
              </a:rPr>
              <a:t>© </a:t>
            </a:r>
            <a:r>
              <a:rPr lang="en-US" sz="1200" b="0" dirty="0"/>
              <a:t>World Bank. </a:t>
            </a:r>
            <a:endParaRPr lang="en-US" sz="1200" dirty="0">
              <a:cs typeface="Calibri"/>
            </a:endParaRPr>
          </a:p>
          <a:p>
            <a:pPr defTabSz="990661">
              <a:defRPr/>
            </a:pPr>
            <a:endParaRPr lang="en-US" sz="1200" b="1" dirty="0"/>
          </a:p>
          <a:p>
            <a:pPr defTabSz="990661">
              <a:defRPr/>
            </a:pPr>
            <a:br>
              <a:rPr lang="en-US" sz="1200" dirty="0">
                <a:highlight>
                  <a:srgbClr val="FF00FF"/>
                </a:highlight>
                <a:cs typeface="+mn-lt"/>
              </a:rPr>
            </a:br>
            <a:endParaRPr lang="en-GB"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6</a:t>
            </a:fld>
            <a:endParaRPr lang="en-GB"/>
          </a:p>
        </p:txBody>
      </p:sp>
      <p:sp>
        <p:nvSpPr>
          <p:cNvPr id="5" name="Date Placeholder 4">
            <a:extLst>
              <a:ext uri="{FF2B5EF4-FFF2-40B4-BE49-F238E27FC236}">
                <a16:creationId xmlns:a16="http://schemas.microsoft.com/office/drawing/2014/main" id="{F9062C5E-1213-4FF8-808B-DDF6BD41BEB9}"/>
              </a:ext>
            </a:extLst>
          </p:cNvPr>
          <p:cNvSpPr>
            <a:spLocks noGrp="1"/>
          </p:cNvSpPr>
          <p:nvPr>
            <p:ph type="dt" idx="1"/>
          </p:nvPr>
        </p:nvSpPr>
        <p:spPr/>
        <p:txBody>
          <a:bodyPr/>
          <a:lstStyle/>
          <a:p>
            <a:fld id="{FC3459D1-B451-4AD8-BBA7-D2C49A74EE47}" type="datetime1">
              <a:rPr lang="en-GB" smtClean="0"/>
              <a:t>31/05/2023</a:t>
            </a:fld>
            <a:endParaRPr lang="en-GB"/>
          </a:p>
        </p:txBody>
      </p:sp>
    </p:spTree>
    <p:extLst>
      <p:ext uri="{BB962C8B-B14F-4D97-AF65-F5344CB8AC3E}">
        <p14:creationId xmlns:p14="http://schemas.microsoft.com/office/powerpoint/2010/main" val="184418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dirty="0"/>
              <a:t>Some tasks on site must only be done by people who have had </a:t>
            </a:r>
            <a:r>
              <a:rPr lang="en-US" sz="1200" b="0" dirty="0"/>
              <a:t>special training on how to do them safely. </a:t>
            </a:r>
          </a:p>
          <a:p>
            <a:r>
              <a:rPr lang="en-US" sz="1200" dirty="0"/>
              <a:t>For example, you must have a special license to drive any vehicle or machine like a truck or an excavator.</a:t>
            </a:r>
          </a:p>
          <a:p>
            <a:endParaRPr lang="en-US" sz="1200"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World Bank. </a:t>
            </a:r>
            <a:r>
              <a:rPr lang="en-US" sz="1200" dirty="0"/>
              <a:t>Further permission required for reuse. </a:t>
            </a:r>
          </a:p>
        </p:txBody>
      </p:sp>
      <p:sp>
        <p:nvSpPr>
          <p:cNvPr id="4" name="Slide Number Placeholder 3"/>
          <p:cNvSpPr>
            <a:spLocks noGrp="1"/>
          </p:cNvSpPr>
          <p:nvPr>
            <p:ph type="sldNum" sz="quarter" idx="5"/>
          </p:nvPr>
        </p:nvSpPr>
        <p:spPr/>
        <p:txBody>
          <a:bodyPr/>
          <a:lstStyle/>
          <a:p>
            <a:fld id="{4728D87D-F75C-4A1C-B1D4-17454C29C32E}" type="slidenum">
              <a:rPr lang="en-GB" smtClean="0"/>
              <a:t>7</a:t>
            </a:fld>
            <a:endParaRPr lang="en-GB"/>
          </a:p>
        </p:txBody>
      </p:sp>
      <p:sp>
        <p:nvSpPr>
          <p:cNvPr id="5" name="Date Placeholder 4">
            <a:extLst>
              <a:ext uri="{FF2B5EF4-FFF2-40B4-BE49-F238E27FC236}">
                <a16:creationId xmlns:a16="http://schemas.microsoft.com/office/drawing/2014/main" id="{27579E31-21C1-4BF8-8415-3D55372AF0E0}"/>
              </a:ext>
            </a:extLst>
          </p:cNvPr>
          <p:cNvSpPr>
            <a:spLocks noGrp="1"/>
          </p:cNvSpPr>
          <p:nvPr>
            <p:ph type="dt" idx="1"/>
          </p:nvPr>
        </p:nvSpPr>
        <p:spPr/>
        <p:txBody>
          <a:bodyPr/>
          <a:lstStyle/>
          <a:p>
            <a:fld id="{3F34FF36-136D-4AB9-BD4B-B9708EF4188B}" type="datetime1">
              <a:rPr lang="en-GB" smtClean="0"/>
              <a:t>31/05/2023</a:t>
            </a:fld>
            <a:endParaRPr lang="en-GB"/>
          </a:p>
        </p:txBody>
      </p:sp>
    </p:spTree>
    <p:extLst>
      <p:ext uri="{BB962C8B-B14F-4D97-AF65-F5344CB8AC3E}">
        <p14:creationId xmlns:p14="http://schemas.microsoft.com/office/powerpoint/2010/main" val="211639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Narration: </a:t>
            </a:r>
            <a:r>
              <a:rPr lang="en-US" sz="1200" b="0" dirty="0"/>
              <a:t>Or to use </a:t>
            </a:r>
            <a:r>
              <a:rPr lang="en-US" sz="1200" dirty="0"/>
              <a:t>a mobile elevated working platform. </a:t>
            </a:r>
          </a:p>
          <a:p>
            <a:endParaRPr lang="en-US" sz="1200"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sz="1200" dirty="0"/>
              <a:t>World Bank</a:t>
            </a:r>
          </a:p>
        </p:txBody>
      </p:sp>
      <p:sp>
        <p:nvSpPr>
          <p:cNvPr id="4" name="Slide Number Placeholder 3"/>
          <p:cNvSpPr>
            <a:spLocks noGrp="1"/>
          </p:cNvSpPr>
          <p:nvPr>
            <p:ph type="sldNum" sz="quarter" idx="5"/>
          </p:nvPr>
        </p:nvSpPr>
        <p:spPr/>
        <p:txBody>
          <a:bodyPr/>
          <a:lstStyle/>
          <a:p>
            <a:fld id="{4728D87D-F75C-4A1C-B1D4-17454C29C32E}" type="slidenum">
              <a:rPr lang="en-GB" smtClean="0"/>
              <a:t>8</a:t>
            </a:fld>
            <a:endParaRPr lang="en-GB"/>
          </a:p>
        </p:txBody>
      </p:sp>
      <p:sp>
        <p:nvSpPr>
          <p:cNvPr id="5" name="Date Placeholder 4">
            <a:extLst>
              <a:ext uri="{FF2B5EF4-FFF2-40B4-BE49-F238E27FC236}">
                <a16:creationId xmlns:a16="http://schemas.microsoft.com/office/drawing/2014/main" id="{27579E31-21C1-4BF8-8415-3D55372AF0E0}"/>
              </a:ext>
            </a:extLst>
          </p:cNvPr>
          <p:cNvSpPr>
            <a:spLocks noGrp="1"/>
          </p:cNvSpPr>
          <p:nvPr>
            <p:ph type="dt" idx="1"/>
          </p:nvPr>
        </p:nvSpPr>
        <p:spPr/>
        <p:txBody>
          <a:bodyPr/>
          <a:lstStyle/>
          <a:p>
            <a:fld id="{3F34FF36-136D-4AB9-BD4B-B9708EF4188B}" type="datetime1">
              <a:rPr lang="en-GB" smtClean="0"/>
              <a:t>31/05/2023</a:t>
            </a:fld>
            <a:endParaRPr lang="en-GB"/>
          </a:p>
        </p:txBody>
      </p:sp>
    </p:spTree>
    <p:extLst>
      <p:ext uri="{BB962C8B-B14F-4D97-AF65-F5344CB8AC3E}">
        <p14:creationId xmlns:p14="http://schemas.microsoft.com/office/powerpoint/2010/main" val="185279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Narration: </a:t>
            </a:r>
            <a:r>
              <a:rPr lang="en-US" sz="1200" b="0" dirty="0"/>
              <a:t>Or to </a:t>
            </a:r>
            <a:r>
              <a:rPr lang="en-US" sz="1200" dirty="0"/>
              <a:t>work in a confined space like a tunnel. </a:t>
            </a:r>
          </a:p>
          <a:p>
            <a:r>
              <a:rPr lang="en-US" sz="1200" dirty="0"/>
              <a:t>Do not do these tasks unless you have been properly trained. </a:t>
            </a:r>
          </a:p>
          <a:p>
            <a:endParaRPr lang="en-US" sz="1200"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a:t>
            </a:r>
            <a:r>
              <a:rPr lang="en-US" sz="1200" dirty="0"/>
              <a:t> </a:t>
            </a:r>
            <a:r>
              <a:rPr lang="en-US" b="0" i="0" dirty="0">
                <a:solidFill>
                  <a:srgbClr val="212124"/>
                </a:solidFill>
                <a:effectLst/>
                <a:latin typeface="Proxima Nova"/>
              </a:rPr>
              <a:t>© </a:t>
            </a:r>
            <a:r>
              <a:rPr lang="en-US" sz="1200" dirty="0"/>
              <a:t>Jack Mozingo / World Bank</a:t>
            </a:r>
          </a:p>
          <a:p>
            <a:pPr defTabSz="990661">
              <a:defRPr/>
            </a:pPr>
            <a:endParaRPr lang="en-US" sz="1200" dirty="0"/>
          </a:p>
        </p:txBody>
      </p:sp>
      <p:sp>
        <p:nvSpPr>
          <p:cNvPr id="4" name="Slide Number Placeholder 3"/>
          <p:cNvSpPr>
            <a:spLocks noGrp="1"/>
          </p:cNvSpPr>
          <p:nvPr>
            <p:ph type="sldNum" sz="quarter" idx="5"/>
          </p:nvPr>
        </p:nvSpPr>
        <p:spPr/>
        <p:txBody>
          <a:bodyPr/>
          <a:lstStyle/>
          <a:p>
            <a:fld id="{4728D87D-F75C-4A1C-B1D4-17454C29C32E}" type="slidenum">
              <a:rPr lang="en-GB" smtClean="0"/>
              <a:t>9</a:t>
            </a:fld>
            <a:endParaRPr lang="en-GB"/>
          </a:p>
        </p:txBody>
      </p:sp>
      <p:sp>
        <p:nvSpPr>
          <p:cNvPr id="5" name="Date Placeholder 4">
            <a:extLst>
              <a:ext uri="{FF2B5EF4-FFF2-40B4-BE49-F238E27FC236}">
                <a16:creationId xmlns:a16="http://schemas.microsoft.com/office/drawing/2014/main" id="{27579E31-21C1-4BF8-8415-3D55372AF0E0}"/>
              </a:ext>
            </a:extLst>
          </p:cNvPr>
          <p:cNvSpPr>
            <a:spLocks noGrp="1"/>
          </p:cNvSpPr>
          <p:nvPr>
            <p:ph type="dt" idx="1"/>
          </p:nvPr>
        </p:nvSpPr>
        <p:spPr/>
        <p:txBody>
          <a:bodyPr/>
          <a:lstStyle/>
          <a:p>
            <a:fld id="{3F34FF36-136D-4AB9-BD4B-B9708EF4188B}" type="datetime1">
              <a:rPr lang="en-GB" smtClean="0"/>
              <a:t>31/05/2023</a:t>
            </a:fld>
            <a:endParaRPr lang="en-GB"/>
          </a:p>
        </p:txBody>
      </p:sp>
    </p:spTree>
    <p:extLst>
      <p:ext uri="{BB962C8B-B14F-4D97-AF65-F5344CB8AC3E}">
        <p14:creationId xmlns:p14="http://schemas.microsoft.com/office/powerpoint/2010/main" val="3361471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5" name="Group 4"/>
          <p:cNvGrpSpPr/>
          <p:nvPr userDrawn="1"/>
        </p:nvGrpSpPr>
        <p:grpSpPr>
          <a:xfrm>
            <a:off x="-4" y="-20581"/>
            <a:ext cx="8610603" cy="615363"/>
            <a:chOff x="-4" y="-20581"/>
            <a:chExt cx="8610603" cy="615363"/>
          </a:xfrm>
        </p:grpSpPr>
        <p:sp>
          <p:nvSpPr>
            <p:cNvPr id="8"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65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404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53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7038974" y="914400"/>
            <a:ext cx="4576763" cy="5143500"/>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4" y="-20581"/>
            <a:ext cx="8610603" cy="615363"/>
            <a:chOff x="-4" y="-20581"/>
            <a:chExt cx="8610603" cy="615363"/>
          </a:xfrm>
        </p:grpSpPr>
        <p:sp>
          <p:nvSpPr>
            <p:cNvPr id="13"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771525"/>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1" name="Group 10"/>
          <p:cNvGrpSpPr/>
          <p:nvPr userDrawn="1"/>
        </p:nvGrpSpPr>
        <p:grpSpPr>
          <a:xfrm>
            <a:off x="-4" y="-20581"/>
            <a:ext cx="8610603" cy="615363"/>
            <a:chOff x="-4" y="-20581"/>
            <a:chExt cx="8610603" cy="615363"/>
          </a:xfrm>
        </p:grpSpPr>
        <p:sp>
          <p:nvSpPr>
            <p:cNvPr id="13"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538161" y="5272087"/>
            <a:ext cx="11134726" cy="828675"/>
          </a:xfrm>
          <a:prstGeom prst="rect">
            <a:avLst/>
          </a:prstGeo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8" name="Group 7"/>
          <p:cNvGrpSpPr/>
          <p:nvPr userDrawn="1"/>
        </p:nvGrpSpPr>
        <p:grpSpPr>
          <a:xfrm>
            <a:off x="-4" y="-20581"/>
            <a:ext cx="8610603" cy="615363"/>
            <a:chOff x="-4" y="-20581"/>
            <a:chExt cx="8610603" cy="615363"/>
          </a:xfrm>
        </p:grpSpPr>
        <p:sp>
          <p:nvSpPr>
            <p:cNvPr id="13"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666749" y="914400"/>
            <a:ext cx="4576763" cy="5143500"/>
          </a:xfrm>
          <a:prstGeom prst="rect">
            <a:avLst/>
          </a:prstGeom>
        </p:spPr>
        <p:txBody>
          <a:bodyPr>
            <a:normAutofit/>
          </a:bodyPr>
          <a:lstStyle>
            <a:lvl1pPr marL="514350" indent="-514350" algn="l">
              <a:buFont typeface="+mj-lt"/>
              <a:buAutoNum type="arabicPeriod"/>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10" name="Group 9"/>
          <p:cNvGrpSpPr/>
          <p:nvPr userDrawn="1"/>
        </p:nvGrpSpPr>
        <p:grpSpPr>
          <a:xfrm>
            <a:off x="-4" y="-20581"/>
            <a:ext cx="8610603" cy="615363"/>
            <a:chOff x="-4" y="-20581"/>
            <a:chExt cx="8610603" cy="615363"/>
          </a:xfrm>
        </p:grpSpPr>
        <p:sp>
          <p:nvSpPr>
            <p:cNvPr id="11"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userDrawn="1"/>
        </p:nvGrpSpPr>
        <p:grpSpPr>
          <a:xfrm>
            <a:off x="-4" y="-20581"/>
            <a:ext cx="8610603" cy="615363"/>
            <a:chOff x="-4" y="-20581"/>
            <a:chExt cx="8610603" cy="615363"/>
          </a:xfrm>
        </p:grpSpPr>
        <p:sp>
          <p:nvSpPr>
            <p:cNvPr id="19"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grpSp>
      <p:sp>
        <p:nvSpPr>
          <p:cNvPr id="13" name="Subtitle 2">
            <a:extLst>
              <a:ext uri="{FF2B5EF4-FFF2-40B4-BE49-F238E27FC236}">
                <a16:creationId xmlns:a16="http://schemas.microsoft.com/office/drawing/2014/main" id="{E157F420-9766-4271-8835-1998405F7D47}"/>
              </a:ext>
            </a:extLst>
          </p:cNvPr>
          <p:cNvSpPr>
            <a:spLocks noGrp="1"/>
          </p:cNvSpPr>
          <p:nvPr>
            <p:ph type="subTitle" idx="1"/>
          </p:nvPr>
        </p:nvSpPr>
        <p:spPr>
          <a:xfrm>
            <a:off x="493129" y="1956340"/>
            <a:ext cx="5977119" cy="2858728"/>
          </a:xfrm>
          <a:prstGeom prst="rect">
            <a:avLst/>
          </a:prstGeom>
        </p:spPr>
        <p:txBody>
          <a:bodyPr>
            <a:normAutofit/>
          </a:bodyPr>
          <a:lstStyle>
            <a:lvl1pPr marL="0" indent="0" algn="l">
              <a:buFont typeface="+mj-lt"/>
              <a:buNone/>
              <a:defRPr sz="48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374596" y="2402352"/>
            <a:ext cx="6164317" cy="1938992"/>
          </a:xfrm>
          <a:prstGeom prst="rect">
            <a:avLst/>
          </a:prstGeom>
          <a:noFill/>
        </p:spPr>
        <p:txBody>
          <a:bodyPr wrap="square" rtlCol="0">
            <a:spAutoFit/>
          </a:bodyPr>
          <a:lstStyle/>
          <a:p>
            <a:r>
              <a:rPr lang="en-US" sz="6000">
                <a:solidFill>
                  <a:schemeClr val="bg1"/>
                </a:solidFill>
                <a:latin typeface="Arial" charset="0"/>
                <a:ea typeface="Arial" charset="0"/>
                <a:cs typeface="Arial" charset="0"/>
              </a:rPr>
              <a:t>Key things</a:t>
            </a:r>
            <a:br>
              <a:rPr lang="en-US" sz="6000">
                <a:solidFill>
                  <a:schemeClr val="bg1"/>
                </a:solidFill>
                <a:latin typeface="Arial" charset="0"/>
                <a:ea typeface="Arial" charset="0"/>
                <a:cs typeface="Arial" charset="0"/>
              </a:rPr>
            </a:br>
            <a:r>
              <a:rPr lang="en-US" sz="6000">
                <a:solidFill>
                  <a:schemeClr val="bg1"/>
                </a:solidFill>
                <a:latin typeface="Arial" charset="0"/>
                <a:ea typeface="Arial" charset="0"/>
                <a:cs typeface="Arial" charset="0"/>
              </a:rPr>
              <a:t>to remember</a:t>
            </a:r>
          </a:p>
        </p:txBody>
      </p:sp>
      <p:sp>
        <p:nvSpPr>
          <p:cNvPr id="9" name="Rectangle 8"/>
          <p:cNvSpPr/>
          <p:nvPr userDrawn="1"/>
        </p:nvSpPr>
        <p:spPr>
          <a:xfrm>
            <a:off x="6913509" y="659681"/>
            <a:ext cx="4783462" cy="5538638"/>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99221" y="-262059"/>
            <a:ext cx="5182699" cy="6690267"/>
          </a:xfrm>
          <a:prstGeom prst="rect">
            <a:avLst/>
          </a:prstGeom>
        </p:spPr>
      </p:pic>
      <p:grpSp>
        <p:nvGrpSpPr>
          <p:cNvPr id="16" name="Group 15"/>
          <p:cNvGrpSpPr/>
          <p:nvPr userDrawn="1"/>
        </p:nvGrpSpPr>
        <p:grpSpPr>
          <a:xfrm>
            <a:off x="-4" y="-20581"/>
            <a:ext cx="12192004" cy="6889714"/>
            <a:chOff x="-4" y="-20581"/>
            <a:chExt cx="12192004" cy="6889714"/>
          </a:xfrm>
        </p:grpSpPr>
        <p:sp>
          <p:nvSpPr>
            <p:cNvPr id="17" name="Rectangle 8"/>
            <p:cNvSpPr/>
            <p:nvPr userDrawn="1"/>
          </p:nvSpPr>
          <p:spPr>
            <a:xfrm rot="10800000" flipV="1">
              <a:off x="-4" y="-20581"/>
              <a:ext cx="5703573" cy="61536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633099 w 8328477"/>
                <a:gd name="connsiteY3" fmla="*/ 589441 h 589441"/>
                <a:gd name="connsiteX4" fmla="*/ 0 w 8328477"/>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8477" h="589441">
                  <a:moveTo>
                    <a:pt x="0" y="0"/>
                  </a:moveTo>
                  <a:lnTo>
                    <a:pt x="8328477" y="0"/>
                  </a:lnTo>
                  <a:lnTo>
                    <a:pt x="8328477" y="589441"/>
                  </a:lnTo>
                  <a:lnTo>
                    <a:pt x="633099"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230594" y="102434"/>
              <a:ext cx="8380005"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MODULE 2</a:t>
              </a:r>
              <a:r>
                <a:rPr lang="en-US">
                  <a:solidFill>
                    <a:schemeClr val="bg1"/>
                  </a:solidFill>
                  <a:latin typeface="Arial" charset="0"/>
                  <a:ea typeface="Arial" charset="0"/>
                  <a:cs typeface="Arial" charset="0"/>
                </a:rPr>
                <a:t>  •  </a:t>
              </a:r>
              <a:r>
                <a:rPr lang="en-GB">
                  <a:solidFill>
                    <a:schemeClr val="bg1"/>
                  </a:solidFill>
                  <a:latin typeface="Arial" charset="0"/>
                  <a:ea typeface="Arial" charset="0"/>
                  <a:cs typeface="Arial" charset="0"/>
                </a:rPr>
                <a:t>BEFORE YOU START WORK</a:t>
              </a:r>
              <a:r>
                <a:rPr lang="en-US">
                  <a:solidFill>
                    <a:schemeClr val="bg1"/>
                  </a:solidFill>
                  <a:latin typeface="Arial" charset="0"/>
                  <a:ea typeface="Arial" charset="0"/>
                  <a:cs typeface="Arial" charset="0"/>
                </a:rPr>
                <a:t>  </a:t>
              </a:r>
              <a:endParaRPr lang="en-US" b="1">
                <a:solidFill>
                  <a:schemeClr val="bg1"/>
                </a:solidFill>
                <a:latin typeface="Arial" charset="0"/>
                <a:ea typeface="Arial" charset="0"/>
                <a:cs typeface="Arial" charset="0"/>
              </a:endParaRPr>
            </a:p>
          </p:txBody>
        </p:sp>
        <p:sp>
          <p:nvSpPr>
            <p:cNvPr id="19" name="Rectangle 8"/>
            <p:cNvSpPr/>
            <p:nvPr userDrawn="1"/>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129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59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60066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49" r:id="rId8"/>
    <p:sldLayoutId id="2147483651" r:id="rId9"/>
    <p:sldLayoutId id="2147483652" r:id="rId10"/>
    <p:sldLayoutId id="2147483655" r:id="rId11"/>
    <p:sldLayoutId id="214748365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598"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1638"/>
            <a:ext cx="12192000" cy="35147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94878" y="1042710"/>
            <a:ext cx="3591799" cy="477258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9011" y="2050483"/>
            <a:ext cx="6164317" cy="584775"/>
          </a:xfrm>
          <a:prstGeom prst="rect">
            <a:avLst/>
          </a:prstGeom>
          <a:noFill/>
        </p:spPr>
        <p:txBody>
          <a:bodyPr wrap="square" rtlCol="0">
            <a:spAutoFit/>
          </a:bodyPr>
          <a:lstStyle/>
          <a:p>
            <a:r>
              <a:rPr lang="en-US" sz="3200" b="1">
                <a:solidFill>
                  <a:schemeClr val="bg1"/>
                </a:solidFill>
                <a:latin typeface="Arial" charset="0"/>
                <a:ea typeface="Arial" charset="0"/>
                <a:cs typeface="Arial" charset="0"/>
              </a:rPr>
              <a:t>MODULE 2</a:t>
            </a:r>
          </a:p>
        </p:txBody>
      </p:sp>
      <p:sp>
        <p:nvSpPr>
          <p:cNvPr id="10" name="TextBox 9"/>
          <p:cNvSpPr txBox="1"/>
          <p:nvPr/>
        </p:nvSpPr>
        <p:spPr>
          <a:xfrm>
            <a:off x="369011" y="2985670"/>
            <a:ext cx="7394507" cy="1015663"/>
          </a:xfrm>
          <a:prstGeom prst="rect">
            <a:avLst/>
          </a:prstGeom>
          <a:noFill/>
        </p:spPr>
        <p:txBody>
          <a:bodyPr wrap="square" lIns="91440" tIns="45720" rIns="91440" bIns="45720" rtlCol="0" anchor="t">
            <a:spAutoFit/>
          </a:bodyPr>
          <a:lstStyle/>
          <a:p>
            <a:r>
              <a:rPr lang="en-US" sz="6000">
                <a:solidFill>
                  <a:schemeClr val="bg1"/>
                </a:solidFill>
                <a:latin typeface="Arial"/>
                <a:ea typeface="Arial" charset="0"/>
                <a:cs typeface="Arial"/>
              </a:rPr>
              <a:t>Before you start work</a:t>
            </a:r>
          </a:p>
        </p:txBody>
      </p:sp>
      <p:cxnSp>
        <p:nvCxnSpPr>
          <p:cNvPr id="11" name="Straight Connector 10"/>
          <p:cNvCxnSpPr/>
          <p:nvPr/>
        </p:nvCxnSpPr>
        <p:spPr>
          <a:xfrm>
            <a:off x="414334" y="2786061"/>
            <a:ext cx="6715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25140" y="1451036"/>
            <a:ext cx="3969638" cy="3859493"/>
          </a:xfrm>
          <a:prstGeom prst="rect">
            <a:avLst/>
          </a:prstGeom>
        </p:spPr>
      </p:pic>
      <p:sp>
        <p:nvSpPr>
          <p:cNvPr id="12" name="Rectangle 8">
            <a:extLst>
              <a:ext uri="{FF2B5EF4-FFF2-40B4-BE49-F238E27FC236}">
                <a16:creationId xmlns:a16="http://schemas.microsoft.com/office/drawing/2014/main" id="{5F1BE25F-ADCD-432E-8C49-339883F36195}"/>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6A2F256-7E38-4841-A253-731B5016F8E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
        <p:nvSpPr>
          <p:cNvPr id="15" name="TextBox 14">
            <a:extLst>
              <a:ext uri="{FF2B5EF4-FFF2-40B4-BE49-F238E27FC236}">
                <a16:creationId xmlns:a16="http://schemas.microsoft.com/office/drawing/2014/main" id="{1943687F-529B-4D38-B8BD-452A9ABF2384}"/>
              </a:ext>
            </a:extLst>
          </p:cNvPr>
          <p:cNvSpPr txBox="1"/>
          <p:nvPr/>
        </p:nvSpPr>
        <p:spPr>
          <a:xfrm>
            <a:off x="326572" y="6567938"/>
            <a:ext cx="6008914" cy="276999"/>
          </a:xfrm>
          <a:prstGeom prst="rect">
            <a:avLst/>
          </a:prstGeom>
          <a:noFill/>
        </p:spPr>
        <p:txBody>
          <a:bodyPr wrap="square" rtlCol="0">
            <a:spAutoFit/>
          </a:bodyPr>
          <a:lstStyle/>
          <a:p>
            <a:r>
              <a:rPr lang="en-US" sz="1200" dirty="0">
                <a:solidFill>
                  <a:srgbClr val="2E75B6"/>
                </a:solidFill>
              </a:rPr>
              <a:t>For copyright details see last slide of this PowerPoint presentation</a:t>
            </a:r>
          </a:p>
        </p:txBody>
      </p:sp>
    </p:spTree>
    <p:extLst>
      <p:ext uri="{BB962C8B-B14F-4D97-AF65-F5344CB8AC3E}">
        <p14:creationId xmlns:p14="http://schemas.microsoft.com/office/powerpoint/2010/main" val="812162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90835377-D7FE-4AF7-9C96-425E0D9A0813}"/>
              </a:ext>
            </a:extLst>
          </p:cNvPr>
          <p:cNvSpPr>
            <a:spLocks noGrp="1"/>
          </p:cNvSpPr>
          <p:nvPr>
            <p:ph type="subTitle" idx="1"/>
          </p:nvPr>
        </p:nvSpPr>
        <p:spPr>
          <a:xfrm>
            <a:off x="7900034" y="1461951"/>
            <a:ext cx="4226243" cy="5143500"/>
          </a:xfrm>
        </p:spPr>
        <p:txBody>
          <a:bodyPr lIns="91440" tIns="45720" rIns="91440" bIns="45720" anchor="t">
            <a:normAutofit/>
          </a:bodyPr>
          <a:lstStyle/>
          <a:p>
            <a:pPr marL="0" indent="0">
              <a:buNone/>
            </a:pPr>
            <a:r>
              <a:rPr lang="en-US" dirty="0">
                <a:latin typeface="Arial"/>
                <a:cs typeface="Arial"/>
              </a:rPr>
              <a:t>Certain activities need a Permit to Work</a:t>
            </a:r>
            <a:br>
              <a:rPr lang="en-US" dirty="0"/>
            </a:br>
            <a:br>
              <a:rPr lang="en-US" dirty="0"/>
            </a:br>
            <a:r>
              <a:rPr lang="en-US" dirty="0">
                <a:latin typeface="Arial"/>
                <a:cs typeface="Arial"/>
              </a:rPr>
              <a:t>Do not do these activities until there is a Permit to Work</a:t>
            </a:r>
            <a:endParaRPr lang="en-US" dirty="0"/>
          </a:p>
        </p:txBody>
      </p:sp>
      <p:sp>
        <p:nvSpPr>
          <p:cNvPr id="4" name="Slide Number Placeholder 3">
            <a:extLst>
              <a:ext uri="{FF2B5EF4-FFF2-40B4-BE49-F238E27FC236}">
                <a16:creationId xmlns:a16="http://schemas.microsoft.com/office/drawing/2014/main" id="{CF9380D4-CB36-4ADB-B7A3-2EA5CE36E4C1}"/>
              </a:ext>
            </a:extLst>
          </p:cNvPr>
          <p:cNvSpPr>
            <a:spLocks noGrp="1"/>
          </p:cNvSpPr>
          <p:nvPr>
            <p:ph type="sldNum" sz="quarter" idx="4294967295"/>
          </p:nvPr>
        </p:nvSpPr>
        <p:spPr>
          <a:xfrm>
            <a:off x="10498567" y="6494463"/>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10</a:t>
            </a:fld>
            <a:endParaRPr lang="en-GB">
              <a:latin typeface="Arial"/>
              <a:cs typeface="Arial"/>
            </a:endParaRPr>
          </a:p>
        </p:txBody>
      </p:sp>
      <p:pic>
        <p:nvPicPr>
          <p:cNvPr id="7" name="Picture 7">
            <a:extLst>
              <a:ext uri="{FF2B5EF4-FFF2-40B4-BE49-F238E27FC236}">
                <a16:creationId xmlns:a16="http://schemas.microsoft.com/office/drawing/2014/main" id="{EE557CB8-4C1B-4382-9C89-C59AAADC2E5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71055" y="1231678"/>
            <a:ext cx="7175044" cy="4753466"/>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679E5E7A-29DF-4D72-A176-A6F0BCB59FD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5AECDE0-FACF-41DC-9719-44443DDC38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34332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164DDC1-98A6-4AF7-9782-463811E569B3}"/>
              </a:ext>
            </a:extLst>
          </p:cNvPr>
          <p:cNvSpPr>
            <a:spLocks noGrp="1"/>
          </p:cNvSpPr>
          <p:nvPr>
            <p:ph type="subTitle" idx="1"/>
          </p:nvPr>
        </p:nvSpPr>
        <p:spPr>
          <a:xfrm>
            <a:off x="8497868" y="941500"/>
            <a:ext cx="3214960" cy="5143500"/>
          </a:xfrm>
        </p:spPr>
        <p:txBody>
          <a:bodyPr lIns="91440" tIns="45720" rIns="91440" bIns="45720" anchor="t">
            <a:normAutofit/>
          </a:bodyPr>
          <a:lstStyle/>
          <a:p>
            <a:pPr marL="0" indent="0">
              <a:buNone/>
            </a:pPr>
            <a:r>
              <a:rPr lang="en-US" dirty="0">
                <a:latin typeface="Arial"/>
                <a:cs typeface="Arial"/>
              </a:rPr>
              <a:t>Each day:</a:t>
            </a:r>
            <a:br>
              <a:rPr lang="en-US" dirty="0">
                <a:latin typeface="Arial"/>
                <a:cs typeface="Arial"/>
              </a:rPr>
            </a:br>
            <a:endParaRPr lang="en-US" dirty="0"/>
          </a:p>
          <a:p>
            <a:r>
              <a:rPr lang="en-US" dirty="0">
                <a:latin typeface="Arial"/>
                <a:cs typeface="Arial"/>
              </a:rPr>
              <a:t>Go through Security</a:t>
            </a:r>
            <a:endParaRPr lang="en-US" dirty="0"/>
          </a:p>
          <a:p>
            <a:r>
              <a:rPr lang="en-US" dirty="0">
                <a:latin typeface="Arial"/>
                <a:cs typeface="Arial"/>
              </a:rPr>
              <a:t>Check in with Supervisor</a:t>
            </a:r>
          </a:p>
          <a:p>
            <a:r>
              <a:rPr lang="en-US" sz="2800" dirty="0">
                <a:latin typeface="Arial"/>
                <a:cs typeface="Arial"/>
              </a:rPr>
              <a:t>Only do tasks given</a:t>
            </a:r>
            <a:r>
              <a:rPr lang="en-US" dirty="0">
                <a:latin typeface="Arial"/>
                <a:cs typeface="Arial"/>
              </a:rPr>
              <a:t> to</a:t>
            </a:r>
            <a:r>
              <a:rPr lang="en-US" sz="2800" dirty="0">
                <a:latin typeface="Arial"/>
                <a:cs typeface="Arial"/>
              </a:rPr>
              <a:t> you by Supervisor</a:t>
            </a:r>
            <a:endParaRPr lang="en-US" dirty="0"/>
          </a:p>
        </p:txBody>
      </p:sp>
      <p:sp>
        <p:nvSpPr>
          <p:cNvPr id="4" name="Slide Number Placeholder 3">
            <a:extLst>
              <a:ext uri="{FF2B5EF4-FFF2-40B4-BE49-F238E27FC236}">
                <a16:creationId xmlns:a16="http://schemas.microsoft.com/office/drawing/2014/main" id="{E42CF0DB-7680-4DC2-BC58-6E8411B84D3B}"/>
              </a:ext>
            </a:extLst>
          </p:cNvPr>
          <p:cNvSpPr>
            <a:spLocks noGrp="1"/>
          </p:cNvSpPr>
          <p:nvPr>
            <p:ph type="sldNum" sz="quarter" idx="4294967295"/>
          </p:nvPr>
        </p:nvSpPr>
        <p:spPr>
          <a:xfrm>
            <a:off x="10487361" y="6441066"/>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11</a:t>
            </a:fld>
            <a:endParaRPr lang="en-GB">
              <a:latin typeface="Arial"/>
              <a:cs typeface="Arial"/>
            </a:endParaRPr>
          </a:p>
        </p:txBody>
      </p:sp>
      <p:pic>
        <p:nvPicPr>
          <p:cNvPr id="3" name="Picture 3" descr="A picture containing person, outdoor&#10;&#10;Description automatically generated">
            <a:extLst>
              <a:ext uri="{FF2B5EF4-FFF2-40B4-BE49-F238E27FC236}">
                <a16:creationId xmlns:a16="http://schemas.microsoft.com/office/drawing/2014/main" id="{C1A25FFF-D136-4426-AC78-D19382B2A4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5129" y="837272"/>
            <a:ext cx="7686760" cy="5351957"/>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BCDAFB4F-D9CF-44D0-AF8F-D5883E45E50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565698C-8984-4B0D-B436-427315E2498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445218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5ABEDB5-05FC-4C86-BE90-DBE2C6B49A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84495" y="1389184"/>
            <a:ext cx="7179937" cy="4588033"/>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B04B6094-F992-4E80-B372-878F5A0056C6}"/>
              </a:ext>
            </a:extLst>
          </p:cNvPr>
          <p:cNvSpPr>
            <a:spLocks noGrp="1"/>
          </p:cNvSpPr>
          <p:nvPr>
            <p:ph type="subTitle" idx="1"/>
          </p:nvPr>
        </p:nvSpPr>
        <p:spPr>
          <a:xfrm>
            <a:off x="241920" y="2311587"/>
            <a:ext cx="4642575" cy="2858728"/>
          </a:xfrm>
        </p:spPr>
        <p:txBody>
          <a:bodyPr lIns="91440" tIns="45720" rIns="91440" bIns="45720" anchor="t">
            <a:normAutofit/>
          </a:bodyPr>
          <a:lstStyle/>
          <a:p>
            <a:r>
              <a:rPr lang="en-GB" sz="6000" dirty="0">
                <a:latin typeface="Arial"/>
                <a:cs typeface="Arial"/>
              </a:rPr>
              <a:t>Who is responsible? </a:t>
            </a:r>
            <a:endParaRPr lang="en-US" sz="6000" dirty="0">
              <a:latin typeface="Arial"/>
              <a:cs typeface="Arial"/>
            </a:endParaRPr>
          </a:p>
          <a:p>
            <a:endParaRPr lang="en-US" dirty="0"/>
          </a:p>
        </p:txBody>
      </p:sp>
      <p:sp>
        <p:nvSpPr>
          <p:cNvPr id="2" name="Slide Number Placeholder 1">
            <a:extLst>
              <a:ext uri="{FF2B5EF4-FFF2-40B4-BE49-F238E27FC236}">
                <a16:creationId xmlns:a16="http://schemas.microsoft.com/office/drawing/2014/main" id="{2100292C-F677-45D7-8268-27173BC7DE52}"/>
              </a:ext>
            </a:extLst>
          </p:cNvPr>
          <p:cNvSpPr>
            <a:spLocks noGrp="1"/>
          </p:cNvSpPr>
          <p:nvPr>
            <p:ph type="sldNum" sz="quarter" idx="4294967295"/>
          </p:nvPr>
        </p:nvSpPr>
        <p:spPr>
          <a:xfrm>
            <a:off x="10481712" y="6490328"/>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12</a:t>
            </a:fld>
            <a:endParaRPr lang="en-GB">
              <a:latin typeface="Arial"/>
              <a:cs typeface="Arial"/>
            </a:endParaRPr>
          </a:p>
        </p:txBody>
      </p:sp>
      <p:sp>
        <p:nvSpPr>
          <p:cNvPr id="5" name="Rectangle 8">
            <a:extLst>
              <a:ext uri="{FF2B5EF4-FFF2-40B4-BE49-F238E27FC236}">
                <a16:creationId xmlns:a16="http://schemas.microsoft.com/office/drawing/2014/main" id="{058DD8C3-E185-4259-A804-8984439B202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5F33CE-8F8C-4763-A72A-3E4DDB85D5C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942393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7FD7EF7-5537-419C-B743-E798D2987537}"/>
              </a:ext>
            </a:extLst>
          </p:cNvPr>
          <p:cNvSpPr>
            <a:spLocks noGrp="1"/>
          </p:cNvSpPr>
          <p:nvPr>
            <p:ph type="subTitle" idx="1"/>
          </p:nvPr>
        </p:nvSpPr>
        <p:spPr>
          <a:xfrm>
            <a:off x="7885344" y="1595021"/>
            <a:ext cx="4440607" cy="5143500"/>
          </a:xfrm>
        </p:spPr>
        <p:txBody>
          <a:bodyPr lIns="91440" tIns="45720" rIns="91440" bIns="45720" anchor="t">
            <a:normAutofit/>
          </a:bodyPr>
          <a:lstStyle/>
          <a:p>
            <a:pPr marL="0" indent="0">
              <a:buNone/>
            </a:pPr>
            <a:r>
              <a:rPr lang="en-US" dirty="0">
                <a:latin typeface="Arial"/>
                <a:cs typeface="Arial"/>
              </a:rPr>
              <a:t>It is </a:t>
            </a:r>
            <a:r>
              <a:rPr lang="en-US" i="1" dirty="0">
                <a:latin typeface="Arial"/>
                <a:cs typeface="Arial"/>
              </a:rPr>
              <a:t>Your</a:t>
            </a:r>
            <a:r>
              <a:rPr lang="en-US" dirty="0">
                <a:latin typeface="Arial"/>
                <a:cs typeface="Arial"/>
              </a:rPr>
              <a:t> job to look after safety, health, environment</a:t>
            </a:r>
            <a:br>
              <a:rPr lang="en-US" dirty="0"/>
            </a:br>
            <a:br>
              <a:rPr lang="en-US" dirty="0"/>
            </a:br>
            <a:r>
              <a:rPr lang="en-US" dirty="0">
                <a:latin typeface="Arial"/>
                <a:cs typeface="Arial"/>
              </a:rPr>
              <a:t>Supervisor must provide safe way for you to work</a:t>
            </a:r>
            <a:br>
              <a:rPr lang="en-US" dirty="0"/>
            </a:br>
            <a:br>
              <a:rPr lang="en-US" dirty="0"/>
            </a:br>
            <a:r>
              <a:rPr lang="en-US" dirty="0">
                <a:latin typeface="Arial"/>
                <a:cs typeface="Arial"/>
              </a:rPr>
              <a:t>Site managers are responsible</a:t>
            </a:r>
            <a:endParaRPr lang="en-US" dirty="0"/>
          </a:p>
        </p:txBody>
      </p:sp>
      <p:sp>
        <p:nvSpPr>
          <p:cNvPr id="2" name="Title 1">
            <a:extLst>
              <a:ext uri="{FF2B5EF4-FFF2-40B4-BE49-F238E27FC236}">
                <a16:creationId xmlns:a16="http://schemas.microsoft.com/office/drawing/2014/main" id="{8DDADC14-FB77-4984-ABE4-B86FA3FE9B55}"/>
              </a:ext>
            </a:extLst>
          </p:cNvPr>
          <p:cNvSpPr>
            <a:spLocks noGrp="1"/>
          </p:cNvSpPr>
          <p:nvPr>
            <p:ph type="title" idx="4294967295"/>
          </p:nvPr>
        </p:nvSpPr>
        <p:spPr>
          <a:xfrm>
            <a:off x="0" y="946150"/>
            <a:ext cx="5819775" cy="3268663"/>
          </a:xfrm>
          <a:prstGeom prst="rect">
            <a:avLst/>
          </a:prstGeom>
        </p:spPr>
        <p:txBody>
          <a:bodyPr lIns="91440" tIns="45720" rIns="91440" bIns="45720" anchor="t">
            <a:normAutofit/>
          </a:bodyPr>
          <a:lstStyle/>
          <a:p>
            <a:br>
              <a:rPr lang="en-US">
                <a:highlight>
                  <a:srgbClr val="FF00FF"/>
                </a:highlight>
              </a:rPr>
            </a:br>
            <a:br>
              <a:rPr lang="en-US">
                <a:highlight>
                  <a:srgbClr val="FF00FF"/>
                </a:highlight>
              </a:rPr>
            </a:br>
            <a:br>
              <a:rPr lang="en-US">
                <a:highlight>
                  <a:srgbClr val="FF00FF"/>
                </a:highlight>
              </a:rPr>
            </a:br>
            <a:br>
              <a:rPr lang="en-US" sz="3600">
                <a:highlight>
                  <a:srgbClr val="FF00FF"/>
                </a:highlight>
              </a:rPr>
            </a:br>
            <a:endParaRPr lang="en-US" sz="3600">
              <a:cs typeface="Calibri Light"/>
            </a:endParaRPr>
          </a:p>
        </p:txBody>
      </p:sp>
      <p:sp>
        <p:nvSpPr>
          <p:cNvPr id="5" name="Slide Number Placeholder 4">
            <a:extLst>
              <a:ext uri="{FF2B5EF4-FFF2-40B4-BE49-F238E27FC236}">
                <a16:creationId xmlns:a16="http://schemas.microsoft.com/office/drawing/2014/main" id="{C7F2E18D-88C2-47CC-85B1-DD27ED0AE3B8}"/>
              </a:ext>
            </a:extLst>
          </p:cNvPr>
          <p:cNvSpPr>
            <a:spLocks noGrp="1"/>
          </p:cNvSpPr>
          <p:nvPr>
            <p:ph type="sldNum" sz="quarter" idx="4294967295"/>
          </p:nvPr>
        </p:nvSpPr>
        <p:spPr>
          <a:xfrm>
            <a:off x="10425344" y="6489700"/>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13</a:t>
            </a:fld>
            <a:endParaRPr lang="en-GB">
              <a:latin typeface="Arial"/>
              <a:cs typeface="Arial"/>
            </a:endParaRPr>
          </a:p>
        </p:txBody>
      </p:sp>
      <p:pic>
        <p:nvPicPr>
          <p:cNvPr id="3" name="Picture 3" descr="A picture containing sky, ground, outdoor, person&#10;&#10;Description automatically generated">
            <a:extLst>
              <a:ext uri="{FF2B5EF4-FFF2-40B4-BE49-F238E27FC236}">
                <a16:creationId xmlns:a16="http://schemas.microsoft.com/office/drawing/2014/main" id="{D6029799-9215-430B-9295-D671D5E3F55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973" y="972313"/>
            <a:ext cx="7448045" cy="51438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C8B72E4-6507-4D9A-AF46-6CC5BFA9DF49}"/>
              </a:ext>
            </a:extLst>
          </p:cNvPr>
          <p:cNvSpPr/>
          <p:nvPr/>
        </p:nvSpPr>
        <p:spPr>
          <a:xfrm>
            <a:off x="4839286" y="3429000"/>
            <a:ext cx="2570872" cy="1325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3" descr="A picture containing sky, ground, outdoor, person&#10;&#10;Description automatically generated">
            <a:extLst>
              <a:ext uri="{FF2B5EF4-FFF2-40B4-BE49-F238E27FC236}">
                <a16:creationId xmlns:a16="http://schemas.microsoft.com/office/drawing/2014/main" id="{8FC88DD4-6FAD-4CBE-9140-DD007F2915D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364100" y="3036498"/>
            <a:ext cx="3170918" cy="2208362"/>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665C555-B5C7-46AA-BF38-360BACBB7B9A}"/>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1C5AA9-AD17-49B8-B750-AFF26EB935D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64431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000"/>
                                  </p:stCondLst>
                                  <p:childTnLst>
                                    <p:animScale>
                                      <p:cBhvr>
                                        <p:cTn id="6" dur="2000" fill="hold"/>
                                        <p:tgtEl>
                                          <p:spTgt spid="8"/>
                                        </p:tgtEl>
                                      </p:cBhvr>
                                      <p:by x="150000" y="150000"/>
                                    </p:animScale>
                                  </p:childTnLst>
                                </p:cTn>
                              </p:par>
                              <p:par>
                                <p:cTn id="7" presetID="42" presetClass="path" presetSubtype="0" accel="50000" decel="50000" fill="hold" nodeType="withEffect">
                                  <p:stCondLst>
                                    <p:cond delay="3000"/>
                                  </p:stCondLst>
                                  <p:childTnLst>
                                    <p:animMotion origin="layout" path="M -6.25E-7 -3.7037E-6 L -0.05976 -0.16088 " pathEditMode="relative" rAng="0" ptsTypes="AA">
                                      <p:cBhvr>
                                        <p:cTn id="8" dur="2000" fill="hold"/>
                                        <p:tgtEl>
                                          <p:spTgt spid="8"/>
                                        </p:tgtEl>
                                        <p:attrNameLst>
                                          <p:attrName>ppt_x</p:attrName>
                                          <p:attrName>ppt_y</p:attrName>
                                        </p:attrNameLst>
                                      </p:cBhvr>
                                      <p:rCtr x="-2995"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D8D039-614C-4270-B4BA-582029D1C625}"/>
              </a:ext>
            </a:extLst>
          </p:cNvPr>
          <p:cNvSpPr>
            <a:spLocks noGrp="1"/>
          </p:cNvSpPr>
          <p:nvPr>
            <p:ph type="subTitle" idx="1"/>
          </p:nvPr>
        </p:nvSpPr>
        <p:spPr>
          <a:xfrm>
            <a:off x="199326" y="1307247"/>
            <a:ext cx="4767263" cy="5470071"/>
          </a:xfrm>
        </p:spPr>
        <p:txBody>
          <a:bodyPr lIns="91440" tIns="45720" rIns="91440" bIns="45720" anchor="t">
            <a:normAutofit/>
          </a:bodyPr>
          <a:lstStyle/>
          <a:p>
            <a:pPr marL="0" indent="0">
              <a:lnSpc>
                <a:spcPct val="100000"/>
              </a:lnSpc>
              <a:spcBef>
                <a:spcPts val="0"/>
              </a:spcBef>
              <a:buNone/>
            </a:pPr>
            <a:r>
              <a:rPr lang="en-US" dirty="0"/>
              <a:t>Respect reasonable work instructions </a:t>
            </a:r>
          </a:p>
          <a:p>
            <a:pPr marL="0" indent="0">
              <a:lnSpc>
                <a:spcPct val="100000"/>
              </a:lnSpc>
              <a:spcBef>
                <a:spcPts val="0"/>
              </a:spcBef>
              <a:buNone/>
            </a:pPr>
            <a:endParaRPr lang="en-US" dirty="0"/>
          </a:p>
          <a:p>
            <a:pPr marL="0" indent="0">
              <a:lnSpc>
                <a:spcPct val="100000"/>
              </a:lnSpc>
              <a:spcBef>
                <a:spcPts val="0"/>
              </a:spcBef>
              <a:buNone/>
            </a:pPr>
            <a:r>
              <a:rPr lang="en-US" dirty="0"/>
              <a:t>Carry out duties competently and carefully </a:t>
            </a:r>
          </a:p>
          <a:p>
            <a:pPr marL="0" indent="0">
              <a:lnSpc>
                <a:spcPct val="100000"/>
              </a:lnSpc>
              <a:spcBef>
                <a:spcPts val="0"/>
              </a:spcBef>
              <a:buNone/>
            </a:pPr>
            <a:endParaRPr lang="en-US" dirty="0"/>
          </a:p>
          <a:p>
            <a:pPr marL="0" indent="0">
              <a:lnSpc>
                <a:spcPct val="100000"/>
              </a:lnSpc>
              <a:spcBef>
                <a:spcPts val="0"/>
              </a:spcBef>
              <a:buNone/>
            </a:pPr>
            <a:r>
              <a:rPr lang="en-US" dirty="0"/>
              <a:t>Follow safety, health and environmental </a:t>
            </a:r>
          </a:p>
          <a:p>
            <a:pPr marL="0" indent="0">
              <a:lnSpc>
                <a:spcPct val="100000"/>
              </a:lnSpc>
              <a:spcBef>
                <a:spcPts val="0"/>
              </a:spcBef>
              <a:buNone/>
            </a:pPr>
            <a:r>
              <a:rPr lang="en-US" dirty="0"/>
              <a:t>requirements</a:t>
            </a:r>
          </a:p>
          <a:p>
            <a:pPr marL="0" indent="0">
              <a:lnSpc>
                <a:spcPct val="100000"/>
              </a:lnSpc>
              <a:spcBef>
                <a:spcPts val="0"/>
              </a:spcBef>
              <a:buNone/>
            </a:pPr>
            <a:endParaRPr lang="en-US" dirty="0"/>
          </a:p>
          <a:p>
            <a:endParaRPr lang="en-US" dirty="0"/>
          </a:p>
        </p:txBody>
      </p:sp>
      <p:sp>
        <p:nvSpPr>
          <p:cNvPr id="2" name="Slide Number Placeholder 1">
            <a:extLst>
              <a:ext uri="{FF2B5EF4-FFF2-40B4-BE49-F238E27FC236}">
                <a16:creationId xmlns:a16="http://schemas.microsoft.com/office/drawing/2014/main" id="{4E240DED-8951-4C31-AB48-C577F78DEDB5}"/>
              </a:ext>
            </a:extLst>
          </p:cNvPr>
          <p:cNvSpPr>
            <a:spLocks noGrp="1"/>
          </p:cNvSpPr>
          <p:nvPr>
            <p:ph type="sldNum" sz="quarter" idx="4294967295"/>
          </p:nvPr>
        </p:nvSpPr>
        <p:spPr>
          <a:xfrm>
            <a:off x="10511728" y="6490126"/>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14</a:t>
            </a:fld>
            <a:endParaRPr lang="en-GB" dirty="0">
              <a:latin typeface="Arial"/>
              <a:cs typeface="Arial"/>
            </a:endParaRPr>
          </a:p>
        </p:txBody>
      </p:sp>
      <p:sp>
        <p:nvSpPr>
          <p:cNvPr id="6" name="Rectangle 8">
            <a:extLst>
              <a:ext uri="{FF2B5EF4-FFF2-40B4-BE49-F238E27FC236}">
                <a16:creationId xmlns:a16="http://schemas.microsoft.com/office/drawing/2014/main" id="{9FFDEB3A-C98E-44F3-A07F-7179C0D5040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F03CF2-FEFA-4030-93A1-6D6866C5010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pic>
        <p:nvPicPr>
          <p:cNvPr id="8" name="Picture 7">
            <a:extLst>
              <a:ext uri="{FF2B5EF4-FFF2-40B4-BE49-F238E27FC236}">
                <a16:creationId xmlns:a16="http://schemas.microsoft.com/office/drawing/2014/main" id="{35A70CCD-2FB1-49BC-A9AB-05ED8E46F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589" y="1109556"/>
            <a:ext cx="7158176" cy="4703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65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picture containing person&#10;&#10;Description automatically generated">
            <a:extLst>
              <a:ext uri="{FF2B5EF4-FFF2-40B4-BE49-F238E27FC236}">
                <a16:creationId xmlns:a16="http://schemas.microsoft.com/office/drawing/2014/main" id="{3CAA5D6A-BEBB-422B-806F-203906840E8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7183" y="1017734"/>
            <a:ext cx="7481939" cy="5081349"/>
          </a:xfrm>
          <a:prstGeom prst="rect">
            <a:avLst/>
          </a:prstGeom>
          <a:ln>
            <a:noFill/>
          </a:ln>
          <a:effectLst>
            <a:outerShdw blurRad="292100" dist="139700" dir="2700000" algn="tl" rotWithShape="0">
              <a:srgbClr val="333333">
                <a:alpha val="65000"/>
              </a:srgbClr>
            </a:outerShdw>
          </a:effectLst>
        </p:spPr>
      </p:pic>
      <p:sp>
        <p:nvSpPr>
          <p:cNvPr id="2" name="Subtitle 1">
            <a:extLst>
              <a:ext uri="{FF2B5EF4-FFF2-40B4-BE49-F238E27FC236}">
                <a16:creationId xmlns:a16="http://schemas.microsoft.com/office/drawing/2014/main" id="{65D676D3-7B59-4D0A-88A1-F3EABB33F5BF}"/>
              </a:ext>
            </a:extLst>
          </p:cNvPr>
          <p:cNvSpPr>
            <a:spLocks noGrp="1"/>
          </p:cNvSpPr>
          <p:nvPr>
            <p:ph type="subTitle" idx="1"/>
          </p:nvPr>
        </p:nvSpPr>
        <p:spPr>
          <a:xfrm>
            <a:off x="7985195" y="1349828"/>
            <a:ext cx="3791169" cy="5143500"/>
          </a:xfrm>
        </p:spPr>
        <p:txBody>
          <a:bodyPr lIns="91440" tIns="45720" rIns="91440" bIns="45720" anchor="t">
            <a:normAutofit/>
          </a:bodyPr>
          <a:lstStyle/>
          <a:p>
            <a:pPr marL="0" indent="0">
              <a:buNone/>
            </a:pPr>
            <a:r>
              <a:rPr lang="en-US" dirty="0">
                <a:latin typeface="Arial"/>
                <a:cs typeface="Arial"/>
              </a:rPr>
              <a:t>If you break rules there will be serious consequences  – losing your job, </a:t>
            </a:r>
            <a:br>
              <a:rPr lang="en-US" dirty="0">
                <a:latin typeface="Arial"/>
                <a:cs typeface="Arial"/>
              </a:rPr>
            </a:br>
            <a:r>
              <a:rPr lang="en-US" dirty="0">
                <a:latin typeface="Arial"/>
                <a:cs typeface="Arial"/>
              </a:rPr>
              <a:t>getting injured or killed</a:t>
            </a:r>
            <a:endParaRPr lang="en-US" dirty="0"/>
          </a:p>
        </p:txBody>
      </p:sp>
      <p:sp>
        <p:nvSpPr>
          <p:cNvPr id="3" name="Slide Number Placeholder 2">
            <a:extLst>
              <a:ext uri="{FF2B5EF4-FFF2-40B4-BE49-F238E27FC236}">
                <a16:creationId xmlns:a16="http://schemas.microsoft.com/office/drawing/2014/main" id="{4C61F4F7-4ACF-480E-8587-488179A8EAB2}"/>
              </a:ext>
            </a:extLst>
          </p:cNvPr>
          <p:cNvSpPr>
            <a:spLocks noGrp="1"/>
          </p:cNvSpPr>
          <p:nvPr>
            <p:ph type="sldNum" sz="quarter" idx="4294967295"/>
          </p:nvPr>
        </p:nvSpPr>
        <p:spPr>
          <a:xfrm>
            <a:off x="10515329" y="6445504"/>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15</a:t>
            </a:fld>
            <a:endParaRPr lang="en-GB">
              <a:latin typeface="Arial"/>
              <a:cs typeface="Arial"/>
            </a:endParaRPr>
          </a:p>
        </p:txBody>
      </p:sp>
      <p:sp>
        <p:nvSpPr>
          <p:cNvPr id="6" name="Rectangle 8">
            <a:extLst>
              <a:ext uri="{FF2B5EF4-FFF2-40B4-BE49-F238E27FC236}">
                <a16:creationId xmlns:a16="http://schemas.microsoft.com/office/drawing/2014/main" id="{1952DD93-D7F4-4967-A415-4360F97606F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A45830-6DDA-4CD3-BB46-ECFCBD09BA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4092109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56BA8-1F0C-4203-990C-0DD4C4EDEE5F}"/>
              </a:ext>
            </a:extLst>
          </p:cNvPr>
          <p:cNvSpPr>
            <a:spLocks noGrp="1"/>
          </p:cNvSpPr>
          <p:nvPr>
            <p:ph type="subTitle" idx="1"/>
          </p:nvPr>
        </p:nvSpPr>
        <p:spPr>
          <a:xfrm>
            <a:off x="181078" y="1601037"/>
            <a:ext cx="4040851" cy="5143500"/>
          </a:xfrm>
          <a:prstGeom prst="rect">
            <a:avLst/>
          </a:prstGeom>
        </p:spPr>
        <p:txBody>
          <a:bodyPr vert="horz" lIns="91440" tIns="45720" rIns="91440" bIns="45720" rtlCol="0" anchor="t">
            <a:noAutofit/>
          </a:bodyPr>
          <a:lstStyle/>
          <a:p>
            <a:pPr marL="0" indent="0">
              <a:buNone/>
            </a:pPr>
            <a:endParaRPr lang="en-US" dirty="0">
              <a:latin typeface="Arial"/>
              <a:ea typeface="+mn-lt"/>
              <a:cs typeface="+mn-lt"/>
            </a:endParaRPr>
          </a:p>
          <a:p>
            <a:pPr marL="0" indent="0">
              <a:buNone/>
            </a:pPr>
            <a:r>
              <a:rPr lang="en-US" dirty="0">
                <a:latin typeface="Arial"/>
                <a:ea typeface="+mn-lt"/>
                <a:cs typeface="+mn-lt"/>
              </a:rPr>
              <a:t>If you’re unsure ask…</a:t>
            </a:r>
          </a:p>
          <a:p>
            <a:r>
              <a:rPr lang="en-US" dirty="0">
                <a:latin typeface="Arial"/>
                <a:ea typeface="+mn-lt"/>
                <a:cs typeface="+mn-lt"/>
              </a:rPr>
              <a:t>Supervisor </a:t>
            </a:r>
            <a:r>
              <a:rPr lang="en-US" i="1" dirty="0">
                <a:latin typeface="Arial"/>
                <a:ea typeface="+mn-lt"/>
                <a:cs typeface="+mn-lt"/>
              </a:rPr>
              <a:t>or</a:t>
            </a:r>
          </a:p>
          <a:p>
            <a:r>
              <a:rPr lang="en-US" dirty="0">
                <a:latin typeface="Arial"/>
                <a:ea typeface="+mn-lt"/>
                <a:cs typeface="+mn-lt"/>
              </a:rPr>
              <a:t>Health and Safety Specialist </a:t>
            </a:r>
            <a:r>
              <a:rPr lang="en-US" i="1" dirty="0">
                <a:latin typeface="Arial"/>
                <a:ea typeface="+mn-lt"/>
                <a:cs typeface="+mn-lt"/>
              </a:rPr>
              <a:t>or </a:t>
            </a:r>
          </a:p>
          <a:p>
            <a:r>
              <a:rPr lang="en-US" dirty="0">
                <a:latin typeface="Arial"/>
                <a:ea typeface="+mn-lt"/>
                <a:cs typeface="+mn-lt"/>
              </a:rPr>
              <a:t>Environmental Specialist</a:t>
            </a:r>
            <a:r>
              <a:rPr lang="en-US" sz="3200" dirty="0">
                <a:latin typeface="+mj-lt"/>
                <a:ea typeface="+mn-lt"/>
                <a:cs typeface="+mn-lt"/>
              </a:rPr>
              <a:t> </a:t>
            </a:r>
          </a:p>
        </p:txBody>
      </p:sp>
      <p:sp>
        <p:nvSpPr>
          <p:cNvPr id="2" name="Slide Number Placeholder 1">
            <a:extLst>
              <a:ext uri="{FF2B5EF4-FFF2-40B4-BE49-F238E27FC236}">
                <a16:creationId xmlns:a16="http://schemas.microsoft.com/office/drawing/2014/main" id="{B4CCDA31-9BD7-4391-AECF-B46DAA8EF128}"/>
              </a:ext>
            </a:extLst>
          </p:cNvPr>
          <p:cNvSpPr>
            <a:spLocks noGrp="1"/>
          </p:cNvSpPr>
          <p:nvPr>
            <p:ph type="sldNum" sz="quarter" idx="4294967295"/>
          </p:nvPr>
        </p:nvSpPr>
        <p:spPr>
          <a:xfrm>
            <a:off x="10470382" y="6490328"/>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16</a:t>
            </a:fld>
            <a:endParaRPr lang="en-GB">
              <a:latin typeface="Arial"/>
              <a:cs typeface="Arial"/>
            </a:endParaRPr>
          </a:p>
        </p:txBody>
      </p:sp>
      <p:pic>
        <p:nvPicPr>
          <p:cNvPr id="6" name="Picture 2">
            <a:extLst>
              <a:ext uri="{FF2B5EF4-FFF2-40B4-BE49-F238E27FC236}">
                <a16:creationId xmlns:a16="http://schemas.microsoft.com/office/drawing/2014/main" id="{7F03F50D-0B45-4FFB-87E3-637FD2A6104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097347" y="604725"/>
            <a:ext cx="8037492" cy="5500564"/>
          </a:xfrm>
          <a:prstGeom prst="rect">
            <a:avLst/>
          </a:prstGeom>
          <a:ln>
            <a:noFill/>
          </a:ln>
          <a:effectLst>
            <a:softEdge rad="112500"/>
          </a:effectLst>
        </p:spPr>
      </p:pic>
      <p:sp>
        <p:nvSpPr>
          <p:cNvPr id="5" name="Rectangle 8">
            <a:extLst>
              <a:ext uri="{FF2B5EF4-FFF2-40B4-BE49-F238E27FC236}">
                <a16:creationId xmlns:a16="http://schemas.microsoft.com/office/drawing/2014/main" id="{FD045236-3C7C-4D68-81E8-A7B688ECC5DA}"/>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304631-D489-4252-BD4D-2F1D1C554EF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16002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6C571DF-649F-43ED-949B-D1D73C0B13EE}"/>
              </a:ext>
            </a:extLst>
          </p:cNvPr>
          <p:cNvSpPr>
            <a:spLocks noGrp="1"/>
          </p:cNvSpPr>
          <p:nvPr>
            <p:ph type="subTitle" idx="1"/>
          </p:nvPr>
        </p:nvSpPr>
        <p:spPr>
          <a:xfrm>
            <a:off x="554535" y="1731647"/>
            <a:ext cx="3180330" cy="3629101"/>
          </a:xfrm>
        </p:spPr>
        <p:txBody>
          <a:bodyPr lIns="91440" tIns="45720" rIns="91440" bIns="45720" anchor="t">
            <a:normAutofit/>
          </a:bodyPr>
          <a:lstStyle/>
          <a:p>
            <a:r>
              <a:rPr lang="en-US" dirty="0">
                <a:latin typeface="Arial"/>
                <a:cs typeface="Arial"/>
              </a:rPr>
              <a:t>Wearing Personal Protective Equipment  PPE</a:t>
            </a:r>
          </a:p>
        </p:txBody>
      </p:sp>
      <p:sp>
        <p:nvSpPr>
          <p:cNvPr id="3" name="Slide Number Placeholder 2">
            <a:extLst>
              <a:ext uri="{FF2B5EF4-FFF2-40B4-BE49-F238E27FC236}">
                <a16:creationId xmlns:a16="http://schemas.microsoft.com/office/drawing/2014/main" id="{671149D9-0D57-492F-9170-78D28ADACDD0}"/>
              </a:ext>
            </a:extLst>
          </p:cNvPr>
          <p:cNvSpPr>
            <a:spLocks noGrp="1"/>
          </p:cNvSpPr>
          <p:nvPr>
            <p:ph type="sldNum" sz="quarter" idx="4294967295"/>
          </p:nvPr>
        </p:nvSpPr>
        <p:spPr>
          <a:xfrm>
            <a:off x="10560152" y="6490328"/>
            <a:ext cx="2743200" cy="365125"/>
          </a:xfrm>
          <a:prstGeom prst="rect">
            <a:avLst/>
          </a:prstGeom>
        </p:spPr>
        <p:txBody>
          <a:bodyPr/>
          <a:lstStyle/>
          <a:p>
            <a:fld id="{E8F9186D-BD8E-4EDD-A417-AFA9BA614779}" type="slidenum">
              <a:rPr lang="en-GB" smtClean="0">
                <a:latin typeface="Arial"/>
                <a:cs typeface="Arial"/>
              </a:rPr>
              <a:t>17</a:t>
            </a:fld>
            <a:endParaRPr lang="en-GB">
              <a:latin typeface="Arial"/>
              <a:cs typeface="Arial"/>
            </a:endParaRPr>
          </a:p>
        </p:txBody>
      </p:sp>
      <p:pic>
        <p:nvPicPr>
          <p:cNvPr id="4" name="Picture 4">
            <a:extLst>
              <a:ext uri="{FF2B5EF4-FFF2-40B4-BE49-F238E27FC236}">
                <a16:creationId xmlns:a16="http://schemas.microsoft.com/office/drawing/2014/main" id="{A52673C8-8F5F-4F19-9E9D-AFC4AE0A1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920" y="1029788"/>
            <a:ext cx="7062160" cy="5247920"/>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D5DF355F-4DE6-4249-88DF-787BDE24C4F1}"/>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6E14EB-902B-45AB-8F4E-ECF061FC8BF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970961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5F3C0C02-D8D0-4F81-8D58-CC4340415D3F}"/>
              </a:ext>
            </a:extLst>
          </p:cNvPr>
          <p:cNvSpPr>
            <a:spLocks noGrp="1"/>
          </p:cNvSpPr>
          <p:nvPr>
            <p:ph type="subTitle" idx="1"/>
          </p:nvPr>
        </p:nvSpPr>
        <p:spPr>
          <a:xfrm>
            <a:off x="417150" y="1425750"/>
            <a:ext cx="4576763" cy="5294224"/>
          </a:xfrm>
        </p:spPr>
        <p:txBody>
          <a:bodyPr lIns="91440" tIns="45720" rIns="91440" bIns="45720" anchor="t">
            <a:normAutofit/>
          </a:bodyPr>
          <a:lstStyle/>
          <a:p>
            <a:pPr>
              <a:buNone/>
            </a:pPr>
            <a:r>
              <a:rPr lang="en-US">
                <a:latin typeface="Arial"/>
                <a:cs typeface="Arial"/>
              </a:rPr>
              <a:t>Always wear:</a:t>
            </a:r>
            <a:br>
              <a:rPr lang="en-US"/>
            </a:br>
            <a:endParaRPr lang="en-US">
              <a:latin typeface="Arial"/>
              <a:cs typeface="Arial"/>
            </a:endParaRPr>
          </a:p>
          <a:p>
            <a:r>
              <a:rPr lang="en-US">
                <a:latin typeface="Arial"/>
                <a:cs typeface="Arial"/>
              </a:rPr>
              <a:t>Hard Hat</a:t>
            </a:r>
            <a:endParaRPr lang="en-US">
              <a:cs typeface="Arial"/>
            </a:endParaRPr>
          </a:p>
          <a:p>
            <a:r>
              <a:rPr lang="en-US">
                <a:latin typeface="Arial"/>
                <a:cs typeface="Arial"/>
              </a:rPr>
              <a:t>High Visibility Vest</a:t>
            </a:r>
            <a:endParaRPr lang="en-US">
              <a:cs typeface="Arial"/>
            </a:endParaRPr>
          </a:p>
          <a:p>
            <a:r>
              <a:rPr lang="en-US">
                <a:latin typeface="Arial"/>
                <a:cs typeface="Arial"/>
              </a:rPr>
              <a:t>Safety Boots</a:t>
            </a:r>
            <a:endParaRPr lang="en-US"/>
          </a:p>
          <a:p>
            <a:pPr marL="0" indent="0">
              <a:buNone/>
            </a:pPr>
            <a:endParaRPr lang="en-US"/>
          </a:p>
        </p:txBody>
      </p:sp>
      <p:sp>
        <p:nvSpPr>
          <p:cNvPr id="6" name="Slide Number Placeholder 5">
            <a:extLst>
              <a:ext uri="{FF2B5EF4-FFF2-40B4-BE49-F238E27FC236}">
                <a16:creationId xmlns:a16="http://schemas.microsoft.com/office/drawing/2014/main" id="{B9D2F893-739B-4C9D-9F59-EEEDA761559B}"/>
              </a:ext>
            </a:extLst>
          </p:cNvPr>
          <p:cNvSpPr>
            <a:spLocks noGrp="1"/>
          </p:cNvSpPr>
          <p:nvPr>
            <p:ph type="sldNum" sz="quarter" idx="4294967295"/>
          </p:nvPr>
        </p:nvSpPr>
        <p:spPr>
          <a:xfrm>
            <a:off x="10492917" y="6538225"/>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18</a:t>
            </a:fld>
            <a:endParaRPr lang="en-GB">
              <a:latin typeface="Arial"/>
              <a:cs typeface="Arial"/>
            </a:endParaRPr>
          </a:p>
        </p:txBody>
      </p:sp>
      <p:pic>
        <p:nvPicPr>
          <p:cNvPr id="3" name="Picture 3" descr="Icon&#10;&#10;Description automatically generated">
            <a:extLst>
              <a:ext uri="{FF2B5EF4-FFF2-40B4-BE49-F238E27FC236}">
                <a16:creationId xmlns:a16="http://schemas.microsoft.com/office/drawing/2014/main" id="{04345155-54A8-4FAD-9F64-9C30A18AF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063" y="747872"/>
            <a:ext cx="1714500" cy="1714500"/>
          </a:xfrm>
          <a:prstGeom prst="rect">
            <a:avLst/>
          </a:prstGeom>
        </p:spPr>
      </p:pic>
      <p:pic>
        <p:nvPicPr>
          <p:cNvPr id="4" name="Picture 4" descr="Logo, icon&#10;&#10;Description automatically generated">
            <a:extLst>
              <a:ext uri="{FF2B5EF4-FFF2-40B4-BE49-F238E27FC236}">
                <a16:creationId xmlns:a16="http://schemas.microsoft.com/office/drawing/2014/main" id="{FF86687D-8E5A-4A92-8100-C13B978CC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5063" y="2571062"/>
            <a:ext cx="1714500" cy="1714500"/>
          </a:xfrm>
          <a:prstGeom prst="rect">
            <a:avLst/>
          </a:prstGeom>
        </p:spPr>
      </p:pic>
      <p:pic>
        <p:nvPicPr>
          <p:cNvPr id="5" name="Picture 5" descr="Icon&#10;&#10;Description automatically generated">
            <a:extLst>
              <a:ext uri="{FF2B5EF4-FFF2-40B4-BE49-F238E27FC236}">
                <a16:creationId xmlns:a16="http://schemas.microsoft.com/office/drawing/2014/main" id="{5347EEB8-E750-4F72-A9F3-A25BF4A28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698" y="4496123"/>
            <a:ext cx="1714500" cy="1714500"/>
          </a:xfrm>
          <a:prstGeom prst="rect">
            <a:avLst/>
          </a:prstGeom>
        </p:spPr>
      </p:pic>
      <p:pic>
        <p:nvPicPr>
          <p:cNvPr id="9" name="Picture 9" descr="A picture containing ground, outdoor, dirt&#10;&#10;Description automatically generated">
            <a:extLst>
              <a:ext uri="{FF2B5EF4-FFF2-40B4-BE49-F238E27FC236}">
                <a16:creationId xmlns:a16="http://schemas.microsoft.com/office/drawing/2014/main" id="{57C32E2D-F162-4A14-90B5-9AC778854F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78710" y="171097"/>
            <a:ext cx="4787174" cy="6309788"/>
          </a:xfrm>
          <a:prstGeom prst="rect">
            <a:avLst/>
          </a:prstGeom>
          <a:ln>
            <a:noFill/>
          </a:ln>
          <a:effectLst>
            <a:outerShdw blurRad="292100" dist="139700" dir="2700000" algn="tl" rotWithShape="0">
              <a:srgbClr val="333333">
                <a:alpha val="65000"/>
              </a:srgbClr>
            </a:outerShdw>
          </a:effectLst>
        </p:spPr>
      </p:pic>
      <p:sp>
        <p:nvSpPr>
          <p:cNvPr id="8" name="Rectangle 8">
            <a:extLst>
              <a:ext uri="{FF2B5EF4-FFF2-40B4-BE49-F238E27FC236}">
                <a16:creationId xmlns:a16="http://schemas.microsoft.com/office/drawing/2014/main" id="{4E8B7128-ECA9-4AB8-BF59-49A34AEF3BA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B8DC26-1322-42BB-92B1-E6BAE91E055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447890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7EB9571-C719-43C5-9BB2-DAD7EFE3CA8D}"/>
              </a:ext>
            </a:extLst>
          </p:cNvPr>
          <p:cNvSpPr>
            <a:spLocks noGrp="1"/>
          </p:cNvSpPr>
          <p:nvPr>
            <p:ph type="subTitle" idx="1"/>
          </p:nvPr>
        </p:nvSpPr>
        <p:spPr>
          <a:xfrm>
            <a:off x="6096001" y="1217112"/>
            <a:ext cx="5770258" cy="5143500"/>
          </a:xfrm>
        </p:spPr>
        <p:txBody>
          <a:bodyPr lIns="91440" tIns="45720" rIns="91440" bIns="45720" anchor="t">
            <a:normAutofit/>
          </a:bodyPr>
          <a:lstStyle/>
          <a:p>
            <a:pPr marL="0" indent="0">
              <a:buNone/>
            </a:pPr>
            <a:r>
              <a:rPr lang="en-US" dirty="0">
                <a:latin typeface="Arial"/>
                <a:cs typeface="Arial"/>
              </a:rPr>
              <a:t>Some tasks need extra PPE </a:t>
            </a:r>
            <a:br>
              <a:rPr lang="en-US" dirty="0"/>
            </a:br>
            <a:br>
              <a:rPr lang="en-US" dirty="0"/>
            </a:br>
            <a:r>
              <a:rPr lang="en-US" dirty="0"/>
              <a:t>Ask</a:t>
            </a:r>
            <a:r>
              <a:rPr lang="en-US" dirty="0">
                <a:latin typeface="Arial"/>
                <a:cs typeface="Arial"/>
              </a:rPr>
              <a:t> how to use it</a:t>
            </a:r>
            <a:br>
              <a:rPr lang="en-US" dirty="0"/>
            </a:br>
            <a:br>
              <a:rPr lang="en-US" dirty="0"/>
            </a:br>
            <a:r>
              <a:rPr lang="en-US" dirty="0">
                <a:latin typeface="Arial"/>
                <a:cs typeface="Arial"/>
              </a:rPr>
              <a:t>Do not do any task until you have PPE</a:t>
            </a:r>
          </a:p>
        </p:txBody>
      </p:sp>
      <p:sp>
        <p:nvSpPr>
          <p:cNvPr id="3" name="Slide Number Placeholder 2">
            <a:extLst>
              <a:ext uri="{FF2B5EF4-FFF2-40B4-BE49-F238E27FC236}">
                <a16:creationId xmlns:a16="http://schemas.microsoft.com/office/drawing/2014/main" id="{3966669F-691E-4040-90F8-1AED868271E2}"/>
              </a:ext>
            </a:extLst>
          </p:cNvPr>
          <p:cNvSpPr>
            <a:spLocks noGrp="1"/>
          </p:cNvSpPr>
          <p:nvPr>
            <p:ph type="sldNum" sz="quarter" idx="4294967295"/>
          </p:nvPr>
        </p:nvSpPr>
        <p:spPr>
          <a:xfrm>
            <a:off x="10498150" y="649242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19</a:t>
            </a:fld>
            <a:endParaRPr lang="en-GB">
              <a:latin typeface="Arial"/>
              <a:cs typeface="Arial"/>
            </a:endParaRPr>
          </a:p>
        </p:txBody>
      </p:sp>
      <p:pic>
        <p:nvPicPr>
          <p:cNvPr id="6" name="Picture 5" descr="A picture containing outdoor, person&#10;&#10;Description automatically generated">
            <a:extLst>
              <a:ext uri="{FF2B5EF4-FFF2-40B4-BE49-F238E27FC236}">
                <a16:creationId xmlns:a16="http://schemas.microsoft.com/office/drawing/2014/main" id="{5E5087E9-FB56-49A8-BAF5-257D1EAC2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251" y="765562"/>
            <a:ext cx="3903364" cy="5646748"/>
          </a:xfrm>
          <a:prstGeom prst="rect">
            <a:avLst/>
          </a:prstGeom>
          <a:ln>
            <a:noFill/>
          </a:ln>
          <a:effectLst>
            <a:outerShdw blurRad="292100" dist="139700" dir="2700000" algn="tl" rotWithShape="0">
              <a:srgbClr val="333333">
                <a:alpha val="65000"/>
              </a:srgbClr>
            </a:outerShdw>
          </a:effectLst>
        </p:spPr>
      </p:pic>
      <p:pic>
        <p:nvPicPr>
          <p:cNvPr id="7" name="Picture 8" descr="Icon&#10;&#10;Description automatically generated">
            <a:extLst>
              <a:ext uri="{FF2B5EF4-FFF2-40B4-BE49-F238E27FC236}">
                <a16:creationId xmlns:a16="http://schemas.microsoft.com/office/drawing/2014/main" id="{4033C997-70F7-4EE6-A037-5C057CDCB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7000" y="4200269"/>
            <a:ext cx="1714500" cy="1714500"/>
          </a:xfrm>
          <a:prstGeom prst="rect">
            <a:avLst/>
          </a:prstGeom>
        </p:spPr>
      </p:pic>
      <p:sp>
        <p:nvSpPr>
          <p:cNvPr id="8" name="Rectangle 8">
            <a:extLst>
              <a:ext uri="{FF2B5EF4-FFF2-40B4-BE49-F238E27FC236}">
                <a16:creationId xmlns:a16="http://schemas.microsoft.com/office/drawing/2014/main" id="{5CE721CE-50E3-41E9-AB74-F806D58182E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37D9A5-6C3E-4F33-BE41-92AC1BB3921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820758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155A34-0B28-451D-8D5C-AC58BFB0D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031" y="1155235"/>
            <a:ext cx="6771437" cy="4651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9044CA7-2EFE-45EC-9670-852A36FDAE03}"/>
              </a:ext>
            </a:extLst>
          </p:cNvPr>
          <p:cNvSpPr>
            <a:spLocks noGrp="1"/>
          </p:cNvSpPr>
          <p:nvPr>
            <p:ph type="sldNum" sz="quarter" idx="4294967295"/>
          </p:nvPr>
        </p:nvSpPr>
        <p:spPr>
          <a:xfrm>
            <a:off x="10573657" y="649242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a:t>
            </a:fld>
            <a:endParaRPr lang="en-GB" dirty="0">
              <a:latin typeface="Arial"/>
              <a:cs typeface="Arial"/>
            </a:endParaRPr>
          </a:p>
        </p:txBody>
      </p:sp>
      <p:sp>
        <p:nvSpPr>
          <p:cNvPr id="5" name="Rectangle 8">
            <a:extLst>
              <a:ext uri="{FF2B5EF4-FFF2-40B4-BE49-F238E27FC236}">
                <a16:creationId xmlns:a16="http://schemas.microsoft.com/office/drawing/2014/main" id="{3298D753-CE8C-4D19-BE46-6A5E20243E2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864692-3088-4D78-BDF0-51B5FDF571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
        <p:nvSpPr>
          <p:cNvPr id="7" name="Subtitle 2">
            <a:extLst>
              <a:ext uri="{FF2B5EF4-FFF2-40B4-BE49-F238E27FC236}">
                <a16:creationId xmlns:a16="http://schemas.microsoft.com/office/drawing/2014/main" id="{A8F67166-E3BB-4739-BDAA-414D9A0DFB3D}"/>
              </a:ext>
            </a:extLst>
          </p:cNvPr>
          <p:cNvSpPr txBox="1">
            <a:spLocks/>
          </p:cNvSpPr>
          <p:nvPr/>
        </p:nvSpPr>
        <p:spPr>
          <a:xfrm>
            <a:off x="12048752" y="1043615"/>
            <a:ext cx="5497512" cy="5324927"/>
          </a:xfrm>
          <a:prstGeom prst="rect">
            <a:avLst/>
          </a:prstGeom>
        </p:spPr>
        <p:txBody>
          <a:bodyPr lIns="91440" tIns="45720" rIns="91440" bIns="45720" anchor="t">
            <a:normAutofit/>
          </a:bodyPr>
          <a:lstStyle>
            <a:lvl1pPr marL="342900" indent="-342900" algn="l" defTabSz="914400" rtl="0" eaLnBrk="1" latinLnBrk="0" hangingPunct="1">
              <a:lnSpc>
                <a:spcPct val="90000"/>
              </a:lnSpc>
              <a:spcBef>
                <a:spcPts val="1000"/>
              </a:spcBef>
              <a:buFont typeface="Arial" charset="0"/>
              <a:buChar char="•"/>
              <a:defRPr sz="28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spcBef>
                <a:spcPct val="0"/>
              </a:spcBef>
              <a:buFont typeface="Arial,Sans-Serif" charset="0"/>
              <a:buChar char="•"/>
            </a:pPr>
            <a:endParaRPr lang="en-US" dirty="0">
              <a:latin typeface="Arial"/>
              <a:cs typeface="Arial"/>
            </a:endParaRPr>
          </a:p>
        </p:txBody>
      </p:sp>
      <p:sp>
        <p:nvSpPr>
          <p:cNvPr id="8" name="Subtitle 7">
            <a:extLst>
              <a:ext uri="{FF2B5EF4-FFF2-40B4-BE49-F238E27FC236}">
                <a16:creationId xmlns:a16="http://schemas.microsoft.com/office/drawing/2014/main" id="{4451245C-03DB-4885-83DF-C6692E0D9EDE}"/>
              </a:ext>
            </a:extLst>
          </p:cNvPr>
          <p:cNvSpPr>
            <a:spLocks noGrp="1"/>
          </p:cNvSpPr>
          <p:nvPr>
            <p:ph type="subTitle" idx="1"/>
          </p:nvPr>
        </p:nvSpPr>
        <p:spPr>
          <a:xfrm>
            <a:off x="244011" y="1225042"/>
            <a:ext cx="4576763" cy="5143500"/>
          </a:xfrm>
        </p:spPr>
        <p:txBody>
          <a:bodyPr/>
          <a:lstStyle/>
          <a:p>
            <a:pPr marL="285750" indent="-285750">
              <a:spcBef>
                <a:spcPct val="0"/>
              </a:spcBef>
              <a:buFont typeface="Arial,Sans-Serif" charset="0"/>
              <a:buChar char="•"/>
            </a:pPr>
            <a:r>
              <a:rPr lang="en-US" dirty="0">
                <a:latin typeface="Arial"/>
                <a:cs typeface="Arial"/>
              </a:rPr>
              <a:t>Know your rights and responsibilities</a:t>
            </a:r>
          </a:p>
          <a:p>
            <a:pPr marL="0" indent="0">
              <a:spcBef>
                <a:spcPct val="0"/>
              </a:spcBef>
              <a:buNone/>
            </a:pPr>
            <a:endParaRPr lang="en-US" dirty="0"/>
          </a:p>
          <a:p>
            <a:pPr marL="285750" indent="-285750">
              <a:spcBef>
                <a:spcPct val="0"/>
              </a:spcBef>
              <a:buFont typeface="Arial,Sans-Serif" charset="0"/>
              <a:buChar char="•"/>
            </a:pPr>
            <a:r>
              <a:rPr lang="en-US" dirty="0">
                <a:latin typeface="Arial"/>
                <a:cs typeface="Arial"/>
              </a:rPr>
              <a:t>Wear Personal Protective Equipment PPE</a:t>
            </a:r>
          </a:p>
          <a:p>
            <a:pPr marL="0" indent="0">
              <a:spcBef>
                <a:spcPct val="0"/>
              </a:spcBef>
              <a:buNone/>
            </a:pPr>
            <a:endParaRPr lang="en-US" dirty="0">
              <a:latin typeface="Arial"/>
              <a:cs typeface="Arial"/>
            </a:endParaRPr>
          </a:p>
          <a:p>
            <a:pPr marL="285750" indent="-285750">
              <a:spcBef>
                <a:spcPct val="0"/>
              </a:spcBef>
              <a:buFont typeface="Arial,Sans-Serif" charset="0"/>
              <a:buChar char="•"/>
            </a:pPr>
            <a:r>
              <a:rPr lang="en-US" dirty="0">
                <a:latin typeface="Arial"/>
                <a:cs typeface="Arial"/>
              </a:rPr>
              <a:t>Understand signs</a:t>
            </a:r>
          </a:p>
          <a:p>
            <a:pPr marL="0" indent="0">
              <a:spcBef>
                <a:spcPct val="0"/>
              </a:spcBef>
              <a:buNone/>
            </a:pPr>
            <a:endParaRPr lang="en-US" dirty="0">
              <a:latin typeface="Arial"/>
              <a:cs typeface="Arial"/>
            </a:endParaRPr>
          </a:p>
          <a:p>
            <a:pPr marL="285750" indent="-285750">
              <a:spcBef>
                <a:spcPct val="0"/>
              </a:spcBef>
              <a:buFont typeface="Arial,Sans-Serif" charset="0"/>
              <a:buChar char="•"/>
            </a:pPr>
            <a:r>
              <a:rPr lang="en-US" dirty="0">
                <a:latin typeface="Arial"/>
                <a:cs typeface="Arial"/>
              </a:rPr>
              <a:t>Know who to ask </a:t>
            </a:r>
          </a:p>
          <a:p>
            <a:pPr marL="0" indent="0">
              <a:spcBef>
                <a:spcPct val="0"/>
              </a:spcBef>
              <a:buNone/>
            </a:pPr>
            <a:endParaRPr lang="en-US" dirty="0"/>
          </a:p>
          <a:p>
            <a:r>
              <a:rPr lang="en-US" dirty="0">
                <a:latin typeface="Arial"/>
                <a:ea typeface="+mj-lt"/>
                <a:cs typeface="Arial"/>
              </a:rPr>
              <a:t>Raise improvements and concerns</a:t>
            </a:r>
            <a:endParaRPr lang="en-US" dirty="0">
              <a:latin typeface="Arial"/>
              <a:cs typeface="Arial"/>
            </a:endParaRPr>
          </a:p>
        </p:txBody>
      </p:sp>
    </p:spTree>
    <p:extLst>
      <p:ext uri="{BB962C8B-B14F-4D97-AF65-F5344CB8AC3E}">
        <p14:creationId xmlns:p14="http://schemas.microsoft.com/office/powerpoint/2010/main" val="237037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E29A74-36F7-4A28-AE9D-5B13DD7348BA}"/>
              </a:ext>
            </a:extLst>
          </p:cNvPr>
          <p:cNvSpPr>
            <a:spLocks noGrp="1"/>
          </p:cNvSpPr>
          <p:nvPr>
            <p:ph type="subTitle" idx="1"/>
          </p:nvPr>
        </p:nvSpPr>
        <p:spPr>
          <a:xfrm>
            <a:off x="8542097" y="1770345"/>
            <a:ext cx="3512051" cy="5143500"/>
          </a:xfrm>
        </p:spPr>
        <p:txBody>
          <a:bodyPr lIns="91440" tIns="45720" rIns="91440" bIns="45720" anchor="t">
            <a:normAutofit/>
          </a:bodyPr>
          <a:lstStyle/>
          <a:p>
            <a:pPr>
              <a:buNone/>
            </a:pPr>
            <a:r>
              <a:rPr lang="en-US" dirty="0">
                <a:latin typeface="Arial"/>
                <a:cs typeface="Arial"/>
              </a:rPr>
              <a:t>Keep PPE clean</a:t>
            </a:r>
            <a:endParaRPr lang="en-US" dirty="0"/>
          </a:p>
          <a:p>
            <a:pPr>
              <a:buNone/>
            </a:pPr>
            <a:endParaRPr lang="en-US" dirty="0">
              <a:latin typeface="Arial"/>
              <a:cs typeface="Arial"/>
            </a:endParaRPr>
          </a:p>
          <a:p>
            <a:pPr>
              <a:buNone/>
            </a:pPr>
            <a:r>
              <a:rPr lang="en-US" dirty="0">
                <a:latin typeface="Arial"/>
                <a:cs typeface="Arial"/>
              </a:rPr>
              <a:t>Store it carefully</a:t>
            </a:r>
            <a:endParaRPr lang="en-US" dirty="0"/>
          </a:p>
          <a:p>
            <a:pPr>
              <a:buNone/>
            </a:pPr>
            <a:endParaRPr lang="en-US" dirty="0">
              <a:latin typeface="Arial"/>
              <a:cs typeface="Arial"/>
            </a:endParaRPr>
          </a:p>
          <a:p>
            <a:pPr marL="0" indent="0">
              <a:buNone/>
            </a:pPr>
            <a:r>
              <a:rPr lang="en-US" dirty="0">
                <a:latin typeface="Arial"/>
                <a:cs typeface="Arial"/>
              </a:rPr>
              <a:t>If it’s worn or damaged,</a:t>
            </a:r>
            <a:r>
              <a:rPr lang="en-US" dirty="0"/>
              <a:t> </a:t>
            </a:r>
            <a:r>
              <a:rPr lang="en-US" dirty="0">
                <a:latin typeface="Arial"/>
                <a:cs typeface="Arial"/>
              </a:rPr>
              <a:t>get new PPE</a:t>
            </a:r>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422CE919-98C8-45E3-87B0-2A0E3E6D6CA1}"/>
              </a:ext>
            </a:extLst>
          </p:cNvPr>
          <p:cNvSpPr>
            <a:spLocks noGrp="1"/>
          </p:cNvSpPr>
          <p:nvPr>
            <p:ph type="sldNum" sz="quarter" idx="4294967295"/>
          </p:nvPr>
        </p:nvSpPr>
        <p:spPr>
          <a:xfrm>
            <a:off x="10471759"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20</a:t>
            </a:fld>
            <a:endParaRPr lang="en-GB">
              <a:latin typeface="Calibri" panose="020F0502020204030204"/>
              <a:cs typeface="Calibri" panose="020F0502020204030204"/>
            </a:endParaRPr>
          </a:p>
        </p:txBody>
      </p:sp>
      <p:pic>
        <p:nvPicPr>
          <p:cNvPr id="4" name="Picture 6">
            <a:extLst>
              <a:ext uri="{FF2B5EF4-FFF2-40B4-BE49-F238E27FC236}">
                <a16:creationId xmlns:a16="http://schemas.microsoft.com/office/drawing/2014/main" id="{95980266-0457-4021-AEE5-34D96F3671E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88554" y="979081"/>
            <a:ext cx="7973574" cy="5317371"/>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B0FFFF50-E3BF-4473-83DE-4FFC3E34C0B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6F6545-E054-475B-BAAF-F70B5AB799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803900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C46B449-E2CC-4744-8730-73307EB35F8A}"/>
              </a:ext>
            </a:extLst>
          </p:cNvPr>
          <p:cNvSpPr>
            <a:spLocks noGrp="1"/>
          </p:cNvSpPr>
          <p:nvPr>
            <p:ph type="subTitle" idx="1"/>
          </p:nvPr>
        </p:nvSpPr>
        <p:spPr>
          <a:xfrm>
            <a:off x="472252" y="2373874"/>
            <a:ext cx="5977119" cy="2858728"/>
          </a:xfrm>
        </p:spPr>
        <p:txBody>
          <a:bodyPr lIns="91440" tIns="45720" rIns="91440" bIns="45720" anchor="t">
            <a:normAutofit/>
          </a:bodyPr>
          <a:lstStyle/>
          <a:p>
            <a:r>
              <a:rPr lang="en-US" sz="6000">
                <a:latin typeface="Arial"/>
                <a:cs typeface="Arial"/>
              </a:rPr>
              <a:t>What do the signs mean?</a:t>
            </a:r>
          </a:p>
          <a:p>
            <a:endParaRPr lang="en-US"/>
          </a:p>
        </p:txBody>
      </p:sp>
      <p:sp>
        <p:nvSpPr>
          <p:cNvPr id="3" name="Slide Number Placeholder 2">
            <a:extLst>
              <a:ext uri="{FF2B5EF4-FFF2-40B4-BE49-F238E27FC236}">
                <a16:creationId xmlns:a16="http://schemas.microsoft.com/office/drawing/2014/main" id="{C961B467-A9FD-4651-98C6-4B3C7F5EF7D8}"/>
              </a:ext>
            </a:extLst>
          </p:cNvPr>
          <p:cNvSpPr>
            <a:spLocks noGrp="1"/>
          </p:cNvSpPr>
          <p:nvPr>
            <p:ph type="sldNum" sz="quarter" idx="4294967295"/>
          </p:nvPr>
        </p:nvSpPr>
        <p:spPr>
          <a:xfrm>
            <a:off x="10529323"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21</a:t>
            </a:fld>
            <a:endParaRPr lang="en-GB">
              <a:latin typeface="Arial"/>
              <a:cs typeface="Arial"/>
            </a:endParaRPr>
          </a:p>
        </p:txBody>
      </p:sp>
      <p:pic>
        <p:nvPicPr>
          <p:cNvPr id="11" name="Picture 4" descr="A picture containing text, outdoor, sky, snow&#10;&#10;Description automatically generated">
            <a:extLst>
              <a:ext uri="{FF2B5EF4-FFF2-40B4-BE49-F238E27FC236}">
                <a16:creationId xmlns:a16="http://schemas.microsoft.com/office/drawing/2014/main" id="{3C34F4F1-28CA-41BE-A573-C3EF4CF798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32686" y="1032109"/>
            <a:ext cx="6756288" cy="5104921"/>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7F4858CC-23DA-4524-8D4E-3A21874062A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B1FB93-AECD-402D-ACA0-657C310C71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94303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B652045-F219-4154-8B09-92F2540D6552}"/>
              </a:ext>
            </a:extLst>
          </p:cNvPr>
          <p:cNvSpPr>
            <a:spLocks noGrp="1"/>
          </p:cNvSpPr>
          <p:nvPr>
            <p:ph type="subTitle" idx="1"/>
          </p:nvPr>
        </p:nvSpPr>
        <p:spPr>
          <a:xfrm>
            <a:off x="7250024" y="2860828"/>
            <a:ext cx="5289248" cy="1914264"/>
          </a:xfrm>
        </p:spPr>
        <p:txBody>
          <a:bodyPr lIns="91440" tIns="45720" rIns="91440" bIns="45720" anchor="t">
            <a:normAutofit/>
          </a:bodyPr>
          <a:lstStyle/>
          <a:p>
            <a:pPr marL="0" indent="0">
              <a:buNone/>
            </a:pPr>
            <a:r>
              <a:rPr lang="en-US"/>
              <a:t>Circle with a red line -  must</a:t>
            </a:r>
            <a:r>
              <a:rPr lang="en-US" i="1"/>
              <a:t> not </a:t>
            </a:r>
            <a:r>
              <a:rPr lang="en-US"/>
              <a:t>do</a:t>
            </a:r>
          </a:p>
        </p:txBody>
      </p:sp>
      <p:sp>
        <p:nvSpPr>
          <p:cNvPr id="6" name="Slide Number Placeholder 5">
            <a:extLst>
              <a:ext uri="{FF2B5EF4-FFF2-40B4-BE49-F238E27FC236}">
                <a16:creationId xmlns:a16="http://schemas.microsoft.com/office/drawing/2014/main" id="{059F4219-D3C8-4BAC-BF6C-2C07B3F36F72}"/>
              </a:ext>
            </a:extLst>
          </p:cNvPr>
          <p:cNvSpPr>
            <a:spLocks noGrp="1"/>
          </p:cNvSpPr>
          <p:nvPr>
            <p:ph type="sldNum" sz="quarter" idx="4294967295"/>
          </p:nvPr>
        </p:nvSpPr>
        <p:spPr>
          <a:xfrm>
            <a:off x="10341769" y="6491288"/>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22</a:t>
            </a:fld>
            <a:endParaRPr lang="en-GB">
              <a:latin typeface="Arial"/>
              <a:cs typeface="Arial"/>
            </a:endParaRPr>
          </a:p>
        </p:txBody>
      </p:sp>
      <p:sp>
        <p:nvSpPr>
          <p:cNvPr id="7" name="TextBox 6">
            <a:extLst>
              <a:ext uri="{FF2B5EF4-FFF2-40B4-BE49-F238E27FC236}">
                <a16:creationId xmlns:a16="http://schemas.microsoft.com/office/drawing/2014/main" id="{95E92C5E-AC97-4CA8-9287-4F92CE4CEAB7}"/>
              </a:ext>
            </a:extLst>
          </p:cNvPr>
          <p:cNvSpPr txBox="1"/>
          <p:nvPr/>
        </p:nvSpPr>
        <p:spPr>
          <a:xfrm>
            <a:off x="1339028" y="5969321"/>
            <a:ext cx="7658298" cy="523220"/>
          </a:xfrm>
          <a:prstGeom prst="rect">
            <a:avLst/>
          </a:prstGeom>
          <a:noFill/>
        </p:spPr>
        <p:txBody>
          <a:bodyPr wrap="square" lIns="91440" tIns="45720" rIns="91440" bIns="45720" rtlCol="0" anchor="t">
            <a:spAutoFit/>
          </a:bodyPr>
          <a:lstStyle/>
          <a:p>
            <a:r>
              <a:rPr lang="en-GB" sz="2800">
                <a:latin typeface="Arial"/>
                <a:cs typeface="Arial"/>
              </a:rPr>
              <a:t>Do not walk or stand here</a:t>
            </a:r>
            <a:endParaRPr lang="en-US" sz="2800">
              <a:latin typeface="Arial"/>
              <a:cs typeface="Arial"/>
            </a:endParaRPr>
          </a:p>
        </p:txBody>
      </p:sp>
      <p:pic>
        <p:nvPicPr>
          <p:cNvPr id="5" name="Picture 7" descr="Logo&#10;&#10;Description automatically generated">
            <a:extLst>
              <a:ext uri="{FF2B5EF4-FFF2-40B4-BE49-F238E27FC236}">
                <a16:creationId xmlns:a16="http://schemas.microsoft.com/office/drawing/2014/main" id="{B16910DF-C92D-4BB1-B285-7963E31783B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839" y="721291"/>
            <a:ext cx="5029199" cy="5039637"/>
          </a:xfrm>
          <a:prstGeom prst="rect">
            <a:avLst/>
          </a:prstGeom>
        </p:spPr>
      </p:pic>
      <p:sp>
        <p:nvSpPr>
          <p:cNvPr id="8" name="Rectangle 8">
            <a:extLst>
              <a:ext uri="{FF2B5EF4-FFF2-40B4-BE49-F238E27FC236}">
                <a16:creationId xmlns:a16="http://schemas.microsoft.com/office/drawing/2014/main" id="{D41321E9-448D-4382-B314-8BE8506B3166}"/>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0B37B2F-7D32-45A1-9F32-092298DDF9A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339514614"/>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4DDF65-440C-4E0C-AF95-029BAF0F08CD}"/>
              </a:ext>
            </a:extLst>
          </p:cNvPr>
          <p:cNvSpPr>
            <a:spLocks noGrp="1"/>
          </p:cNvSpPr>
          <p:nvPr>
            <p:ph type="subTitle" idx="1"/>
          </p:nvPr>
        </p:nvSpPr>
        <p:spPr>
          <a:xfrm>
            <a:off x="7469231" y="3027841"/>
            <a:ext cx="6917630" cy="1246209"/>
          </a:xfrm>
        </p:spPr>
        <p:txBody>
          <a:bodyPr lIns="91440" tIns="45720" rIns="91440" bIns="45720" anchor="t">
            <a:normAutofit/>
          </a:bodyPr>
          <a:lstStyle/>
          <a:p>
            <a:pPr marL="0" indent="0">
              <a:buNone/>
            </a:pPr>
            <a:r>
              <a:rPr lang="en-US">
                <a:latin typeface="Arial"/>
                <a:cs typeface="Arial"/>
              </a:rPr>
              <a:t>Blue circle - </a:t>
            </a:r>
            <a:r>
              <a:rPr lang="en-US" i="1">
                <a:latin typeface="Arial"/>
                <a:cs typeface="Arial"/>
              </a:rPr>
              <a:t>must</a:t>
            </a:r>
            <a:r>
              <a:rPr lang="en-US">
                <a:latin typeface="Arial"/>
                <a:cs typeface="Arial"/>
              </a:rPr>
              <a:t> do</a:t>
            </a:r>
            <a:br>
              <a:rPr lang="en-US"/>
            </a:br>
            <a:br>
              <a:rPr lang="en-US"/>
            </a:br>
            <a:endParaRPr lang="en-US"/>
          </a:p>
          <a:p>
            <a:endParaRPr lang="en-US"/>
          </a:p>
        </p:txBody>
      </p:sp>
      <p:sp>
        <p:nvSpPr>
          <p:cNvPr id="6" name="Slide Number Placeholder 5">
            <a:extLst>
              <a:ext uri="{FF2B5EF4-FFF2-40B4-BE49-F238E27FC236}">
                <a16:creationId xmlns:a16="http://schemas.microsoft.com/office/drawing/2014/main" id="{059F4219-D3C8-4BAC-BF6C-2C07B3F36F72}"/>
              </a:ext>
            </a:extLst>
          </p:cNvPr>
          <p:cNvSpPr>
            <a:spLocks noGrp="1"/>
          </p:cNvSpPr>
          <p:nvPr>
            <p:ph type="sldNum" sz="quarter" idx="4294967295"/>
          </p:nvPr>
        </p:nvSpPr>
        <p:spPr>
          <a:xfrm>
            <a:off x="10513051"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23</a:t>
            </a:fld>
            <a:endParaRPr lang="en-GB">
              <a:latin typeface="Arial"/>
              <a:cs typeface="Arial"/>
            </a:endParaRPr>
          </a:p>
        </p:txBody>
      </p:sp>
      <p:sp>
        <p:nvSpPr>
          <p:cNvPr id="8" name="TextBox 7">
            <a:extLst>
              <a:ext uri="{FF2B5EF4-FFF2-40B4-BE49-F238E27FC236}">
                <a16:creationId xmlns:a16="http://schemas.microsoft.com/office/drawing/2014/main" id="{D5C22CE4-AD8D-46AB-9DD9-74F650D3EA6F}"/>
              </a:ext>
            </a:extLst>
          </p:cNvPr>
          <p:cNvSpPr txBox="1"/>
          <p:nvPr/>
        </p:nvSpPr>
        <p:spPr>
          <a:xfrm>
            <a:off x="2069801" y="5968756"/>
            <a:ext cx="5625027" cy="523220"/>
          </a:xfrm>
          <a:prstGeom prst="rect">
            <a:avLst/>
          </a:prstGeom>
          <a:noFill/>
        </p:spPr>
        <p:txBody>
          <a:bodyPr wrap="square" lIns="91440" tIns="45720" rIns="91440" bIns="45720" rtlCol="0" anchor="t">
            <a:spAutoFit/>
          </a:bodyPr>
          <a:lstStyle/>
          <a:p>
            <a:r>
              <a:rPr lang="en-GB" sz="2800">
                <a:latin typeface="Arial"/>
                <a:cs typeface="Arial"/>
              </a:rPr>
              <a:t>Wear a hard hat</a:t>
            </a:r>
            <a:endParaRPr lang="en-US" sz="2800">
              <a:latin typeface="Arial"/>
              <a:cs typeface="Arial"/>
            </a:endParaRPr>
          </a:p>
        </p:txBody>
      </p:sp>
      <p:pic>
        <p:nvPicPr>
          <p:cNvPr id="5" name="Picture 6" descr="Icon&#10;&#10;Description automatically generated">
            <a:extLst>
              <a:ext uri="{FF2B5EF4-FFF2-40B4-BE49-F238E27FC236}">
                <a16:creationId xmlns:a16="http://schemas.microsoft.com/office/drawing/2014/main" id="{E8950AC1-A027-4514-8931-642E83247D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4839" y="679537"/>
            <a:ext cx="4977006" cy="4987445"/>
          </a:xfrm>
          <a:prstGeom prst="rect">
            <a:avLst/>
          </a:prstGeom>
          <a:ln>
            <a:noFill/>
          </a:ln>
          <a:effectLst>
            <a:outerShdw blurRad="292100" dist="139700" dir="2700000" algn="tl" rotWithShape="0">
              <a:srgbClr val="333333">
                <a:alpha val="65000"/>
              </a:srgbClr>
            </a:outerShdw>
          </a:effectLst>
        </p:spPr>
      </p:pic>
      <p:sp>
        <p:nvSpPr>
          <p:cNvPr id="7" name="Rectangle 8">
            <a:extLst>
              <a:ext uri="{FF2B5EF4-FFF2-40B4-BE49-F238E27FC236}">
                <a16:creationId xmlns:a16="http://schemas.microsoft.com/office/drawing/2014/main" id="{754EC20A-BDF5-4CA7-90C1-B12070C5664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AE7789-3A84-4C28-A508-177AF11632C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90931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457CF0-01CA-4629-BD33-E6319C8189C0}"/>
              </a:ext>
            </a:extLst>
          </p:cNvPr>
          <p:cNvSpPr>
            <a:spLocks noGrp="1"/>
          </p:cNvSpPr>
          <p:nvPr>
            <p:ph type="subTitle" idx="1"/>
          </p:nvPr>
        </p:nvSpPr>
        <p:spPr>
          <a:xfrm>
            <a:off x="6478332" y="3008331"/>
            <a:ext cx="11134726" cy="828675"/>
          </a:xfrm>
        </p:spPr>
        <p:txBody>
          <a:bodyPr lIns="91440" tIns="45720" rIns="91440" bIns="45720" anchor="t">
            <a:normAutofit/>
          </a:bodyPr>
          <a:lstStyle/>
          <a:p>
            <a:pPr marL="0" indent="0">
              <a:buNone/>
            </a:pPr>
            <a:r>
              <a:rPr lang="en-US">
                <a:latin typeface="Arial"/>
                <a:cs typeface="Arial"/>
              </a:rPr>
              <a:t>Yellow triangle - hazard careful</a:t>
            </a:r>
            <a:endParaRPr lang="en-US"/>
          </a:p>
          <a:p>
            <a:endParaRPr lang="en-US"/>
          </a:p>
        </p:txBody>
      </p:sp>
      <p:sp>
        <p:nvSpPr>
          <p:cNvPr id="6" name="Slide Number Placeholder 5">
            <a:extLst>
              <a:ext uri="{FF2B5EF4-FFF2-40B4-BE49-F238E27FC236}">
                <a16:creationId xmlns:a16="http://schemas.microsoft.com/office/drawing/2014/main" id="{059F4219-D3C8-4BAC-BF6C-2C07B3F36F72}"/>
              </a:ext>
            </a:extLst>
          </p:cNvPr>
          <p:cNvSpPr>
            <a:spLocks noGrp="1"/>
          </p:cNvSpPr>
          <p:nvPr>
            <p:ph type="sldNum" sz="quarter" idx="4294967295"/>
          </p:nvPr>
        </p:nvSpPr>
        <p:spPr>
          <a:xfrm>
            <a:off x="10546669" y="645843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24</a:t>
            </a:fld>
            <a:endParaRPr lang="en-GB">
              <a:latin typeface="Arial"/>
              <a:cs typeface="Arial"/>
            </a:endParaRPr>
          </a:p>
        </p:txBody>
      </p:sp>
      <p:sp>
        <p:nvSpPr>
          <p:cNvPr id="9" name="TextBox 8">
            <a:extLst>
              <a:ext uri="{FF2B5EF4-FFF2-40B4-BE49-F238E27FC236}">
                <a16:creationId xmlns:a16="http://schemas.microsoft.com/office/drawing/2014/main" id="{A7262F6C-1584-45F7-BB7C-501F80A2BAB5}"/>
              </a:ext>
            </a:extLst>
          </p:cNvPr>
          <p:cNvSpPr txBox="1"/>
          <p:nvPr/>
        </p:nvSpPr>
        <p:spPr>
          <a:xfrm>
            <a:off x="2288853" y="6155357"/>
            <a:ext cx="5123702" cy="523220"/>
          </a:xfrm>
          <a:prstGeom prst="rect">
            <a:avLst/>
          </a:prstGeom>
          <a:noFill/>
        </p:spPr>
        <p:txBody>
          <a:bodyPr wrap="square" lIns="91440" tIns="45720" rIns="91440" bIns="45720" rtlCol="0" anchor="t">
            <a:spAutoFit/>
          </a:bodyPr>
          <a:lstStyle/>
          <a:p>
            <a:r>
              <a:rPr lang="en-GB" sz="2800">
                <a:latin typeface="Arial"/>
                <a:cs typeface="Arial"/>
              </a:rPr>
              <a:t>Risk of falling</a:t>
            </a:r>
            <a:endParaRPr lang="en-US" sz="2800">
              <a:latin typeface="Arial"/>
              <a:cs typeface="Arial"/>
            </a:endParaRPr>
          </a:p>
        </p:txBody>
      </p:sp>
      <p:pic>
        <p:nvPicPr>
          <p:cNvPr id="4" name="Picture 6" descr="Logo&#10;&#10;Description automatically generated">
            <a:extLst>
              <a:ext uri="{FF2B5EF4-FFF2-40B4-BE49-F238E27FC236}">
                <a16:creationId xmlns:a16="http://schemas.microsoft.com/office/drawing/2014/main" id="{6D3D46BB-029A-4050-B071-E2FA5A7DC5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5634" y="934494"/>
            <a:ext cx="5697253" cy="4978572"/>
          </a:xfrm>
          <a:prstGeom prst="rect">
            <a:avLst/>
          </a:prstGeom>
          <a:ln>
            <a:noFill/>
          </a:ln>
          <a:effectLst>
            <a:outerShdw blurRad="292100" dist="139700" dir="2700000" algn="tl" rotWithShape="0">
              <a:srgbClr val="333333">
                <a:alpha val="65000"/>
              </a:srgbClr>
            </a:outerShdw>
          </a:effectLst>
        </p:spPr>
      </p:pic>
      <p:sp>
        <p:nvSpPr>
          <p:cNvPr id="7" name="Rectangle 8">
            <a:extLst>
              <a:ext uri="{FF2B5EF4-FFF2-40B4-BE49-F238E27FC236}">
                <a16:creationId xmlns:a16="http://schemas.microsoft.com/office/drawing/2014/main" id="{1516A65F-EDFF-4963-BDC5-207E69B47D9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99E1DD-D9FE-4807-942C-23617338931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616835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5275E6-844E-4EF2-A489-FB28645ABB11}"/>
              </a:ext>
            </a:extLst>
          </p:cNvPr>
          <p:cNvSpPr>
            <a:spLocks noGrp="1"/>
          </p:cNvSpPr>
          <p:nvPr>
            <p:ph type="subTitle" idx="1"/>
          </p:nvPr>
        </p:nvSpPr>
        <p:spPr>
          <a:xfrm>
            <a:off x="6968188" y="2725128"/>
            <a:ext cx="5226617" cy="1267085"/>
          </a:xfrm>
        </p:spPr>
        <p:txBody>
          <a:bodyPr lIns="91440" tIns="45720" rIns="91440" bIns="45720" anchor="t">
            <a:normAutofit/>
          </a:bodyPr>
          <a:lstStyle/>
          <a:p>
            <a:pPr marL="0" indent="0">
              <a:buNone/>
            </a:pPr>
            <a:r>
              <a:rPr lang="en-US">
                <a:latin typeface="Arial"/>
                <a:cs typeface="Arial"/>
              </a:rPr>
              <a:t>Green square or rectangle - keep you safe</a:t>
            </a:r>
            <a:endParaRPr lang="en-US"/>
          </a:p>
          <a:p>
            <a:pPr marL="0" indent="0">
              <a:buNone/>
            </a:pPr>
            <a:endParaRPr lang="en-US"/>
          </a:p>
        </p:txBody>
      </p:sp>
      <p:sp>
        <p:nvSpPr>
          <p:cNvPr id="6" name="Slide Number Placeholder 5">
            <a:extLst>
              <a:ext uri="{FF2B5EF4-FFF2-40B4-BE49-F238E27FC236}">
                <a16:creationId xmlns:a16="http://schemas.microsoft.com/office/drawing/2014/main" id="{AC06BB4A-2F61-4D06-A898-5BC42539BA2C}"/>
              </a:ext>
            </a:extLst>
          </p:cNvPr>
          <p:cNvSpPr>
            <a:spLocks noGrp="1"/>
          </p:cNvSpPr>
          <p:nvPr>
            <p:ph type="sldNum" sz="quarter" idx="4294967295"/>
          </p:nvPr>
        </p:nvSpPr>
        <p:spPr>
          <a:xfrm>
            <a:off x="10501846"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25</a:t>
            </a:fld>
            <a:endParaRPr lang="en-GB">
              <a:latin typeface="Arial"/>
              <a:cs typeface="Arial"/>
            </a:endParaRPr>
          </a:p>
        </p:txBody>
      </p:sp>
      <p:sp>
        <p:nvSpPr>
          <p:cNvPr id="7" name="TextBox 6">
            <a:extLst>
              <a:ext uri="{FF2B5EF4-FFF2-40B4-BE49-F238E27FC236}">
                <a16:creationId xmlns:a16="http://schemas.microsoft.com/office/drawing/2014/main" id="{50472AF5-E477-453A-A7C9-6F0852EF080F}"/>
              </a:ext>
            </a:extLst>
          </p:cNvPr>
          <p:cNvSpPr txBox="1"/>
          <p:nvPr/>
        </p:nvSpPr>
        <p:spPr>
          <a:xfrm>
            <a:off x="2442779" y="6090501"/>
            <a:ext cx="1525950" cy="584775"/>
          </a:xfrm>
          <a:prstGeom prst="rect">
            <a:avLst/>
          </a:prstGeom>
          <a:noFill/>
        </p:spPr>
        <p:txBody>
          <a:bodyPr wrap="square" rtlCol="0">
            <a:spAutoFit/>
          </a:bodyPr>
          <a:lstStyle/>
          <a:p>
            <a:r>
              <a:rPr lang="en-GB" sz="3200"/>
              <a:t>First aid</a:t>
            </a:r>
            <a:endParaRPr lang="en-US" sz="3200"/>
          </a:p>
        </p:txBody>
      </p:sp>
      <p:pic>
        <p:nvPicPr>
          <p:cNvPr id="9" name="Picture 9" descr="Logo&#10;&#10;Description automatically generated">
            <a:extLst>
              <a:ext uri="{FF2B5EF4-FFF2-40B4-BE49-F238E27FC236}">
                <a16:creationId xmlns:a16="http://schemas.microsoft.com/office/drawing/2014/main" id="{D1CB2B82-FE74-4069-8228-03D8AF5D77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5632" y="846551"/>
            <a:ext cx="4997883" cy="5008322"/>
          </a:xfrm>
          <a:prstGeom prst="rect">
            <a:avLst/>
          </a:prstGeom>
          <a:ln>
            <a:noFill/>
          </a:ln>
          <a:effectLst>
            <a:outerShdw blurRad="292100" dist="139700" dir="2700000" algn="tl" rotWithShape="0">
              <a:srgbClr val="333333">
                <a:alpha val="65000"/>
              </a:srgbClr>
            </a:outerShdw>
          </a:effectLst>
        </p:spPr>
      </p:pic>
      <p:sp>
        <p:nvSpPr>
          <p:cNvPr id="8" name="Rectangle 8">
            <a:extLst>
              <a:ext uri="{FF2B5EF4-FFF2-40B4-BE49-F238E27FC236}">
                <a16:creationId xmlns:a16="http://schemas.microsoft.com/office/drawing/2014/main" id="{07A6E3DC-F0C0-4344-AB5F-8E6B2D8D6942}"/>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4A4F7D4-DF60-4C49-8DAF-7A3235BD704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861738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5275E6-844E-4EF2-A489-FB28645ABB11}"/>
              </a:ext>
            </a:extLst>
          </p:cNvPr>
          <p:cNvSpPr>
            <a:spLocks noGrp="1"/>
          </p:cNvSpPr>
          <p:nvPr>
            <p:ph type="subTitle" idx="1"/>
          </p:nvPr>
        </p:nvSpPr>
        <p:spPr>
          <a:xfrm>
            <a:off x="7323092" y="2923457"/>
            <a:ext cx="5226617" cy="1267085"/>
          </a:xfrm>
        </p:spPr>
        <p:txBody>
          <a:bodyPr lIns="91440" tIns="45720" rIns="91440" bIns="45720" anchor="t">
            <a:normAutofit/>
          </a:bodyPr>
          <a:lstStyle/>
          <a:p>
            <a:pPr marL="0" indent="0">
              <a:buNone/>
            </a:pPr>
            <a:r>
              <a:rPr lang="en-US" dirty="0">
                <a:latin typeface="Arial"/>
                <a:cs typeface="Arial"/>
              </a:rPr>
              <a:t>Red square - fire safety</a:t>
            </a:r>
          </a:p>
          <a:p>
            <a:pPr marL="0" indent="0">
              <a:buNone/>
            </a:pPr>
            <a:endParaRPr lang="en-US" dirty="0"/>
          </a:p>
        </p:txBody>
      </p:sp>
      <p:sp>
        <p:nvSpPr>
          <p:cNvPr id="6" name="Slide Number Placeholder 5">
            <a:extLst>
              <a:ext uri="{FF2B5EF4-FFF2-40B4-BE49-F238E27FC236}">
                <a16:creationId xmlns:a16="http://schemas.microsoft.com/office/drawing/2014/main" id="{AC06BB4A-2F61-4D06-A898-5BC42539BA2C}"/>
              </a:ext>
            </a:extLst>
          </p:cNvPr>
          <p:cNvSpPr>
            <a:spLocks noGrp="1"/>
          </p:cNvSpPr>
          <p:nvPr>
            <p:ph type="sldNum" sz="quarter" idx="4294967295"/>
          </p:nvPr>
        </p:nvSpPr>
        <p:spPr>
          <a:xfrm>
            <a:off x="10501846"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26</a:t>
            </a:fld>
            <a:endParaRPr lang="en-GB">
              <a:latin typeface="Arial"/>
              <a:cs typeface="Arial"/>
            </a:endParaRPr>
          </a:p>
        </p:txBody>
      </p:sp>
      <p:sp>
        <p:nvSpPr>
          <p:cNvPr id="4" name="TextBox 3">
            <a:extLst>
              <a:ext uri="{FF2B5EF4-FFF2-40B4-BE49-F238E27FC236}">
                <a16:creationId xmlns:a16="http://schemas.microsoft.com/office/drawing/2014/main" id="{1D5989A4-02B1-40B7-80B4-32BD6037A3AD}"/>
              </a:ext>
            </a:extLst>
          </p:cNvPr>
          <p:cNvSpPr txBox="1"/>
          <p:nvPr/>
        </p:nvSpPr>
        <p:spPr>
          <a:xfrm>
            <a:off x="1789447" y="6230439"/>
            <a:ext cx="3101654" cy="523220"/>
          </a:xfrm>
          <a:prstGeom prst="rect">
            <a:avLst/>
          </a:prstGeom>
          <a:noFill/>
        </p:spPr>
        <p:txBody>
          <a:bodyPr wrap="square" lIns="91440" tIns="45720" rIns="91440" bIns="45720" rtlCol="0" anchor="t">
            <a:spAutoFit/>
          </a:bodyPr>
          <a:lstStyle/>
          <a:p>
            <a:r>
              <a:rPr lang="en-GB" sz="2800" dirty="0">
                <a:latin typeface="Arial"/>
                <a:cs typeface="Arial"/>
              </a:rPr>
              <a:t>Fire extinguisher</a:t>
            </a:r>
            <a:endParaRPr lang="en-US" sz="2800" dirty="0">
              <a:latin typeface="Arial"/>
              <a:cs typeface="Arial"/>
            </a:endParaRPr>
          </a:p>
        </p:txBody>
      </p:sp>
      <p:pic>
        <p:nvPicPr>
          <p:cNvPr id="11" name="Picture 11" descr="Logo&#10;&#10;Description automatically generated">
            <a:extLst>
              <a:ext uri="{FF2B5EF4-FFF2-40B4-BE49-F238E27FC236}">
                <a16:creationId xmlns:a16="http://schemas.microsoft.com/office/drawing/2014/main" id="{639D0886-2845-4A94-9EE5-015DDC6F56C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3004" y="710854"/>
            <a:ext cx="5394541" cy="5425856"/>
          </a:xfrm>
          <a:prstGeom prst="rect">
            <a:avLst/>
          </a:prstGeom>
          <a:ln>
            <a:noFill/>
          </a:ln>
          <a:effectLst>
            <a:outerShdw blurRad="292100" dist="139700" dir="2700000" algn="tl" rotWithShape="0">
              <a:srgbClr val="333333">
                <a:alpha val="65000"/>
              </a:srgbClr>
            </a:outerShdw>
          </a:effectLst>
        </p:spPr>
      </p:pic>
      <p:sp>
        <p:nvSpPr>
          <p:cNvPr id="7" name="Rectangle 8">
            <a:extLst>
              <a:ext uri="{FF2B5EF4-FFF2-40B4-BE49-F238E27FC236}">
                <a16:creationId xmlns:a16="http://schemas.microsoft.com/office/drawing/2014/main" id="{01154FEE-D065-419B-99C1-9135B8798C2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64C187-E1ED-4462-A508-AF0E0207809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300319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C99DE99-81C1-4E2F-8687-07C4EB81A03D}"/>
              </a:ext>
            </a:extLst>
          </p:cNvPr>
          <p:cNvSpPr>
            <a:spLocks noGrp="1"/>
          </p:cNvSpPr>
          <p:nvPr>
            <p:ph type="subTitle" idx="1"/>
          </p:nvPr>
        </p:nvSpPr>
        <p:spPr>
          <a:xfrm>
            <a:off x="493129" y="2363436"/>
            <a:ext cx="5977119" cy="2858728"/>
          </a:xfrm>
        </p:spPr>
        <p:txBody>
          <a:bodyPr lIns="91440" tIns="45720" rIns="91440" bIns="45720" anchor="t">
            <a:normAutofit/>
          </a:bodyPr>
          <a:lstStyle/>
          <a:p>
            <a:r>
              <a:rPr lang="en-US" sz="6000">
                <a:latin typeface="Arial"/>
                <a:cs typeface="Arial"/>
              </a:rPr>
              <a:t>Keeping site secure</a:t>
            </a:r>
          </a:p>
          <a:p>
            <a:endParaRPr lang="en-US"/>
          </a:p>
        </p:txBody>
      </p:sp>
      <p:sp>
        <p:nvSpPr>
          <p:cNvPr id="2" name="Slide Number Placeholder 1">
            <a:extLst>
              <a:ext uri="{FF2B5EF4-FFF2-40B4-BE49-F238E27FC236}">
                <a16:creationId xmlns:a16="http://schemas.microsoft.com/office/drawing/2014/main" id="{F10D98A2-38EA-447A-AB0C-6F812D1728A7}"/>
              </a:ext>
            </a:extLst>
          </p:cNvPr>
          <p:cNvSpPr>
            <a:spLocks noGrp="1"/>
          </p:cNvSpPr>
          <p:nvPr>
            <p:ph type="sldNum" sz="quarter" idx="4294967295"/>
          </p:nvPr>
        </p:nvSpPr>
        <p:spPr>
          <a:xfrm>
            <a:off x="10477899"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27</a:t>
            </a:fld>
            <a:endParaRPr lang="en-GB">
              <a:latin typeface="Arial"/>
              <a:cs typeface="Arial"/>
            </a:endParaRPr>
          </a:p>
        </p:txBody>
      </p:sp>
      <p:pic>
        <p:nvPicPr>
          <p:cNvPr id="10244" name="Picture 4" descr="work, open, structure, technology, street, wheel, city, steel, produce, macro, key, metal, castle, industry, gate, close, material, grate, keychain, padlock, close up, tap, grid, iron, detail, locks, production, irons, locked, closing, innovation, investors, the idea of, grating, the safety of the, metal construction, zam t, house keys, door keys, security key, ensure">
            <a:extLst>
              <a:ext uri="{FF2B5EF4-FFF2-40B4-BE49-F238E27FC236}">
                <a16:creationId xmlns:a16="http://schemas.microsoft.com/office/drawing/2014/main" id="{E38B0A9A-0E6A-48BA-8899-2D40096A5D7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0" y="819199"/>
            <a:ext cx="5693674" cy="5592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1634E075-F4FD-4385-96B4-971A0DE9B88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64A0C0-A398-49E7-95DA-64E76DA5C7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148800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0FA3CA4-1892-47C4-A4D5-66CCB70A4D3E}"/>
              </a:ext>
            </a:extLst>
          </p:cNvPr>
          <p:cNvSpPr>
            <a:spLocks noGrp="1"/>
          </p:cNvSpPr>
          <p:nvPr>
            <p:ph type="subTitle" idx="1"/>
          </p:nvPr>
        </p:nvSpPr>
        <p:spPr>
          <a:xfrm>
            <a:off x="704763" y="3405468"/>
            <a:ext cx="4576763" cy="5143500"/>
          </a:xfrm>
        </p:spPr>
        <p:txBody>
          <a:bodyPr lIns="91440" tIns="45720" rIns="91440" bIns="45720" anchor="t">
            <a:normAutofit/>
          </a:bodyPr>
          <a:lstStyle/>
          <a:p>
            <a:pPr marL="0" indent="0">
              <a:buNone/>
            </a:pPr>
            <a:r>
              <a:rPr lang="en-US" dirty="0"/>
              <a:t>Keep site locked</a:t>
            </a:r>
          </a:p>
          <a:p>
            <a:endParaRPr lang="en-US" dirty="0"/>
          </a:p>
        </p:txBody>
      </p:sp>
      <p:sp>
        <p:nvSpPr>
          <p:cNvPr id="2" name="Slide Number Placeholder 1">
            <a:extLst>
              <a:ext uri="{FF2B5EF4-FFF2-40B4-BE49-F238E27FC236}">
                <a16:creationId xmlns:a16="http://schemas.microsoft.com/office/drawing/2014/main" id="{C19BCD88-B585-4C10-905C-E5F9D8C8F9AA}"/>
              </a:ext>
            </a:extLst>
          </p:cNvPr>
          <p:cNvSpPr>
            <a:spLocks noGrp="1"/>
          </p:cNvSpPr>
          <p:nvPr>
            <p:ph type="sldNum" sz="quarter" idx="4294967295"/>
          </p:nvPr>
        </p:nvSpPr>
        <p:spPr>
          <a:xfrm>
            <a:off x="10388252" y="6491288"/>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28</a:t>
            </a:fld>
            <a:endParaRPr lang="en-GB">
              <a:latin typeface="Arial"/>
              <a:cs typeface="Arial"/>
            </a:endParaRPr>
          </a:p>
        </p:txBody>
      </p:sp>
      <p:pic>
        <p:nvPicPr>
          <p:cNvPr id="3" name="Picture 3" descr="A picture containing wall, indoor, metalware, key&#10;&#10;Description automatically generated">
            <a:extLst>
              <a:ext uri="{FF2B5EF4-FFF2-40B4-BE49-F238E27FC236}">
                <a16:creationId xmlns:a16="http://schemas.microsoft.com/office/drawing/2014/main" id="{3BF32523-613C-49CC-AE6D-553CBA8F5E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45687" y="310995"/>
            <a:ext cx="4246323" cy="6371710"/>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CE5A9DCC-458C-449D-B74D-6D68B63CEDE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5D132D-C386-4008-8F05-CFB540B8DC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893752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5AD5D90-B1B9-49BE-BB7B-3F108041FE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0860" y="105035"/>
            <a:ext cx="4175829" cy="6555266"/>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E76225F0-C81E-4120-9DB5-66F8324A19DF}"/>
              </a:ext>
            </a:extLst>
          </p:cNvPr>
          <p:cNvSpPr>
            <a:spLocks noGrp="1"/>
          </p:cNvSpPr>
          <p:nvPr>
            <p:ph type="subTitle" idx="1"/>
          </p:nvPr>
        </p:nvSpPr>
        <p:spPr>
          <a:xfrm>
            <a:off x="525440" y="1352811"/>
            <a:ext cx="4576763" cy="5143500"/>
          </a:xfrm>
        </p:spPr>
        <p:txBody>
          <a:bodyPr lIns="91440" tIns="45720" rIns="91440" bIns="45720" anchor="t">
            <a:normAutofit/>
          </a:bodyPr>
          <a:lstStyle/>
          <a:p>
            <a:pPr marL="0" indent="0">
              <a:lnSpc>
                <a:spcPct val="100000"/>
              </a:lnSpc>
              <a:spcBef>
                <a:spcPts val="0"/>
              </a:spcBef>
              <a:buNone/>
            </a:pPr>
            <a:r>
              <a:rPr lang="en-US" dirty="0">
                <a:latin typeface="Arial"/>
                <a:cs typeface="Arial"/>
              </a:rPr>
              <a:t>Security workers will only use force if essential to protect workers and site</a:t>
            </a:r>
          </a:p>
          <a:p>
            <a:pPr marL="0" indent="0">
              <a:lnSpc>
                <a:spcPct val="100000"/>
              </a:lnSpc>
              <a:spcBef>
                <a:spcPts val="0"/>
              </a:spcBef>
              <a:buNone/>
            </a:pPr>
            <a:endParaRPr lang="en-US" dirty="0"/>
          </a:p>
          <a:p>
            <a:pPr marL="0" indent="0">
              <a:lnSpc>
                <a:spcPct val="100000"/>
              </a:lnSpc>
              <a:spcBef>
                <a:spcPts val="0"/>
              </a:spcBef>
              <a:buNone/>
            </a:pPr>
            <a:r>
              <a:rPr lang="en-US" dirty="0"/>
              <a:t>Force must be proportional to incident - never violent</a:t>
            </a:r>
          </a:p>
          <a:p>
            <a:pPr marL="0" indent="0">
              <a:lnSpc>
                <a:spcPct val="100000"/>
              </a:lnSpc>
              <a:spcBef>
                <a:spcPts val="0"/>
              </a:spcBef>
              <a:buNone/>
            </a:pPr>
            <a:endParaRPr lang="en-US" dirty="0"/>
          </a:p>
          <a:p>
            <a:pPr marL="0" indent="0">
              <a:lnSpc>
                <a:spcPct val="100000"/>
              </a:lnSpc>
              <a:spcBef>
                <a:spcPts val="0"/>
              </a:spcBef>
              <a:buNone/>
            </a:pPr>
            <a:r>
              <a:rPr lang="en-US" dirty="0"/>
              <a:t>Body searches rarely done, and always by someone of the same sex</a:t>
            </a:r>
          </a:p>
        </p:txBody>
      </p:sp>
      <p:sp>
        <p:nvSpPr>
          <p:cNvPr id="2" name="Slide Number Placeholder 1">
            <a:extLst>
              <a:ext uri="{FF2B5EF4-FFF2-40B4-BE49-F238E27FC236}">
                <a16:creationId xmlns:a16="http://schemas.microsoft.com/office/drawing/2014/main" id="{E634E4CB-A981-4581-BE17-BF1A9236424C}"/>
              </a:ext>
            </a:extLst>
          </p:cNvPr>
          <p:cNvSpPr>
            <a:spLocks noGrp="1"/>
          </p:cNvSpPr>
          <p:nvPr>
            <p:ph type="sldNum" sz="quarter" idx="4294967295"/>
          </p:nvPr>
        </p:nvSpPr>
        <p:spPr>
          <a:xfrm>
            <a:off x="10550746" y="6476338"/>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29</a:t>
            </a:fld>
            <a:endParaRPr lang="en-GB">
              <a:latin typeface="Arial"/>
              <a:cs typeface="Arial"/>
            </a:endParaRPr>
          </a:p>
        </p:txBody>
      </p:sp>
      <p:sp>
        <p:nvSpPr>
          <p:cNvPr id="5" name="Rectangle 8">
            <a:extLst>
              <a:ext uri="{FF2B5EF4-FFF2-40B4-BE49-F238E27FC236}">
                <a16:creationId xmlns:a16="http://schemas.microsoft.com/office/drawing/2014/main" id="{6796640A-73DC-4630-A4F5-4D281F9D28CB}"/>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7B3856-B9F5-42F9-ABB4-847FC3C3C4E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37304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outdoor, sky, mountain&#10;&#10;Description automatically generated">
            <a:extLst>
              <a:ext uri="{FF2B5EF4-FFF2-40B4-BE49-F238E27FC236}">
                <a16:creationId xmlns:a16="http://schemas.microsoft.com/office/drawing/2014/main" id="{445534C4-639E-49B6-B96A-E1ABFFD8068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3824" y="1074595"/>
            <a:ext cx="7002149" cy="5459028"/>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57025233-DFF5-4C1F-BC47-8D0926DA9D21}"/>
              </a:ext>
            </a:extLst>
          </p:cNvPr>
          <p:cNvSpPr>
            <a:spLocks noGrp="1"/>
          </p:cNvSpPr>
          <p:nvPr>
            <p:ph type="subTitle" idx="1"/>
          </p:nvPr>
        </p:nvSpPr>
        <p:spPr>
          <a:xfrm>
            <a:off x="345718" y="2301054"/>
            <a:ext cx="5977119" cy="2858728"/>
          </a:xfrm>
        </p:spPr>
        <p:txBody>
          <a:bodyPr lIns="91440" tIns="45720" rIns="91440" bIns="45720" anchor="t">
            <a:normAutofit/>
          </a:bodyPr>
          <a:lstStyle/>
          <a:p>
            <a:r>
              <a:rPr lang="en-GB" sz="6000">
                <a:latin typeface="Arial"/>
                <a:cs typeface="Arial"/>
              </a:rPr>
              <a:t>Before you </a:t>
            </a:r>
            <a:endParaRPr lang="en-US" sz="6000"/>
          </a:p>
          <a:p>
            <a:r>
              <a:rPr lang="en-GB" sz="6000">
                <a:latin typeface="Arial"/>
                <a:cs typeface="Arial"/>
              </a:rPr>
              <a:t>start work</a:t>
            </a:r>
            <a:endParaRPr lang="en-US" sz="6000">
              <a:latin typeface="Arial"/>
              <a:cs typeface="Arial"/>
            </a:endParaRPr>
          </a:p>
        </p:txBody>
      </p:sp>
      <p:sp>
        <p:nvSpPr>
          <p:cNvPr id="2" name="Slide Number Placeholder 1">
            <a:extLst>
              <a:ext uri="{FF2B5EF4-FFF2-40B4-BE49-F238E27FC236}">
                <a16:creationId xmlns:a16="http://schemas.microsoft.com/office/drawing/2014/main" id="{59A02FEB-9A91-4AE9-9380-F5090E48E17D}"/>
              </a:ext>
            </a:extLst>
          </p:cNvPr>
          <p:cNvSpPr>
            <a:spLocks noGrp="1"/>
          </p:cNvSpPr>
          <p:nvPr>
            <p:ph type="sldNum" sz="quarter" idx="4294967295"/>
          </p:nvPr>
        </p:nvSpPr>
        <p:spPr>
          <a:xfrm>
            <a:off x="10591800" y="649242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a:t>
            </a:fld>
            <a:endParaRPr lang="en-GB" dirty="0">
              <a:latin typeface="Arial"/>
              <a:cs typeface="Arial"/>
            </a:endParaRPr>
          </a:p>
        </p:txBody>
      </p:sp>
      <p:sp>
        <p:nvSpPr>
          <p:cNvPr id="5" name="Rectangle 8">
            <a:extLst>
              <a:ext uri="{FF2B5EF4-FFF2-40B4-BE49-F238E27FC236}">
                <a16:creationId xmlns:a16="http://schemas.microsoft.com/office/drawing/2014/main" id="{F3EC0D25-E1D3-43DB-B14C-6FCBFFCB115C}"/>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11CF38B-1F43-4D70-BE98-3FB0B9A4F5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7643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B2FD73D-E865-46E3-ABA0-212D4849CD7C}"/>
              </a:ext>
            </a:extLst>
          </p:cNvPr>
          <p:cNvSpPr>
            <a:spLocks noGrp="1"/>
          </p:cNvSpPr>
          <p:nvPr>
            <p:ph type="subTitle" idx="1"/>
          </p:nvPr>
        </p:nvSpPr>
        <p:spPr>
          <a:xfrm>
            <a:off x="97146" y="2005347"/>
            <a:ext cx="5105140" cy="3667862"/>
          </a:xfrm>
        </p:spPr>
        <p:txBody>
          <a:bodyPr lIns="91440" tIns="45720" rIns="91440" bIns="45720" anchor="t">
            <a:normAutofit/>
          </a:bodyPr>
          <a:lstStyle/>
          <a:p>
            <a:r>
              <a:rPr lang="en-US" sz="6000" dirty="0">
                <a:latin typeface="Arial"/>
                <a:cs typeface="Arial"/>
              </a:rPr>
              <a:t>Improvements and </a:t>
            </a:r>
            <a:endParaRPr lang="en-US" dirty="0"/>
          </a:p>
          <a:p>
            <a:r>
              <a:rPr lang="en-US" sz="6000" dirty="0">
                <a:latin typeface="Arial"/>
                <a:cs typeface="Arial"/>
              </a:rPr>
              <a:t>concerns</a:t>
            </a:r>
            <a:endParaRPr lang="en-US" dirty="0"/>
          </a:p>
          <a:p>
            <a:endParaRPr lang="en-US" dirty="0"/>
          </a:p>
        </p:txBody>
      </p:sp>
      <p:sp>
        <p:nvSpPr>
          <p:cNvPr id="3" name="Slide Number Placeholder 2">
            <a:extLst>
              <a:ext uri="{FF2B5EF4-FFF2-40B4-BE49-F238E27FC236}">
                <a16:creationId xmlns:a16="http://schemas.microsoft.com/office/drawing/2014/main" id="{1D1173E5-DC0E-4271-8270-73370EC735C2}"/>
              </a:ext>
            </a:extLst>
          </p:cNvPr>
          <p:cNvSpPr>
            <a:spLocks noGrp="1"/>
          </p:cNvSpPr>
          <p:nvPr>
            <p:ph type="sldNum" sz="quarter" idx="4294967295"/>
          </p:nvPr>
        </p:nvSpPr>
        <p:spPr>
          <a:xfrm>
            <a:off x="10454326" y="6489896"/>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30</a:t>
            </a:fld>
            <a:endParaRPr lang="en-GB">
              <a:latin typeface="Arial"/>
              <a:cs typeface="Arial"/>
            </a:endParaRPr>
          </a:p>
        </p:txBody>
      </p:sp>
      <p:pic>
        <p:nvPicPr>
          <p:cNvPr id="4" name="Picture 2" descr="A picture containing ground, person, outdoor, group&#10;&#10;Description automatically generated">
            <a:extLst>
              <a:ext uri="{FF2B5EF4-FFF2-40B4-BE49-F238E27FC236}">
                <a16:creationId xmlns:a16="http://schemas.microsoft.com/office/drawing/2014/main" id="{A9EFF16C-ACE9-4C4C-AC48-3D971AEE155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64369" y="1288156"/>
            <a:ext cx="7030485" cy="4378089"/>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A027E151-DCEF-430B-89E5-2ABA2BEF303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B9C742-04B6-4601-80EE-342A7C8C1D2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861478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498A58-37C5-4CD9-A30B-8200FF0630A9}"/>
              </a:ext>
            </a:extLst>
          </p:cNvPr>
          <p:cNvSpPr txBox="1"/>
          <p:nvPr/>
        </p:nvSpPr>
        <p:spPr>
          <a:xfrm>
            <a:off x="611584" y="227390"/>
            <a:ext cx="5319824" cy="584775"/>
          </a:xfrm>
          <a:prstGeom prst="rect">
            <a:avLst/>
          </a:prstGeom>
          <a:noFill/>
        </p:spPr>
        <p:txBody>
          <a:bodyPr wrap="square" lIns="91440" tIns="45720" rIns="91440" bIns="45720" rtlCol="0" anchor="t">
            <a:spAutoFit/>
          </a:bodyPr>
          <a:lstStyle/>
          <a:p>
            <a:endParaRPr lang="en-US" sz="3200">
              <a:latin typeface="+mj-lt"/>
              <a:cs typeface="Calibri Light"/>
            </a:endParaRPr>
          </a:p>
        </p:txBody>
      </p:sp>
      <p:pic>
        <p:nvPicPr>
          <p:cNvPr id="9" name="Picture 8" descr="A picture containing outdoor, building, stone&#10;&#10;Description automatically generated">
            <a:extLst>
              <a:ext uri="{FF2B5EF4-FFF2-40B4-BE49-F238E27FC236}">
                <a16:creationId xmlns:a16="http://schemas.microsoft.com/office/drawing/2014/main" id="{77488886-D1BE-4F31-9992-2439B8B977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2459" y="19294"/>
            <a:ext cx="5110949" cy="6836928"/>
          </a:xfrm>
          <a:prstGeom prst="rect">
            <a:avLst/>
          </a:prstGeom>
          <a:ln>
            <a:noFill/>
          </a:ln>
          <a:effectLst>
            <a:outerShdw blurRad="292100" dist="139700" dir="2700000" algn="tl" rotWithShape="0">
              <a:srgbClr val="333333">
                <a:alpha val="65000"/>
              </a:srgbClr>
            </a:outerShdw>
          </a:effectLst>
        </p:spPr>
      </p:pic>
      <p:sp>
        <p:nvSpPr>
          <p:cNvPr id="2" name="Subtitle 1">
            <a:extLst>
              <a:ext uri="{FF2B5EF4-FFF2-40B4-BE49-F238E27FC236}">
                <a16:creationId xmlns:a16="http://schemas.microsoft.com/office/drawing/2014/main" id="{93D9EE95-451B-471A-8331-78267E33E633}"/>
              </a:ext>
            </a:extLst>
          </p:cNvPr>
          <p:cNvSpPr>
            <a:spLocks noGrp="1"/>
          </p:cNvSpPr>
          <p:nvPr>
            <p:ph type="subTitle" idx="1"/>
          </p:nvPr>
        </p:nvSpPr>
        <p:spPr>
          <a:xfrm>
            <a:off x="611584" y="2190825"/>
            <a:ext cx="4576763" cy="5143500"/>
          </a:xfrm>
        </p:spPr>
        <p:txBody>
          <a:bodyPr lIns="91440" tIns="45720" rIns="91440" bIns="45720" anchor="t">
            <a:normAutofit/>
          </a:bodyPr>
          <a:lstStyle/>
          <a:p>
            <a:pPr marL="0" indent="0">
              <a:lnSpc>
                <a:spcPct val="100000"/>
              </a:lnSpc>
              <a:spcBef>
                <a:spcPts val="0"/>
              </a:spcBef>
              <a:buNone/>
            </a:pPr>
            <a:r>
              <a:rPr lang="en-US" dirty="0">
                <a:latin typeface="Arial"/>
                <a:cs typeface="Arial"/>
              </a:rPr>
              <a:t>Report anything not safe, not healthy or damaging the environment</a:t>
            </a:r>
          </a:p>
          <a:p>
            <a:pPr marL="0" indent="0">
              <a:lnSpc>
                <a:spcPct val="100000"/>
              </a:lnSpc>
              <a:spcBef>
                <a:spcPts val="0"/>
              </a:spcBef>
              <a:buNone/>
            </a:pPr>
            <a:endParaRPr lang="en-US" dirty="0">
              <a:latin typeface="Arial"/>
              <a:cs typeface="Arial"/>
            </a:endParaRPr>
          </a:p>
          <a:p>
            <a:pPr marL="0" indent="0">
              <a:lnSpc>
                <a:spcPct val="100000"/>
              </a:lnSpc>
              <a:spcBef>
                <a:spcPts val="0"/>
              </a:spcBef>
              <a:buNone/>
            </a:pPr>
            <a:r>
              <a:rPr lang="en-US" dirty="0">
                <a:latin typeface="Arial"/>
                <a:cs typeface="Arial"/>
              </a:rPr>
              <a:t>Remove yourself from a work situation if it’s danger to your life or health </a:t>
            </a:r>
            <a:endParaRPr lang="en-US" dirty="0"/>
          </a:p>
          <a:p>
            <a:pPr marL="0" indent="0">
              <a:lnSpc>
                <a:spcPct val="100000"/>
              </a:lnSpc>
              <a:spcBef>
                <a:spcPts val="0"/>
              </a:spcBef>
              <a:buNone/>
            </a:pPr>
            <a:endParaRPr lang="en-US" dirty="0"/>
          </a:p>
          <a:p>
            <a:pPr marL="0" indent="0">
              <a:lnSpc>
                <a:spcPct val="100000"/>
              </a:lnSpc>
              <a:spcBef>
                <a:spcPts val="0"/>
              </a:spcBef>
              <a:buNone/>
            </a:pPr>
            <a:endParaRPr lang="en-US" dirty="0"/>
          </a:p>
          <a:p>
            <a:endParaRPr lang="en-US" dirty="0"/>
          </a:p>
        </p:txBody>
      </p:sp>
      <p:sp>
        <p:nvSpPr>
          <p:cNvPr id="3" name="Slide Number Placeholder 2">
            <a:extLst>
              <a:ext uri="{FF2B5EF4-FFF2-40B4-BE49-F238E27FC236}">
                <a16:creationId xmlns:a16="http://schemas.microsoft.com/office/drawing/2014/main" id="{4C61F4F7-4ACF-480E-8587-488179A8EAB2}"/>
              </a:ext>
            </a:extLst>
          </p:cNvPr>
          <p:cNvSpPr>
            <a:spLocks noGrp="1"/>
          </p:cNvSpPr>
          <p:nvPr>
            <p:ph type="sldNum" sz="quarter" idx="4294967295"/>
          </p:nvPr>
        </p:nvSpPr>
        <p:spPr>
          <a:xfrm>
            <a:off x="10503877" y="6490328"/>
            <a:ext cx="2743200" cy="365125"/>
          </a:xfrm>
          <a:prstGeom prst="rect">
            <a:avLst/>
          </a:prstGeom>
        </p:spPr>
        <p:txBody>
          <a:bodyPr lIns="91440" tIns="45720" rIns="91440" bIns="45720" anchor="t"/>
          <a:lstStyle/>
          <a:p>
            <a:fld id="{E8F9186D-BD8E-4EDD-A417-AFA9BA614779}" type="slidenum">
              <a:rPr lang="en-GB" dirty="0" smtClean="0">
                <a:solidFill>
                  <a:schemeClr val="bg1"/>
                </a:solidFill>
                <a:latin typeface="Arial"/>
                <a:cs typeface="Arial"/>
              </a:rPr>
              <a:t>31</a:t>
            </a:fld>
            <a:endParaRPr lang="en-GB">
              <a:solidFill>
                <a:schemeClr val="bg1"/>
              </a:solidFill>
              <a:latin typeface="Arial"/>
              <a:cs typeface="Arial"/>
            </a:endParaRPr>
          </a:p>
        </p:txBody>
      </p:sp>
      <p:pic>
        <p:nvPicPr>
          <p:cNvPr id="4" name="Picture 3" descr="Shape&#10;&#10;Description automatically generated">
            <a:extLst>
              <a:ext uri="{FF2B5EF4-FFF2-40B4-BE49-F238E27FC236}">
                <a16:creationId xmlns:a16="http://schemas.microsoft.com/office/drawing/2014/main" id="{51BD0CA4-E3FD-4671-A9A2-71A1350529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5404" y="1548215"/>
            <a:ext cx="3961039" cy="4045272"/>
          </a:xfrm>
          <a:prstGeom prst="rect">
            <a:avLst/>
          </a:prstGeom>
          <a:ln>
            <a:noFill/>
          </a:ln>
        </p:spPr>
      </p:pic>
      <p:sp>
        <p:nvSpPr>
          <p:cNvPr id="7" name="Rectangle 8">
            <a:extLst>
              <a:ext uri="{FF2B5EF4-FFF2-40B4-BE49-F238E27FC236}">
                <a16:creationId xmlns:a16="http://schemas.microsoft.com/office/drawing/2014/main" id="{90E0CF87-E915-4010-B553-5069D38FF18E}"/>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929CF8-2ADF-41EF-B360-8BA497E7265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4473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8F84C0F-E2FF-44A8-AE97-7B67C40F847C}"/>
              </a:ext>
            </a:extLst>
          </p:cNvPr>
          <p:cNvSpPr>
            <a:spLocks noGrp="1"/>
          </p:cNvSpPr>
          <p:nvPr>
            <p:ph type="subTitle" idx="1"/>
          </p:nvPr>
        </p:nvSpPr>
        <p:spPr>
          <a:xfrm>
            <a:off x="6902787" y="1536970"/>
            <a:ext cx="4576763" cy="5143500"/>
          </a:xfrm>
        </p:spPr>
        <p:txBody>
          <a:bodyPr/>
          <a:lstStyle/>
          <a:p>
            <a:pPr marL="0" indent="0">
              <a:buNone/>
            </a:pPr>
            <a:r>
              <a:rPr lang="en-US" sz="2800" dirty="0">
                <a:latin typeface="Arial"/>
                <a:cs typeface="Arial"/>
              </a:rPr>
              <a:t>Tell Supervisor </a:t>
            </a:r>
            <a:r>
              <a:rPr lang="en-US" sz="2800" i="1" dirty="0">
                <a:latin typeface="Arial"/>
                <a:cs typeface="Arial"/>
              </a:rPr>
              <a:t>or</a:t>
            </a:r>
            <a:endParaRPr lang="en-US" sz="2800" dirty="0">
              <a:latin typeface="Arial"/>
              <a:cs typeface="Arial"/>
            </a:endParaRPr>
          </a:p>
          <a:p>
            <a:pPr marL="0" indent="0">
              <a:buNone/>
            </a:pPr>
            <a:r>
              <a:rPr lang="en-US" sz="2800" dirty="0">
                <a:latin typeface="Arial"/>
                <a:cs typeface="Arial"/>
              </a:rPr>
              <a:t>Health and Safety Specialist </a:t>
            </a:r>
            <a:r>
              <a:rPr lang="en-US" sz="2800" i="1" dirty="0">
                <a:latin typeface="Arial"/>
                <a:cs typeface="Arial"/>
              </a:rPr>
              <a:t>or </a:t>
            </a:r>
            <a:endParaRPr lang="en-US" sz="2800" dirty="0">
              <a:latin typeface="Arial"/>
              <a:cs typeface="Arial"/>
            </a:endParaRPr>
          </a:p>
          <a:p>
            <a:pPr marL="0" indent="0">
              <a:buNone/>
            </a:pPr>
            <a:r>
              <a:rPr lang="en-US" sz="2800" dirty="0">
                <a:latin typeface="Arial"/>
                <a:cs typeface="Arial"/>
              </a:rPr>
              <a:t>Environmental Specialist</a:t>
            </a:r>
          </a:p>
          <a:p>
            <a:pPr marL="0" indent="0">
              <a:buNone/>
            </a:pPr>
            <a:endParaRPr lang="en-US" sz="2800" dirty="0">
              <a:latin typeface="Arial"/>
              <a:cs typeface="Arial"/>
            </a:endParaRPr>
          </a:p>
          <a:p>
            <a:pPr marL="0" indent="0">
              <a:buNone/>
            </a:pPr>
            <a:r>
              <a:rPr lang="en-US" sz="2800" dirty="0">
                <a:latin typeface="Arial"/>
                <a:cs typeface="Arial"/>
              </a:rPr>
              <a:t>Grievance system</a:t>
            </a:r>
          </a:p>
          <a:p>
            <a:endParaRPr lang="en-US" dirty="0"/>
          </a:p>
        </p:txBody>
      </p:sp>
      <p:pic>
        <p:nvPicPr>
          <p:cNvPr id="3" name="Picture 2">
            <a:extLst>
              <a:ext uri="{FF2B5EF4-FFF2-40B4-BE49-F238E27FC236}">
                <a16:creationId xmlns:a16="http://schemas.microsoft.com/office/drawing/2014/main" id="{55DA0D8E-B260-43D5-90D0-3078149DB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553" y="654349"/>
            <a:ext cx="4689447" cy="6203651"/>
          </a:xfrm>
          <a:prstGeom prst="rect">
            <a:avLst/>
          </a:prstGeom>
          <a:ln>
            <a:noFill/>
          </a:ln>
          <a:effectLst>
            <a:outerShdw blurRad="292100" dist="139700" dir="2700000" algn="tl" rotWithShape="0">
              <a:srgbClr val="333333">
                <a:alpha val="65000"/>
              </a:srgbClr>
            </a:outerShdw>
          </a:effectLst>
        </p:spPr>
      </p:pic>
      <p:sp>
        <p:nvSpPr>
          <p:cNvPr id="5" name="Slide Number Placeholder 2">
            <a:extLst>
              <a:ext uri="{FF2B5EF4-FFF2-40B4-BE49-F238E27FC236}">
                <a16:creationId xmlns:a16="http://schemas.microsoft.com/office/drawing/2014/main" id="{105BE019-C407-8CFE-4D30-DE26432ECDF7}"/>
              </a:ext>
            </a:extLst>
          </p:cNvPr>
          <p:cNvSpPr txBox="1">
            <a:spLocks/>
          </p:cNvSpPr>
          <p:nvPr/>
        </p:nvSpPr>
        <p:spPr>
          <a:xfrm>
            <a:off x="10454326" y="6489896"/>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32</a:t>
            </a:fld>
            <a:endParaRPr lang="en-GB">
              <a:latin typeface="Arial"/>
              <a:cs typeface="Arial"/>
            </a:endParaRPr>
          </a:p>
        </p:txBody>
      </p:sp>
      <p:sp>
        <p:nvSpPr>
          <p:cNvPr id="7" name="Rectangle 8">
            <a:extLst>
              <a:ext uri="{FF2B5EF4-FFF2-40B4-BE49-F238E27FC236}">
                <a16:creationId xmlns:a16="http://schemas.microsoft.com/office/drawing/2014/main" id="{4EBD673E-5DDC-D477-FA46-B8BA1D5F7E8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automatically generated">
            <a:extLst>
              <a:ext uri="{FF2B5EF4-FFF2-40B4-BE49-F238E27FC236}">
                <a16:creationId xmlns:a16="http://schemas.microsoft.com/office/drawing/2014/main" id="{83D23103-0AD1-0F69-342A-1238A6C49AC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419774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person, outdoor, people, group&#10;&#10;Description automatically generated">
            <a:extLst>
              <a:ext uri="{FF2B5EF4-FFF2-40B4-BE49-F238E27FC236}">
                <a16:creationId xmlns:a16="http://schemas.microsoft.com/office/drawing/2014/main" id="{B216709A-C5D5-41DC-8449-8D6FCDF95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32" y="867209"/>
            <a:ext cx="5724733" cy="5662883"/>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7BBEC807-B178-4D21-A9C0-54452EC113A9}"/>
              </a:ext>
            </a:extLst>
          </p:cNvPr>
          <p:cNvSpPr>
            <a:spLocks noGrp="1"/>
          </p:cNvSpPr>
          <p:nvPr>
            <p:ph type="subTitle" idx="1"/>
          </p:nvPr>
        </p:nvSpPr>
        <p:spPr>
          <a:xfrm>
            <a:off x="6632285" y="1036500"/>
            <a:ext cx="5080543" cy="5143500"/>
          </a:xfrm>
        </p:spPr>
        <p:txBody>
          <a:bodyPr lIns="91440" tIns="45720" rIns="91440" bIns="45720" anchor="t">
            <a:normAutofit/>
          </a:bodyPr>
          <a:lstStyle/>
          <a:p>
            <a:pPr marL="0" indent="0">
              <a:buNone/>
            </a:pPr>
            <a:r>
              <a:rPr lang="en-US" dirty="0">
                <a:latin typeface="Arial"/>
                <a:cs typeface="Arial"/>
              </a:rPr>
              <a:t>You should not be blamed – no consequences for you</a:t>
            </a:r>
          </a:p>
          <a:p>
            <a:pPr marL="0" indent="0">
              <a:buNone/>
            </a:pPr>
            <a:endParaRPr lang="en-US" dirty="0">
              <a:latin typeface="Arial"/>
              <a:cs typeface="Arial"/>
            </a:endParaRPr>
          </a:p>
          <a:p>
            <a:pPr marL="0" indent="0">
              <a:buNone/>
            </a:pPr>
            <a:r>
              <a:rPr lang="en-US" dirty="0">
                <a:latin typeface="Arial"/>
                <a:cs typeface="Arial"/>
              </a:rPr>
              <a:t>Do not go back until fixed</a:t>
            </a:r>
            <a:endParaRPr lang="en-US" dirty="0">
              <a:cs typeface="Arial"/>
            </a:endParaRPr>
          </a:p>
          <a:p>
            <a:pPr marL="0" indent="0">
              <a:buNone/>
            </a:pPr>
            <a:endParaRPr lang="en-US" dirty="0">
              <a:latin typeface="Arial"/>
              <a:cs typeface="Arial"/>
            </a:endParaRPr>
          </a:p>
          <a:p>
            <a:pPr marL="0" indent="0">
              <a:buNone/>
            </a:pPr>
            <a:r>
              <a:rPr lang="en-US" dirty="0">
                <a:latin typeface="Arial"/>
                <a:cs typeface="Arial"/>
              </a:rPr>
              <a:t>If not dealt with, speak to site manager or the worker organization representative</a:t>
            </a:r>
          </a:p>
          <a:p>
            <a:pPr marL="0" indent="0">
              <a:buNone/>
            </a:pPr>
            <a:endParaRPr lang="en-US" dirty="0">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a:p>
            <a:pPr marL="0" indent="0">
              <a:lnSpc>
                <a:spcPct val="100000"/>
              </a:lnSpc>
              <a:spcBef>
                <a:spcPts val="0"/>
              </a:spcBef>
              <a:buNone/>
            </a:pPr>
            <a:endParaRPr lang="en-US" dirty="0"/>
          </a:p>
        </p:txBody>
      </p:sp>
      <p:sp>
        <p:nvSpPr>
          <p:cNvPr id="2" name="Slide Number Placeholder 1">
            <a:extLst>
              <a:ext uri="{FF2B5EF4-FFF2-40B4-BE49-F238E27FC236}">
                <a16:creationId xmlns:a16="http://schemas.microsoft.com/office/drawing/2014/main" id="{1EA72DA4-B369-4E1B-B75E-ABF7C2A9D6AF}"/>
              </a:ext>
            </a:extLst>
          </p:cNvPr>
          <p:cNvSpPr>
            <a:spLocks noGrp="1"/>
          </p:cNvSpPr>
          <p:nvPr>
            <p:ph type="sldNum" sz="quarter" idx="4294967295"/>
          </p:nvPr>
        </p:nvSpPr>
        <p:spPr>
          <a:xfrm>
            <a:off x="10489105" y="6492049"/>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33</a:t>
            </a:fld>
            <a:endParaRPr lang="en-GB">
              <a:latin typeface="Arial"/>
              <a:cs typeface="Arial"/>
            </a:endParaRPr>
          </a:p>
        </p:txBody>
      </p:sp>
      <p:sp>
        <p:nvSpPr>
          <p:cNvPr id="5" name="Rectangle 8">
            <a:extLst>
              <a:ext uri="{FF2B5EF4-FFF2-40B4-BE49-F238E27FC236}">
                <a16:creationId xmlns:a16="http://schemas.microsoft.com/office/drawing/2014/main" id="{CA25FC43-D6C6-4A39-9D70-491BA099BCFD}"/>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991985-3703-4D9C-81E4-4FD7588D6F4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2713015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B94ECCEF-7D9D-4B71-A549-A62C7CD340A3}"/>
              </a:ext>
            </a:extLst>
          </p:cNvPr>
          <p:cNvSpPr>
            <a:spLocks noGrp="1"/>
          </p:cNvSpPr>
          <p:nvPr>
            <p:ph type="subTitle" idx="1"/>
          </p:nvPr>
        </p:nvSpPr>
        <p:spPr>
          <a:xfrm>
            <a:off x="399656" y="914400"/>
            <a:ext cx="5362330" cy="5944778"/>
          </a:xfrm>
        </p:spPr>
        <p:txBody>
          <a:bodyPr lIns="91440" tIns="45720" rIns="91440" bIns="45720" anchor="t">
            <a:normAutofit/>
          </a:bodyPr>
          <a:lstStyle/>
          <a:p>
            <a:pPr marL="0" indent="0">
              <a:buNone/>
            </a:pPr>
            <a:endParaRPr lang="en-US" dirty="0"/>
          </a:p>
          <a:p>
            <a:pPr marL="0" indent="0">
              <a:lnSpc>
                <a:spcPct val="100000"/>
              </a:lnSpc>
              <a:spcBef>
                <a:spcPts val="0"/>
              </a:spcBef>
              <a:buNone/>
            </a:pPr>
            <a:endParaRPr lang="en-US" dirty="0"/>
          </a:p>
          <a:p>
            <a:pPr marL="0" indent="0">
              <a:buNone/>
            </a:pPr>
            <a:r>
              <a:rPr lang="en-US" dirty="0">
                <a:latin typeface="Arial"/>
                <a:cs typeface="Arial"/>
              </a:rPr>
              <a:t>Make suggestions about </a:t>
            </a:r>
            <a:r>
              <a:rPr lang="en-US">
                <a:latin typeface="Arial"/>
                <a:cs typeface="Arial"/>
              </a:rPr>
              <a:t>safer working</a:t>
            </a:r>
            <a:r>
              <a:rPr lang="en-US" dirty="0">
                <a:latin typeface="Arial"/>
                <a:cs typeface="Arial"/>
              </a:rPr>
              <a:t>, or better ways to protect environment</a:t>
            </a:r>
          </a:p>
          <a:p>
            <a:pPr marL="0" indent="0">
              <a:buNone/>
            </a:pPr>
            <a:endParaRPr lang="en-US" dirty="0"/>
          </a:p>
          <a:p>
            <a:pPr marL="0" indent="0">
              <a:buNone/>
            </a:pPr>
            <a:endParaRPr lang="en-US" dirty="0">
              <a:latin typeface="Arial"/>
              <a:cs typeface="Arial"/>
            </a:endParaRPr>
          </a:p>
          <a:p>
            <a:pPr marL="0" indent="0">
              <a:buNone/>
            </a:pPr>
            <a:r>
              <a:rPr lang="en-US" dirty="0">
                <a:latin typeface="Arial"/>
                <a:cs typeface="Arial"/>
              </a:rPr>
              <a:t>Suggestion box</a:t>
            </a:r>
          </a:p>
          <a:p>
            <a:pPr marL="0" indent="0">
              <a:buNone/>
            </a:pPr>
            <a:endParaRPr lang="en-US" dirty="0"/>
          </a:p>
        </p:txBody>
      </p:sp>
      <p:sp>
        <p:nvSpPr>
          <p:cNvPr id="2" name="Slide Number Placeholder 1">
            <a:extLst>
              <a:ext uri="{FF2B5EF4-FFF2-40B4-BE49-F238E27FC236}">
                <a16:creationId xmlns:a16="http://schemas.microsoft.com/office/drawing/2014/main" id="{B4CCDA31-9BD7-4391-AECF-B46DAA8EF128}"/>
              </a:ext>
            </a:extLst>
          </p:cNvPr>
          <p:cNvSpPr>
            <a:spLocks noGrp="1"/>
          </p:cNvSpPr>
          <p:nvPr>
            <p:ph type="sldNum" sz="quarter" idx="4294967295"/>
          </p:nvPr>
        </p:nvSpPr>
        <p:spPr>
          <a:xfrm>
            <a:off x="10508045" y="6489896"/>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34</a:t>
            </a:fld>
            <a:endParaRPr lang="en-GB">
              <a:latin typeface="Arial"/>
              <a:cs typeface="Arial"/>
            </a:endParaRPr>
          </a:p>
        </p:txBody>
      </p:sp>
      <p:pic>
        <p:nvPicPr>
          <p:cNvPr id="7" name="Picture 6">
            <a:extLst>
              <a:ext uri="{FF2B5EF4-FFF2-40B4-BE49-F238E27FC236}">
                <a16:creationId xmlns:a16="http://schemas.microsoft.com/office/drawing/2014/main" id="{541FCF8F-3894-4F4C-8BB5-1A1BBAF87F6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95060" y="94489"/>
            <a:ext cx="6319703" cy="478101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3DC18BB-8E83-48C2-BC85-FB39141DA6E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4856701" y="3370269"/>
            <a:ext cx="3665265" cy="2583125"/>
          </a:xfrm>
          <a:prstGeom prst="rect">
            <a:avLst/>
          </a:prstGeom>
          <a:ln>
            <a:noFill/>
          </a:ln>
          <a:effectLst>
            <a:outerShdw blurRad="292100" dist="139700" dir="2700000" algn="tl" rotWithShape="0">
              <a:srgbClr val="333333">
                <a:alpha val="65000"/>
              </a:srgbClr>
            </a:outerShdw>
          </a:effectLst>
        </p:spPr>
      </p:pic>
      <p:sp>
        <p:nvSpPr>
          <p:cNvPr id="6" name="Rectangle 8">
            <a:extLst>
              <a:ext uri="{FF2B5EF4-FFF2-40B4-BE49-F238E27FC236}">
                <a16:creationId xmlns:a16="http://schemas.microsoft.com/office/drawing/2014/main" id="{056238E0-F397-426E-9616-13404877EF97}"/>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E40947-848E-4440-85CA-8F7AD64A4EE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456456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C1588-D253-4EDD-96C9-93DD6659C4BE}"/>
              </a:ext>
            </a:extLst>
          </p:cNvPr>
          <p:cNvSpPr>
            <a:spLocks noGrp="1"/>
          </p:cNvSpPr>
          <p:nvPr>
            <p:ph type="sldNum" sz="quarter" idx="4294967295"/>
          </p:nvPr>
        </p:nvSpPr>
        <p:spPr>
          <a:xfrm>
            <a:off x="10509504" y="6492875"/>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35</a:t>
            </a:fld>
            <a:endParaRPr lang="en-GB" dirty="0">
              <a:latin typeface="Arial"/>
              <a:cs typeface="Arial"/>
            </a:endParaRPr>
          </a:p>
        </p:txBody>
      </p:sp>
    </p:spTree>
    <p:extLst>
      <p:ext uri="{BB962C8B-B14F-4D97-AF65-F5344CB8AC3E}">
        <p14:creationId xmlns:p14="http://schemas.microsoft.com/office/powerpoint/2010/main" val="601446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8C8B488-CC95-4589-8FEB-6E3DB8163E53}"/>
              </a:ext>
            </a:extLst>
          </p:cNvPr>
          <p:cNvSpPr>
            <a:spLocks noGrp="1"/>
          </p:cNvSpPr>
          <p:nvPr>
            <p:ph type="subTitle" idx="1"/>
          </p:nvPr>
        </p:nvSpPr>
        <p:spPr>
          <a:xfrm>
            <a:off x="7337489" y="1071513"/>
            <a:ext cx="4576763" cy="5143500"/>
          </a:xfrm>
        </p:spPr>
        <p:txBody>
          <a:bodyPr lIns="91440" tIns="45720" rIns="91440" bIns="45720" anchor="t">
            <a:normAutofit/>
          </a:bodyPr>
          <a:lstStyle/>
          <a:p>
            <a:pPr marL="514350" indent="-514350">
              <a:lnSpc>
                <a:spcPct val="100000"/>
              </a:lnSpc>
              <a:spcBef>
                <a:spcPts val="0"/>
              </a:spcBef>
              <a:buAutoNum type="arabicPeriod"/>
            </a:pPr>
            <a:r>
              <a:rPr lang="en-GB" dirty="0">
                <a:latin typeface="Arial"/>
                <a:cs typeface="Arial"/>
              </a:rPr>
              <a:t>Follow instructions</a:t>
            </a:r>
          </a:p>
          <a:p>
            <a:pPr marL="514350" indent="-514350">
              <a:lnSpc>
                <a:spcPct val="100000"/>
              </a:lnSpc>
              <a:spcBef>
                <a:spcPts val="0"/>
              </a:spcBef>
              <a:buAutoNum type="arabicPeriod"/>
            </a:pPr>
            <a:r>
              <a:rPr lang="en-GB" dirty="0"/>
              <a:t>Wear Personal Protective Equipment PPE</a:t>
            </a:r>
            <a:endParaRPr lang="en-US" dirty="0"/>
          </a:p>
          <a:p>
            <a:pPr marL="514350" indent="-514350">
              <a:lnSpc>
                <a:spcPct val="100000"/>
              </a:lnSpc>
              <a:spcBef>
                <a:spcPts val="0"/>
              </a:spcBef>
              <a:buAutoNum type="arabicPeriod"/>
            </a:pPr>
            <a:r>
              <a:rPr lang="en-GB" dirty="0"/>
              <a:t>Only do tasks you are trained to do</a:t>
            </a:r>
            <a:endParaRPr lang="en-US" dirty="0"/>
          </a:p>
          <a:p>
            <a:pPr marL="514350" indent="-514350">
              <a:lnSpc>
                <a:spcPct val="100000"/>
              </a:lnSpc>
              <a:spcBef>
                <a:spcPts val="0"/>
              </a:spcBef>
              <a:buAutoNum type="arabicPeriod"/>
            </a:pPr>
            <a:r>
              <a:rPr lang="en-GB" dirty="0">
                <a:latin typeface="Arial"/>
                <a:cs typeface="Arial"/>
              </a:rPr>
              <a:t>Report concerns about safety, or environment – stop work until fixed </a:t>
            </a:r>
            <a:endParaRPr lang="en-US" dirty="0">
              <a:latin typeface="Arial"/>
              <a:cs typeface="Arial"/>
            </a:endParaRPr>
          </a:p>
          <a:p>
            <a:pPr marL="514350" indent="-514350">
              <a:lnSpc>
                <a:spcPct val="100000"/>
              </a:lnSpc>
              <a:spcBef>
                <a:spcPts val="0"/>
              </a:spcBef>
              <a:buAutoNum type="arabicPeriod"/>
            </a:pPr>
            <a:r>
              <a:rPr lang="en-GB" dirty="0"/>
              <a:t>If you are unsure ask</a:t>
            </a:r>
            <a:endParaRPr lang="en-US" dirty="0"/>
          </a:p>
        </p:txBody>
      </p:sp>
      <p:sp>
        <p:nvSpPr>
          <p:cNvPr id="2" name="Slide Number Placeholder 1">
            <a:extLst>
              <a:ext uri="{FF2B5EF4-FFF2-40B4-BE49-F238E27FC236}">
                <a16:creationId xmlns:a16="http://schemas.microsoft.com/office/drawing/2014/main" id="{E056B885-7594-4638-8F30-D6CA15BC13F6}"/>
              </a:ext>
            </a:extLst>
          </p:cNvPr>
          <p:cNvSpPr>
            <a:spLocks noGrp="1"/>
          </p:cNvSpPr>
          <p:nvPr>
            <p:ph type="sldNum" sz="quarter" idx="4294967295"/>
          </p:nvPr>
        </p:nvSpPr>
        <p:spPr>
          <a:xfrm>
            <a:off x="10407192" y="6489896"/>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36</a:t>
            </a:fld>
            <a:endParaRPr lang="en-GB">
              <a:latin typeface="Arial"/>
              <a:cs typeface="Arial"/>
            </a:endParaRPr>
          </a:p>
        </p:txBody>
      </p:sp>
      <p:pic>
        <p:nvPicPr>
          <p:cNvPr id="4" name="Picture 6" descr="A picture containing person, outdoor, person, bicycle&#10;&#10;Description automatically generated">
            <a:extLst>
              <a:ext uri="{FF2B5EF4-FFF2-40B4-BE49-F238E27FC236}">
                <a16:creationId xmlns:a16="http://schemas.microsoft.com/office/drawing/2014/main" id="{7606EBD5-1194-4CBD-B125-64D375BA58B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534" y="913601"/>
            <a:ext cx="6647468" cy="4747993"/>
          </a:xfrm>
          <a:prstGeom prst="rect">
            <a:avLst/>
          </a:prstGeom>
          <a:ln>
            <a:noFill/>
          </a:ln>
          <a:effectLst>
            <a:outerShdw blurRad="292100" dist="139700" dir="2700000" algn="tl" rotWithShape="0">
              <a:srgbClr val="333333">
                <a:alpha val="65000"/>
              </a:srgbClr>
            </a:outerShdw>
          </a:effectLst>
        </p:spPr>
      </p:pic>
      <p:sp>
        <p:nvSpPr>
          <p:cNvPr id="5" name="Rectangle 8">
            <a:extLst>
              <a:ext uri="{FF2B5EF4-FFF2-40B4-BE49-F238E27FC236}">
                <a16:creationId xmlns:a16="http://schemas.microsoft.com/office/drawing/2014/main" id="{354CC02F-5927-4944-9024-85B5C8B9AED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322612-25C9-4B24-B1FE-EDAB5B758AA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315665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6966C-611C-4A1F-B632-B2271C380154}"/>
              </a:ext>
            </a:extLst>
          </p:cNvPr>
          <p:cNvSpPr txBox="1"/>
          <p:nvPr/>
        </p:nvSpPr>
        <p:spPr>
          <a:xfrm>
            <a:off x="465908" y="1593669"/>
            <a:ext cx="11260183" cy="4841325"/>
          </a:xfrm>
          <a:prstGeom prst="rect">
            <a:avLst/>
          </a:prstGeom>
          <a:noFill/>
        </p:spPr>
        <p:txBody>
          <a:bodyPr wrap="square">
            <a:spAutoFit/>
          </a:bodyPr>
          <a:lstStyle/>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Copyright</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2022 International Bank for Reconstruction and Development / The World Bank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1818 H Street NW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Washington DC 20433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Telephone: 202-473-1000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Internet: www.worldbank.org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work is a product of the staff of The World Bank with external contributions. The findings, interpretations, and conclusions expressed in this work do not necessarily reflect the views of The World Bank, its Board of Executive Directors, or the governments they represent.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World Bank does not guarantee the accuracy, completeness, or currency of the data included in this work and does not assume responsibility for any errors, omissions, or discrepancies in the information, or liability with respect to the use of or failure to use the information, methods, processes, or conclusions set forth. The boundaries, colors, denominations, and other information shown on any map in this work do not imply any judgment on the part of The World Bank concerning the legal status of any territory or the endorsement or acceptance of such boundaries.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115000"/>
              </a:lnSpc>
              <a:spcBef>
                <a:spcPts val="0"/>
              </a:spcBef>
              <a:spcAft>
                <a:spcPts val="60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Nothing herein shall constitute or be construed or considered to be a limitation upon or waiver of the privileges and immunities of The World Bank, all of which are specifically reserved.</a:t>
            </a: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Rights and Permissions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material in this work is subject to copyright. Because The World Bank encourages dissemination of its knowledge, this work may be reproduced, in whole or in part, for noncommercial purposes as long as full attribution to this work is given.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Any queries on rights and licenses, including subsidiary rights, should be addressed to World Bank Publications, The World Bank Group, 1818 H Street NW, Washington, DC 20433, USA; fax: 202-522-2625; e-mail: pubrights@worldbank.org. </a:t>
            </a:r>
          </a:p>
        </p:txBody>
      </p:sp>
    </p:spTree>
    <p:extLst>
      <p:ext uri="{BB962C8B-B14F-4D97-AF65-F5344CB8AC3E}">
        <p14:creationId xmlns:p14="http://schemas.microsoft.com/office/powerpoint/2010/main" val="200913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902D3C-3F9E-44F7-9F5E-D1E3A704E362}"/>
              </a:ext>
            </a:extLst>
          </p:cNvPr>
          <p:cNvSpPr txBox="1"/>
          <p:nvPr/>
        </p:nvSpPr>
        <p:spPr>
          <a:xfrm>
            <a:off x="4246445" y="4481134"/>
            <a:ext cx="7437119" cy="584775"/>
          </a:xfrm>
          <a:prstGeom prst="rect">
            <a:avLst/>
          </a:prstGeom>
          <a:noFill/>
        </p:spPr>
        <p:txBody>
          <a:bodyPr wrap="square" lIns="91440" tIns="45720" rIns="91440" bIns="45720" rtlCol="0" anchor="t">
            <a:spAutoFit/>
          </a:bodyPr>
          <a:lstStyle/>
          <a:p>
            <a:endParaRPr lang="en-US" sz="3200">
              <a:highlight>
                <a:srgbClr val="FFFF00"/>
              </a:highlight>
              <a:cs typeface="Calibri"/>
            </a:endParaRPr>
          </a:p>
        </p:txBody>
      </p:sp>
      <p:sp>
        <p:nvSpPr>
          <p:cNvPr id="6" name="TextBox 5">
            <a:extLst>
              <a:ext uri="{FF2B5EF4-FFF2-40B4-BE49-F238E27FC236}">
                <a16:creationId xmlns:a16="http://schemas.microsoft.com/office/drawing/2014/main" id="{72498A58-37C5-4CD9-A30B-8200FF0630A9}"/>
              </a:ext>
            </a:extLst>
          </p:cNvPr>
          <p:cNvSpPr txBox="1"/>
          <p:nvPr/>
        </p:nvSpPr>
        <p:spPr>
          <a:xfrm>
            <a:off x="8042568" y="1300721"/>
            <a:ext cx="4338084" cy="4462760"/>
          </a:xfrm>
          <a:prstGeom prst="rect">
            <a:avLst/>
          </a:prstGeom>
          <a:noFill/>
        </p:spPr>
        <p:txBody>
          <a:bodyPr wrap="square" lIns="91440" tIns="45720" rIns="91440" bIns="45720" rtlCol="0" anchor="t">
            <a:spAutoFit/>
          </a:bodyPr>
          <a:lstStyle/>
          <a:p>
            <a:r>
              <a:rPr lang="en-US" sz="2800" dirty="0">
                <a:latin typeface="Arial"/>
                <a:cs typeface="Arial"/>
              </a:rPr>
              <a:t>Terms and conditions</a:t>
            </a:r>
          </a:p>
          <a:p>
            <a:endParaRPr lang="en-US" sz="2800" b="1" dirty="0">
              <a:latin typeface="Arial"/>
              <a:cs typeface="Arial"/>
            </a:endParaRPr>
          </a:p>
          <a:p>
            <a:pPr marL="457200" indent="-457200">
              <a:buFont typeface="Arial"/>
              <a:buChar char="•"/>
            </a:pPr>
            <a:r>
              <a:rPr lang="en-US" sz="2800" dirty="0">
                <a:latin typeface="Arial"/>
                <a:cs typeface="Calibri Light"/>
              </a:rPr>
              <a:t>Wages</a:t>
            </a:r>
            <a:endParaRPr lang="en-US" sz="2800" dirty="0">
              <a:latin typeface="Arial"/>
              <a:cs typeface="Arial"/>
            </a:endParaRPr>
          </a:p>
          <a:p>
            <a:pPr marL="457200" indent="-457200">
              <a:buFont typeface="Arial"/>
              <a:buChar char="•"/>
            </a:pPr>
            <a:r>
              <a:rPr lang="en-US" sz="2800" dirty="0">
                <a:latin typeface="Arial"/>
                <a:cs typeface="Arial"/>
              </a:rPr>
              <a:t>Working hours</a:t>
            </a:r>
          </a:p>
          <a:p>
            <a:pPr marL="457200" indent="-457200">
              <a:buFont typeface="Arial"/>
              <a:buChar char="•"/>
            </a:pPr>
            <a:r>
              <a:rPr lang="en-US" sz="2800" dirty="0">
                <a:latin typeface="Arial"/>
                <a:cs typeface="Arial"/>
              </a:rPr>
              <a:t>Overtime</a:t>
            </a:r>
          </a:p>
          <a:p>
            <a:pPr marL="457200" indent="-457200">
              <a:buFont typeface="Arial"/>
              <a:buChar char="•"/>
            </a:pPr>
            <a:r>
              <a:rPr lang="en-US" sz="2800" dirty="0">
                <a:latin typeface="Arial"/>
                <a:cs typeface="Arial"/>
              </a:rPr>
              <a:t>Workplace rules  </a:t>
            </a:r>
          </a:p>
          <a:p>
            <a:pPr marL="457200" indent="-457200">
              <a:buFont typeface="Arial"/>
              <a:buChar char="•"/>
            </a:pPr>
            <a:r>
              <a:rPr lang="en-US" sz="2800" dirty="0">
                <a:latin typeface="Arial"/>
                <a:cs typeface="Arial"/>
              </a:rPr>
              <a:t>Holidays</a:t>
            </a:r>
          </a:p>
          <a:p>
            <a:pPr marL="457200" indent="-457200">
              <a:buFont typeface="Arial"/>
              <a:buChar char="•"/>
            </a:pPr>
            <a:r>
              <a:rPr lang="en-US" sz="2800" dirty="0">
                <a:latin typeface="Arial"/>
                <a:cs typeface="Arial"/>
              </a:rPr>
              <a:t>Benefits</a:t>
            </a:r>
          </a:p>
          <a:p>
            <a:pPr marL="457200" indent="-457200">
              <a:buFont typeface="Arial"/>
              <a:buChar char="•"/>
            </a:pPr>
            <a:r>
              <a:rPr lang="en-US" sz="2800" dirty="0">
                <a:latin typeface="Arial"/>
                <a:cs typeface="Arial"/>
              </a:rPr>
              <a:t>Your rights</a:t>
            </a:r>
          </a:p>
          <a:p>
            <a:pPr marL="457200" indent="-457200">
              <a:buFont typeface="Arial"/>
              <a:buChar char="•"/>
            </a:pPr>
            <a:endParaRPr lang="en-US" sz="3200" dirty="0">
              <a:latin typeface="+mj-lt"/>
              <a:cs typeface="Calibri Light"/>
            </a:endParaRPr>
          </a:p>
        </p:txBody>
      </p:sp>
      <p:sp>
        <p:nvSpPr>
          <p:cNvPr id="2" name="Slide Number Placeholder 1">
            <a:extLst>
              <a:ext uri="{FF2B5EF4-FFF2-40B4-BE49-F238E27FC236}">
                <a16:creationId xmlns:a16="http://schemas.microsoft.com/office/drawing/2014/main" id="{6973CDDC-46F0-4277-B792-76715A37AA05}"/>
              </a:ext>
            </a:extLst>
          </p:cNvPr>
          <p:cNvSpPr>
            <a:spLocks noGrp="1"/>
          </p:cNvSpPr>
          <p:nvPr>
            <p:ph type="sldNum" sz="quarter" idx="4294967295"/>
          </p:nvPr>
        </p:nvSpPr>
        <p:spPr>
          <a:xfrm>
            <a:off x="10614212" y="6492955"/>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4</a:t>
            </a:fld>
            <a:endParaRPr lang="en-GB">
              <a:latin typeface="Arial"/>
              <a:cs typeface="Arial"/>
            </a:endParaRPr>
          </a:p>
        </p:txBody>
      </p:sp>
      <p:pic>
        <p:nvPicPr>
          <p:cNvPr id="5" name="Picture 6">
            <a:extLst>
              <a:ext uri="{FF2B5EF4-FFF2-40B4-BE49-F238E27FC236}">
                <a16:creationId xmlns:a16="http://schemas.microsoft.com/office/drawing/2014/main" id="{A837D804-8302-48C2-85ED-2890E17F729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539" y="935421"/>
            <a:ext cx="7786913" cy="5602358"/>
          </a:xfrm>
          <a:prstGeom prst="rect">
            <a:avLst/>
          </a:prstGeom>
          <a:ln>
            <a:noFill/>
          </a:ln>
          <a:effectLst>
            <a:outerShdw blurRad="292100" dist="139700" dir="2700000" algn="tl" rotWithShape="0">
              <a:srgbClr val="333333">
                <a:alpha val="65000"/>
              </a:srgbClr>
            </a:outerShdw>
          </a:effectLst>
        </p:spPr>
      </p:pic>
      <p:sp>
        <p:nvSpPr>
          <p:cNvPr id="7" name="Rectangle 8">
            <a:extLst>
              <a:ext uri="{FF2B5EF4-FFF2-40B4-BE49-F238E27FC236}">
                <a16:creationId xmlns:a16="http://schemas.microsoft.com/office/drawing/2014/main" id="{3FD5BFD3-C5E4-4A97-9AB2-0A296678B930}"/>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0D15F4-BE72-43F6-A5FE-D6E5DA5B33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27177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DC14-FB77-4984-ABE4-B86FA3FE9B55}"/>
              </a:ext>
            </a:extLst>
          </p:cNvPr>
          <p:cNvSpPr>
            <a:spLocks noGrp="1"/>
          </p:cNvSpPr>
          <p:nvPr>
            <p:ph type="title" idx="4294967295"/>
          </p:nvPr>
        </p:nvSpPr>
        <p:spPr>
          <a:xfrm>
            <a:off x="93236" y="2599289"/>
            <a:ext cx="3932238" cy="3268662"/>
          </a:xfrm>
          <a:prstGeom prst="rect">
            <a:avLst/>
          </a:prstGeom>
        </p:spPr>
        <p:txBody>
          <a:bodyPr lIns="91440" tIns="45720" rIns="91440" bIns="45720" anchor="t">
            <a:noAutofit/>
          </a:bodyPr>
          <a:lstStyle/>
          <a:p>
            <a:br>
              <a:rPr lang="en-US" sz="2800" dirty="0">
                <a:latin typeface="Arial"/>
                <a:cs typeface="Arial"/>
              </a:rPr>
            </a:br>
            <a:br>
              <a:rPr lang="en-US" sz="2800" dirty="0">
                <a:latin typeface="Arial"/>
                <a:cs typeface="Arial"/>
              </a:rPr>
            </a:br>
            <a:br>
              <a:rPr lang="en-US" sz="2800" dirty="0">
                <a:latin typeface="Arial"/>
                <a:cs typeface="Arial"/>
              </a:rPr>
            </a:br>
            <a:r>
              <a:rPr lang="en-US" sz="2800" dirty="0">
                <a:latin typeface="Arial"/>
                <a:cs typeface="Arial"/>
              </a:rPr>
              <a:t>Briefing on every task  </a:t>
            </a:r>
            <a:br>
              <a:rPr lang="en-US" sz="2800" dirty="0">
                <a:latin typeface="Arial"/>
              </a:rPr>
            </a:br>
            <a:br>
              <a:rPr lang="en-US" sz="2800" dirty="0">
                <a:latin typeface="Arial"/>
              </a:rPr>
            </a:br>
            <a:endParaRPr lang="en-GB" sz="2800" dirty="0">
              <a:highlight>
                <a:srgbClr val="00FF00"/>
              </a:highlight>
              <a:latin typeface="Arial"/>
              <a:cs typeface="Arial"/>
            </a:endParaRPr>
          </a:p>
        </p:txBody>
      </p:sp>
      <p:sp>
        <p:nvSpPr>
          <p:cNvPr id="4" name="Slide Number Placeholder 3">
            <a:extLst>
              <a:ext uri="{FF2B5EF4-FFF2-40B4-BE49-F238E27FC236}">
                <a16:creationId xmlns:a16="http://schemas.microsoft.com/office/drawing/2014/main" id="{39044CA7-2EFE-45EC-9670-852A36FDAE03}"/>
              </a:ext>
            </a:extLst>
          </p:cNvPr>
          <p:cNvSpPr>
            <a:spLocks noGrp="1"/>
          </p:cNvSpPr>
          <p:nvPr>
            <p:ph type="sldNum" sz="quarter" idx="4294967295"/>
          </p:nvPr>
        </p:nvSpPr>
        <p:spPr>
          <a:xfrm>
            <a:off x="10631288" y="649242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5</a:t>
            </a:fld>
            <a:endParaRPr lang="en-GB" dirty="0">
              <a:latin typeface="Arial"/>
              <a:cs typeface="Arial"/>
            </a:endParaRPr>
          </a:p>
        </p:txBody>
      </p:sp>
      <p:pic>
        <p:nvPicPr>
          <p:cNvPr id="1026" name="Picture 2">
            <a:extLst>
              <a:ext uri="{FF2B5EF4-FFF2-40B4-BE49-F238E27FC236}">
                <a16:creationId xmlns:a16="http://schemas.microsoft.com/office/drawing/2014/main" id="{16D4FAA2-6161-4F35-8C4C-35079E714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474" y="692685"/>
            <a:ext cx="8102346" cy="5179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857FCEB5-F8B1-4BB4-9C24-AE46D676F7B4}"/>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249882-24BA-4E8A-B662-F82EA2E7D8E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89462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78E3398-141C-4F64-A484-71D435B92F7A}"/>
              </a:ext>
            </a:extLst>
          </p:cNvPr>
          <p:cNvSpPr>
            <a:spLocks noGrp="1"/>
          </p:cNvSpPr>
          <p:nvPr>
            <p:ph type="subTitle" idx="1"/>
          </p:nvPr>
        </p:nvSpPr>
        <p:spPr>
          <a:xfrm>
            <a:off x="393018" y="5607730"/>
            <a:ext cx="11406868" cy="1245960"/>
          </a:xfrm>
        </p:spPr>
        <p:txBody>
          <a:bodyPr lIns="91440" tIns="45720" rIns="91440" bIns="45720" anchor="t">
            <a:normAutofit/>
          </a:bodyPr>
          <a:lstStyle/>
          <a:p>
            <a:pPr marL="0" indent="0">
              <a:buNone/>
            </a:pPr>
            <a:r>
              <a:rPr lang="en-US">
                <a:latin typeface="Arial"/>
                <a:cs typeface="Arial"/>
              </a:rPr>
              <a:t>A circle with a red line is </a:t>
            </a:r>
            <a:r>
              <a:rPr lang="en-US" i="1">
                <a:latin typeface="Arial"/>
                <a:cs typeface="Arial"/>
              </a:rPr>
              <a:t>bad</a:t>
            </a:r>
            <a:r>
              <a:rPr lang="en-US">
                <a:latin typeface="Arial"/>
                <a:cs typeface="Arial"/>
              </a:rPr>
              <a:t> practice -  something you must </a:t>
            </a:r>
            <a:r>
              <a:rPr lang="en-US" i="1">
                <a:latin typeface="Arial"/>
                <a:cs typeface="Arial"/>
              </a:rPr>
              <a:t>not</a:t>
            </a:r>
            <a:r>
              <a:rPr lang="en-US">
                <a:latin typeface="Arial"/>
                <a:cs typeface="Arial"/>
              </a:rPr>
              <a:t> do</a:t>
            </a:r>
            <a:br>
              <a:rPr lang="en-US"/>
            </a:br>
            <a:br>
              <a:rPr lang="en-US"/>
            </a:br>
            <a:endParaRPr lang="en-US"/>
          </a:p>
          <a:p>
            <a:endParaRPr lang="en-US"/>
          </a:p>
        </p:txBody>
      </p:sp>
      <p:sp>
        <p:nvSpPr>
          <p:cNvPr id="3" name="Slide Number Placeholder 2">
            <a:extLst>
              <a:ext uri="{FF2B5EF4-FFF2-40B4-BE49-F238E27FC236}">
                <a16:creationId xmlns:a16="http://schemas.microsoft.com/office/drawing/2014/main" id="{71674FC7-FAD1-47E4-A642-CB686EBD128B}"/>
              </a:ext>
            </a:extLst>
          </p:cNvPr>
          <p:cNvSpPr>
            <a:spLocks noGrp="1"/>
          </p:cNvSpPr>
          <p:nvPr>
            <p:ph type="sldNum" sz="quarter" idx="4294967295"/>
          </p:nvPr>
        </p:nvSpPr>
        <p:spPr>
          <a:xfrm>
            <a:off x="10656900" y="6447597"/>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6</a:t>
            </a:fld>
            <a:endParaRPr lang="en-GB">
              <a:latin typeface="Arial"/>
              <a:cs typeface="Arial"/>
            </a:endParaRPr>
          </a:p>
        </p:txBody>
      </p:sp>
      <p:pic>
        <p:nvPicPr>
          <p:cNvPr id="2" name="Picture 3" descr="Shape&#10;&#10;Description automatically generated">
            <a:extLst>
              <a:ext uri="{FF2B5EF4-FFF2-40B4-BE49-F238E27FC236}">
                <a16:creationId xmlns:a16="http://schemas.microsoft.com/office/drawing/2014/main" id="{D6486909-B020-4E43-94C3-E1FA4E82A9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13252" y="1091364"/>
            <a:ext cx="3961039" cy="4045272"/>
          </a:xfrm>
          <a:prstGeom prst="rect">
            <a:avLst/>
          </a:prstGeom>
          <a:ln>
            <a:noFill/>
          </a:ln>
        </p:spPr>
      </p:pic>
      <p:sp>
        <p:nvSpPr>
          <p:cNvPr id="5" name="Rectangle 8">
            <a:extLst>
              <a:ext uri="{FF2B5EF4-FFF2-40B4-BE49-F238E27FC236}">
                <a16:creationId xmlns:a16="http://schemas.microsoft.com/office/drawing/2014/main" id="{33C98355-498F-43DD-BC41-7DBBCEC96DC5}"/>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9B15AE-24AE-4AFD-86A0-514EF32513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850063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person, outdoor&#10;&#10;Description automatically generated">
            <a:extLst>
              <a:ext uri="{FF2B5EF4-FFF2-40B4-BE49-F238E27FC236}">
                <a16:creationId xmlns:a16="http://schemas.microsoft.com/office/drawing/2014/main" id="{56F0251E-76CA-4AE1-B37E-B9A73360701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4244" y="856760"/>
            <a:ext cx="7740558" cy="5158393"/>
          </a:xfrm>
          <a:prstGeom prst="rect">
            <a:avLst/>
          </a:prstGeom>
          <a:ln>
            <a:noFill/>
          </a:ln>
          <a:effectLst>
            <a:outerShdw blurRad="292100" dist="139700" dir="2700000" algn="tl" rotWithShape="0">
              <a:srgbClr val="333333">
                <a:alpha val="65000"/>
              </a:srgbClr>
            </a:outerShdw>
          </a:effectLst>
        </p:spPr>
      </p:pic>
      <p:sp>
        <p:nvSpPr>
          <p:cNvPr id="4" name="Subtitle 3">
            <a:extLst>
              <a:ext uri="{FF2B5EF4-FFF2-40B4-BE49-F238E27FC236}">
                <a16:creationId xmlns:a16="http://schemas.microsoft.com/office/drawing/2014/main" id="{40228E01-99EB-42FF-A01B-D7B1E600F5C1}"/>
              </a:ext>
            </a:extLst>
          </p:cNvPr>
          <p:cNvSpPr>
            <a:spLocks noGrp="1"/>
          </p:cNvSpPr>
          <p:nvPr>
            <p:ph type="subTitle" idx="1"/>
          </p:nvPr>
        </p:nvSpPr>
        <p:spPr>
          <a:xfrm>
            <a:off x="8278115" y="1949965"/>
            <a:ext cx="2738516" cy="5143500"/>
          </a:xfrm>
        </p:spPr>
        <p:txBody>
          <a:bodyPr lIns="91440" tIns="45720" rIns="91440" bIns="45720" anchor="t">
            <a:normAutofit/>
          </a:bodyPr>
          <a:lstStyle/>
          <a:p>
            <a:pPr marL="0" indent="0">
              <a:buNone/>
            </a:pPr>
            <a:r>
              <a:rPr lang="en-US" dirty="0">
                <a:latin typeface="Arial"/>
                <a:cs typeface="Arial"/>
              </a:rPr>
              <a:t>Some tasks must only be done by people with special training - driving</a:t>
            </a:r>
            <a:br>
              <a:rPr lang="en-US" dirty="0"/>
            </a:br>
            <a:br>
              <a:rPr lang="en-US" dirty="0"/>
            </a:br>
            <a:endParaRPr lang="en-US" dirty="0">
              <a:latin typeface="Arial"/>
              <a:cs typeface="Arial"/>
            </a:endParaRPr>
          </a:p>
        </p:txBody>
      </p:sp>
      <p:sp>
        <p:nvSpPr>
          <p:cNvPr id="5" name="Slide Number Placeholder 4">
            <a:extLst>
              <a:ext uri="{FF2B5EF4-FFF2-40B4-BE49-F238E27FC236}">
                <a16:creationId xmlns:a16="http://schemas.microsoft.com/office/drawing/2014/main" id="{3EF1F9DE-674A-4E19-B18A-272CEECB3F8C}"/>
              </a:ext>
            </a:extLst>
          </p:cNvPr>
          <p:cNvSpPr>
            <a:spLocks noGrp="1"/>
          </p:cNvSpPr>
          <p:nvPr>
            <p:ph type="sldNum" sz="quarter" idx="4294967295"/>
          </p:nvPr>
        </p:nvSpPr>
        <p:spPr>
          <a:xfrm>
            <a:off x="8181674" y="6493059"/>
            <a:ext cx="2743200" cy="365125"/>
          </a:xfrm>
          <a:prstGeom prst="rect">
            <a:avLst/>
          </a:prstGeom>
        </p:spPr>
        <p:txBody>
          <a:bodyPr vert="horz" lIns="91440" tIns="45720" rIns="91440" bIns="45720" rtlCol="0" anchor="ctr">
            <a:noAutofit/>
          </a:bodyPr>
          <a:lstStyle/>
          <a:p>
            <a:pPr algn="r">
              <a:spcAft>
                <a:spcPts val="600"/>
              </a:spcAft>
            </a:pPr>
            <a:fld id="{E8F9186D-BD8E-4EDD-A417-AFA9BA614779}" type="slidenum">
              <a:rPr lang="en-US" dirty="0" smtClean="0">
                <a:latin typeface="Arial"/>
                <a:cs typeface="Arial"/>
              </a:rPr>
              <a:pPr algn="r">
                <a:spcAft>
                  <a:spcPts val="600"/>
                </a:spcAft>
              </a:pPr>
              <a:t>7</a:t>
            </a:fld>
            <a:endParaRPr lang="en-US" dirty="0">
              <a:latin typeface="Arial"/>
              <a:cs typeface="Arial"/>
            </a:endParaRPr>
          </a:p>
        </p:txBody>
      </p:sp>
      <p:pic>
        <p:nvPicPr>
          <p:cNvPr id="3" name="Picture 3">
            <a:extLst>
              <a:ext uri="{FF2B5EF4-FFF2-40B4-BE49-F238E27FC236}">
                <a16:creationId xmlns:a16="http://schemas.microsoft.com/office/drawing/2014/main" id="{96540229-3166-4871-B4E1-D4CD1A4892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41931" y="1302519"/>
            <a:ext cx="4187555" cy="4252962"/>
          </a:xfrm>
          <a:prstGeom prst="rect">
            <a:avLst/>
          </a:prstGeom>
          <a:ln>
            <a:noFill/>
          </a:ln>
        </p:spPr>
      </p:pic>
      <p:sp>
        <p:nvSpPr>
          <p:cNvPr id="7" name="Rectangle 8">
            <a:extLst>
              <a:ext uri="{FF2B5EF4-FFF2-40B4-BE49-F238E27FC236}">
                <a16:creationId xmlns:a16="http://schemas.microsoft.com/office/drawing/2014/main" id="{2A3FA3F5-5446-4069-B226-AB68724EB4F3}"/>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226057-EF11-40C0-A4FB-BFD2E040491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199849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96CA9DB-F0A8-41F1-AD5A-16DCCE711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676" y="834464"/>
            <a:ext cx="7451003" cy="4989987"/>
          </a:xfrm>
          <a:prstGeom prst="rect">
            <a:avLst/>
          </a:prstGeom>
          <a:ln>
            <a:no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3DF40BBD-4256-42ED-9200-4E1F1F422986}"/>
              </a:ext>
            </a:extLst>
          </p:cNvPr>
          <p:cNvSpPr>
            <a:spLocks noGrp="1"/>
          </p:cNvSpPr>
          <p:nvPr>
            <p:ph type="subTitle" idx="1"/>
          </p:nvPr>
        </p:nvSpPr>
        <p:spPr>
          <a:xfrm>
            <a:off x="514316" y="2196061"/>
            <a:ext cx="3313125" cy="5143500"/>
          </a:xfrm>
        </p:spPr>
        <p:txBody>
          <a:bodyPr lIns="91440" tIns="45720" rIns="91440" bIns="45720" anchor="t">
            <a:normAutofit/>
          </a:bodyPr>
          <a:lstStyle/>
          <a:p>
            <a:pPr marL="0" indent="0">
              <a:lnSpc>
                <a:spcPct val="100000"/>
              </a:lnSpc>
              <a:buNone/>
            </a:pPr>
            <a:r>
              <a:rPr lang="en-US" dirty="0">
                <a:latin typeface="Arial"/>
                <a:cs typeface="Arial"/>
              </a:rPr>
              <a:t>Don’t use a mobile elevated working platform unless you are specially trained</a:t>
            </a:r>
          </a:p>
        </p:txBody>
      </p:sp>
      <p:sp>
        <p:nvSpPr>
          <p:cNvPr id="5" name="Slide Number Placeholder 4">
            <a:extLst>
              <a:ext uri="{FF2B5EF4-FFF2-40B4-BE49-F238E27FC236}">
                <a16:creationId xmlns:a16="http://schemas.microsoft.com/office/drawing/2014/main" id="{3EF1F9DE-674A-4E19-B18A-272CEECB3F8C}"/>
              </a:ext>
            </a:extLst>
          </p:cNvPr>
          <p:cNvSpPr>
            <a:spLocks noGrp="1"/>
          </p:cNvSpPr>
          <p:nvPr>
            <p:ph type="sldNum" sz="quarter" idx="4294967295"/>
          </p:nvPr>
        </p:nvSpPr>
        <p:spPr>
          <a:xfrm>
            <a:off x="10547826" y="6462001"/>
            <a:ext cx="2743200" cy="365125"/>
          </a:xfrm>
          <a:prstGeom prst="rect">
            <a:avLst/>
          </a:prstGeom>
        </p:spPr>
        <p:txBody>
          <a:bodyPr lIns="91440" tIns="45720" rIns="91440" bIns="45720" anchor="t"/>
          <a:lstStyle/>
          <a:p>
            <a:fld id="{E8F9186D-BD8E-4EDD-A417-AFA9BA614779}" type="slidenum">
              <a:rPr lang="en-GB" dirty="0" smtClean="0">
                <a:latin typeface="Arial"/>
                <a:cs typeface="Arial"/>
              </a:rPr>
              <a:t>8</a:t>
            </a:fld>
            <a:endParaRPr lang="en-GB" dirty="0">
              <a:latin typeface="Arial"/>
              <a:cs typeface="Arial"/>
            </a:endParaRPr>
          </a:p>
        </p:txBody>
      </p:sp>
      <p:sp>
        <p:nvSpPr>
          <p:cNvPr id="4" name="Subtitle 3">
            <a:extLst>
              <a:ext uri="{FF2B5EF4-FFF2-40B4-BE49-F238E27FC236}">
                <a16:creationId xmlns:a16="http://schemas.microsoft.com/office/drawing/2014/main" id="{8CC8327A-9071-47F2-9D7A-2C3B50A7989F}"/>
              </a:ext>
            </a:extLst>
          </p:cNvPr>
          <p:cNvSpPr txBox="1">
            <a:spLocks/>
          </p:cNvSpPr>
          <p:nvPr/>
        </p:nvSpPr>
        <p:spPr>
          <a:xfrm>
            <a:off x="279081" y="5500687"/>
            <a:ext cx="11363326" cy="1445895"/>
          </a:xfrm>
          <a:prstGeom prst="rect">
            <a:avLst/>
          </a:prstGeom>
        </p:spPr>
        <p:txBody>
          <a:bodyPr lIns="91440" tIns="45720" rIns="91440" bIns="45720" anchor="t">
            <a:normAutofit/>
          </a:bodyPr>
          <a:lstStyle>
            <a:lvl1pPr marL="342900" indent="-342900" algn="l" defTabSz="914400" rtl="0" eaLnBrk="1" latinLnBrk="0" hangingPunct="1">
              <a:lnSpc>
                <a:spcPct val="90000"/>
              </a:lnSpc>
              <a:spcBef>
                <a:spcPts val="1000"/>
              </a:spcBef>
              <a:buFont typeface="Arial" charset="0"/>
              <a:buChar char="•"/>
              <a:defRPr sz="28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Font typeface="Arial" charset="0"/>
              <a:buNone/>
            </a:pPr>
            <a:endParaRPr lang="en-US">
              <a:solidFill>
                <a:schemeClr val="bg1"/>
              </a:solidFill>
            </a:endParaRPr>
          </a:p>
        </p:txBody>
      </p:sp>
      <p:pic>
        <p:nvPicPr>
          <p:cNvPr id="2" name="Picture 3">
            <a:extLst>
              <a:ext uri="{FF2B5EF4-FFF2-40B4-BE49-F238E27FC236}">
                <a16:creationId xmlns:a16="http://schemas.microsoft.com/office/drawing/2014/main" id="{69BA13C4-9638-43FA-9542-0A1E281668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60744" y="1525836"/>
            <a:ext cx="3640638" cy="3719577"/>
          </a:xfrm>
          <a:prstGeom prst="rect">
            <a:avLst/>
          </a:prstGeom>
          <a:ln>
            <a:noFill/>
          </a:ln>
        </p:spPr>
      </p:pic>
      <p:sp>
        <p:nvSpPr>
          <p:cNvPr id="7" name="Rectangle 8">
            <a:extLst>
              <a:ext uri="{FF2B5EF4-FFF2-40B4-BE49-F238E27FC236}">
                <a16:creationId xmlns:a16="http://schemas.microsoft.com/office/drawing/2014/main" id="{AD68A9AB-F1CF-4D38-8ACF-00615DCBB389}"/>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4414B8-B86C-48F1-AC7B-3ABBE19DCA8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355268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0" descr="A picture containing outdoor, rock, mountain, stone&#10;&#10;Description automatically generated">
            <a:extLst>
              <a:ext uri="{FF2B5EF4-FFF2-40B4-BE49-F238E27FC236}">
                <a16:creationId xmlns:a16="http://schemas.microsoft.com/office/drawing/2014/main" id="{35F47ED2-05B4-47CB-9594-49D4549F0A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247" y="903556"/>
            <a:ext cx="7480338" cy="5197986"/>
          </a:xfrm>
          <a:prstGeom prst="rect">
            <a:avLst/>
          </a:prstGeom>
          <a:ln>
            <a:noFill/>
          </a:ln>
          <a:effectLst>
            <a:outerShdw blurRad="292100" dist="139700" dir="2700000" algn="tl" rotWithShape="0">
              <a:srgbClr val="333333">
                <a:alpha val="65000"/>
              </a:srgbClr>
            </a:outerShdw>
          </a:effectLst>
        </p:spPr>
      </p:pic>
      <p:pic>
        <p:nvPicPr>
          <p:cNvPr id="2" name="Picture 3">
            <a:extLst>
              <a:ext uri="{FF2B5EF4-FFF2-40B4-BE49-F238E27FC236}">
                <a16:creationId xmlns:a16="http://schemas.microsoft.com/office/drawing/2014/main" id="{0A25CD4A-F2EC-456B-AB37-CEF283B0AD0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56139" y="1872051"/>
            <a:ext cx="3478170" cy="3520768"/>
          </a:xfrm>
          <a:prstGeom prst="rect">
            <a:avLst/>
          </a:prstGeom>
          <a:ln>
            <a:noFill/>
          </a:ln>
        </p:spPr>
      </p:pic>
      <p:sp>
        <p:nvSpPr>
          <p:cNvPr id="7" name="Subtitle 3">
            <a:extLst>
              <a:ext uri="{FF2B5EF4-FFF2-40B4-BE49-F238E27FC236}">
                <a16:creationId xmlns:a16="http://schemas.microsoft.com/office/drawing/2014/main" id="{84B38751-1809-459F-9C31-E7222E1CCA64}"/>
              </a:ext>
            </a:extLst>
          </p:cNvPr>
          <p:cNvSpPr txBox="1">
            <a:spLocks/>
          </p:cNvSpPr>
          <p:nvPr/>
        </p:nvSpPr>
        <p:spPr>
          <a:xfrm>
            <a:off x="8330265" y="2195822"/>
            <a:ext cx="3211191" cy="5143500"/>
          </a:xfrm>
          <a:prstGeom prst="rect">
            <a:avLst/>
          </a:prstGeom>
        </p:spPr>
        <p:txBody>
          <a:bodyPr lIns="91440" tIns="45720" rIns="91440" bIns="45720" anchor="t">
            <a:normAutofit/>
          </a:bodyPr>
          <a:lstStyle>
            <a:lvl1pPr marL="342900" indent="-342900" algn="l" defTabSz="914400" rtl="0" eaLnBrk="1" latinLnBrk="0" hangingPunct="1">
              <a:lnSpc>
                <a:spcPct val="90000"/>
              </a:lnSpc>
              <a:spcBef>
                <a:spcPts val="1000"/>
              </a:spcBef>
              <a:buFont typeface="Arial" charset="0"/>
              <a:buChar char="•"/>
              <a:defRPr sz="280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Font typeface="Arial" charset="0"/>
              <a:buNone/>
            </a:pPr>
            <a:r>
              <a:rPr lang="en-US" dirty="0">
                <a:latin typeface="Arial"/>
                <a:cs typeface="Arial"/>
              </a:rPr>
              <a:t>Or do not work in a confined space</a:t>
            </a:r>
            <a:br>
              <a:rPr lang="en-US" dirty="0"/>
            </a:br>
            <a:r>
              <a:rPr lang="en-US" dirty="0">
                <a:latin typeface="Arial"/>
                <a:cs typeface="Arial"/>
              </a:rPr>
              <a:t>unless you have special training</a:t>
            </a:r>
          </a:p>
        </p:txBody>
      </p:sp>
      <p:sp>
        <p:nvSpPr>
          <p:cNvPr id="3" name="Slide Number Placeholder 4">
            <a:extLst>
              <a:ext uri="{FF2B5EF4-FFF2-40B4-BE49-F238E27FC236}">
                <a16:creationId xmlns:a16="http://schemas.microsoft.com/office/drawing/2014/main" id="{63A76338-5A62-4057-8530-4F0598BAF343}"/>
              </a:ext>
            </a:extLst>
          </p:cNvPr>
          <p:cNvSpPr txBox="1">
            <a:spLocks/>
          </p:cNvSpPr>
          <p:nvPr/>
        </p:nvSpPr>
        <p:spPr>
          <a:xfrm>
            <a:off x="10443917" y="6548592"/>
            <a:ext cx="27432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F9186D-BD8E-4EDD-A417-AFA9BA614779}" type="slidenum">
              <a:rPr lang="en-GB" dirty="0" smtClean="0">
                <a:latin typeface="Arial"/>
                <a:cs typeface="Arial"/>
              </a:rPr>
              <a:pPr/>
              <a:t>9</a:t>
            </a:fld>
            <a:endParaRPr lang="en-GB" dirty="0">
              <a:latin typeface="Arial"/>
              <a:cs typeface="Arial"/>
            </a:endParaRPr>
          </a:p>
        </p:txBody>
      </p:sp>
      <p:sp>
        <p:nvSpPr>
          <p:cNvPr id="6" name="Rectangle 8">
            <a:extLst>
              <a:ext uri="{FF2B5EF4-FFF2-40B4-BE49-F238E27FC236}">
                <a16:creationId xmlns:a16="http://schemas.microsoft.com/office/drawing/2014/main" id="{9A37EE37-C225-4A62-8216-D37B3D08D1A8}"/>
              </a:ext>
            </a:extLst>
          </p:cNvPr>
          <p:cNvSpPr/>
          <p:nvPr/>
        </p:nvSpPr>
        <p:spPr>
          <a:xfrm flipV="1">
            <a:off x="10856171" y="5867951"/>
            <a:ext cx="1335829" cy="100118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B74ABB4-3A67-453F-AF9E-3F75256FFA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300891" y="5977218"/>
            <a:ext cx="823874" cy="800100"/>
          </a:xfrm>
          <a:prstGeom prst="rect">
            <a:avLst/>
          </a:prstGeom>
        </p:spPr>
      </p:pic>
    </p:spTree>
    <p:extLst>
      <p:ext uri="{BB962C8B-B14F-4D97-AF65-F5344CB8AC3E}">
        <p14:creationId xmlns:p14="http://schemas.microsoft.com/office/powerpoint/2010/main" val="7308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c83b91e-5ffe-420f-9ed1-9dac5903eae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604C3B73AE9943B737720A48E3AF7C" ma:contentTypeVersion="15" ma:contentTypeDescription="Create a new document." ma:contentTypeScope="" ma:versionID="e1c2a6fc45cc57f7fdacf08ca1b933aa">
  <xsd:schema xmlns:xsd="http://www.w3.org/2001/XMLSchema" xmlns:xs="http://www.w3.org/2001/XMLSchema" xmlns:p="http://schemas.microsoft.com/office/2006/metadata/properties" xmlns:ns3="60c75bb3-2e3f-4394-b4f4-3e2677e21dfa" xmlns:ns4="9c83b91e-5ffe-420f-9ed1-9dac5903eaec" targetNamespace="http://schemas.microsoft.com/office/2006/metadata/properties" ma:root="true" ma:fieldsID="a0be13a513cfedb846c1ff0a39f13f68" ns3:_="" ns4:_="">
    <xsd:import namespace="60c75bb3-2e3f-4394-b4f4-3e2677e21dfa"/>
    <xsd:import namespace="9c83b91e-5ffe-420f-9ed1-9dac5903eae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75bb3-2e3f-4394-b4f4-3e2677e21df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3b91e-5ffe-420f-9ed1-9dac5903eae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31458C-638A-4A1B-B331-5600B30509A8}">
  <ds:schemaRefs>
    <ds:schemaRef ds:uri="http://schemas.microsoft.com/sharepoint/v3/contenttype/forms"/>
  </ds:schemaRefs>
</ds:datastoreItem>
</file>

<file path=customXml/itemProps2.xml><?xml version="1.0" encoding="utf-8"?>
<ds:datastoreItem xmlns:ds="http://schemas.openxmlformats.org/officeDocument/2006/customXml" ds:itemID="{FD7DD8C8-D27D-4BA2-9F09-D82A998681AA}">
  <ds:schemaRefs>
    <ds:schemaRef ds:uri="http://purl.org/dc/terms/"/>
    <ds:schemaRef ds:uri="http://schemas.microsoft.com/office/infopath/2007/PartnerControls"/>
    <ds:schemaRef ds:uri="http://schemas.microsoft.com/office/2006/metadata/properties"/>
    <ds:schemaRef ds:uri="http://purl.org/dc/dcmitype/"/>
    <ds:schemaRef ds:uri="http://purl.org/dc/elements/1.1/"/>
    <ds:schemaRef ds:uri="60c75bb3-2e3f-4394-b4f4-3e2677e21dfa"/>
    <ds:schemaRef ds:uri="http://schemas.microsoft.com/office/2006/documentManagement/types"/>
    <ds:schemaRef ds:uri="http://schemas.openxmlformats.org/package/2006/metadata/core-properties"/>
    <ds:schemaRef ds:uri="9c83b91e-5ffe-420f-9ed1-9dac5903eaec"/>
    <ds:schemaRef ds:uri="http://www.w3.org/XML/1998/namespace"/>
  </ds:schemaRefs>
</ds:datastoreItem>
</file>

<file path=customXml/itemProps3.xml><?xml version="1.0" encoding="utf-8"?>
<ds:datastoreItem xmlns:ds="http://schemas.openxmlformats.org/officeDocument/2006/customXml" ds:itemID="{F923586F-3BF9-450E-81D2-FD7052064A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c75bb3-2e3f-4394-b4f4-3e2677e21dfa"/>
    <ds:schemaRef ds:uri="9c83b91e-5ffe-420f-9ed1-9dac5903ea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3402</Words>
  <Application>Microsoft Office PowerPoint</Application>
  <PresentationFormat>Widescreen</PresentationFormat>
  <Paragraphs>453</Paragraphs>
  <Slides>37</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Calibri Light</vt:lpstr>
      <vt:lpstr>Arial,Sans-Serif</vt:lpstr>
      <vt:lpstr>Proxima Nova</vt:lpstr>
      <vt:lpstr>Arial</vt:lpstr>
      <vt:lpstr>Office Theme</vt:lpstr>
      <vt:lpstr>PowerPoint Presentation</vt:lpstr>
      <vt:lpstr>PowerPoint Presentation</vt:lpstr>
      <vt:lpstr>PowerPoint Presentation</vt:lpstr>
      <vt:lpstr>PowerPoint Presentation</vt:lpstr>
      <vt:lpstr>   Briefing on every task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2023-05-08T15:07:07Z</dcterms:created>
  <dcterms:modified xsi:type="dcterms:W3CDTF">2023-05-31T13:48:40Z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0x010100FD604C3B73AE9943B737720A48E3AF7C</vt:lpwstr>
  </property>
</Properties>
</file>