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0"/>
  </p:notesMasterIdLst>
  <p:sldIdLst>
    <p:sldId id="279" r:id="rId2"/>
    <p:sldId id="394" r:id="rId3"/>
    <p:sldId id="280" r:id="rId4"/>
    <p:sldId id="396" r:id="rId5"/>
    <p:sldId id="395" r:id="rId6"/>
    <p:sldId id="281" r:id="rId7"/>
    <p:sldId id="282" r:id="rId8"/>
    <p:sldId id="397" r:id="rId9"/>
    <p:sldId id="332" r:id="rId10"/>
    <p:sldId id="399" r:id="rId11"/>
    <p:sldId id="398" r:id="rId12"/>
    <p:sldId id="401" r:id="rId13"/>
    <p:sldId id="272" r:id="rId14"/>
    <p:sldId id="327" r:id="rId15"/>
    <p:sldId id="400" r:id="rId16"/>
    <p:sldId id="390" r:id="rId17"/>
    <p:sldId id="391" r:id="rId18"/>
    <p:sldId id="845"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616EBC-D7FE-42DE-A67A-280C377C5707}">
          <p14:sldIdLst>
            <p14:sldId id="279"/>
            <p14:sldId id="394"/>
            <p14:sldId id="280"/>
            <p14:sldId id="396"/>
            <p14:sldId id="395"/>
            <p14:sldId id="281"/>
            <p14:sldId id="282"/>
            <p14:sldId id="397"/>
            <p14:sldId id="332"/>
            <p14:sldId id="399"/>
            <p14:sldId id="398"/>
            <p14:sldId id="401"/>
            <p14:sldId id="272"/>
            <p14:sldId id="327"/>
            <p14:sldId id="400"/>
            <p14:sldId id="390"/>
            <p14:sldId id="391"/>
          </p14:sldIdLst>
        </p14:section>
        <p14:section name="Copyright" id="{C458EDAC-967C-4EA9-B5A3-696333D6174A}">
          <p14:sldIdLst>
            <p14:sldId id="8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66446" autoAdjust="0"/>
  </p:normalViewPr>
  <p:slideViewPr>
    <p:cSldViewPr snapToGrid="0">
      <p:cViewPr varScale="1">
        <p:scale>
          <a:sx n="54" d="100"/>
          <a:sy n="54" d="100"/>
        </p:scale>
        <p:origin x="1632"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4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6F860-5541-416E-9302-F45377CA853C}" type="datetimeFigureOut">
              <a:rPr lang="en-GB" smtClean="0"/>
              <a:t>31/05/2023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8D87D-F75C-4A1C-B1D4-17454C29C32E}" type="slidenum">
              <a:rPr lang="en-GB" smtClean="0"/>
              <a:t>‹#›</a:t>
            </a:fld>
            <a:endParaRPr lang="en-GB"/>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Welcome to Module </a:t>
            </a:r>
            <a:r>
              <a:rPr lang="en-US" dirty="0"/>
              <a:t>16</a:t>
            </a:r>
            <a:r>
              <a:rPr lang="en-US" b="0" dirty="0"/>
              <a:t> Working on or next to a road.</a:t>
            </a:r>
            <a:r>
              <a:rPr lang="en-US" dirty="0"/>
              <a:t> </a:t>
            </a:r>
          </a:p>
          <a:p>
            <a:pPr rtl="0" fontAlgn="base"/>
            <a:r>
              <a:rPr lang="en-US" sz="1200" b="0" i="0" kern="1200" dirty="0">
                <a:solidFill>
                  <a:schemeClr val="tx1"/>
                </a:solidFill>
                <a:effectLst/>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Image by:</a:t>
            </a:r>
            <a:r>
              <a:rPr lang="en-US" b="1" dirty="0"/>
              <a:t> </a:t>
            </a:r>
            <a:r>
              <a:rPr lang="en-US" sz="1200" b="0" i="0" dirty="0">
                <a:solidFill>
                  <a:srgbClr val="212124"/>
                </a:solidFill>
                <a:effectLst/>
                <a:latin typeface="Proxima Nova"/>
              </a:rPr>
              <a:t>© </a:t>
            </a:r>
            <a:r>
              <a:rPr lang="en-US" b="0" dirty="0"/>
              <a:t>World Bank</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a:t>
            </a:fld>
            <a:endParaRPr lang="en-GB"/>
          </a:p>
        </p:txBody>
      </p:sp>
    </p:spTree>
    <p:extLst>
      <p:ext uri="{BB962C8B-B14F-4D97-AF65-F5344CB8AC3E}">
        <p14:creationId xmlns:p14="http://schemas.microsoft.com/office/powerpoint/2010/main" val="25459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There will also be signs to give road users advance warning of the works, the speed limit and showing drivers and people passing by where to go if part of the road or footway is closed and there is a diversion, for instance this arrow pointing left. </a:t>
            </a:r>
          </a:p>
          <a:p>
            <a:pPr>
              <a:defRPr/>
            </a:pPr>
            <a:r>
              <a:rPr lang="en-US" b="0" dirty="0"/>
              <a:t>Make sure all the signs stay in place and if they get dirty, clean them so that they can still be seen. </a:t>
            </a:r>
            <a:endParaRPr lang="en-US"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a:t>
            </a:r>
            <a:r>
              <a:rPr lang="en-US" dirty="0"/>
              <a:t> Shutterstock.com</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10</a:t>
            </a:fld>
            <a:endParaRPr lang="en-GB"/>
          </a:p>
        </p:txBody>
      </p:sp>
    </p:spTree>
    <p:extLst>
      <p:ext uri="{BB962C8B-B14F-4D97-AF65-F5344CB8AC3E}">
        <p14:creationId xmlns:p14="http://schemas.microsoft.com/office/powerpoint/2010/main" val="359960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Calibri" panose="020F0502020204030204" pitchFamily="34" charset="0"/>
              </a:rPr>
              <a:t>Narration: </a:t>
            </a:r>
            <a:r>
              <a:rPr lang="en-US" sz="1200" b="0" i="0" u="none" strike="noStrike" dirty="0">
                <a:solidFill>
                  <a:srgbClr val="000000"/>
                </a:solidFill>
                <a:effectLst/>
                <a:latin typeface="Calibri" panose="020F0502020204030204" pitchFamily="34" charset="0"/>
              </a:rPr>
              <a:t>There should be protective barriers, traffic cones or barrels marking out the area that it is safe for you to work in.</a:t>
            </a:r>
          </a:p>
          <a:p>
            <a:pPr algn="l" rtl="0" fontAlgn="base"/>
            <a:r>
              <a:rPr lang="en-US" sz="1200" b="0" i="0" u="none" strike="noStrike" dirty="0">
                <a:solidFill>
                  <a:srgbClr val="000000"/>
                </a:solidFill>
                <a:effectLst/>
                <a:latin typeface="Calibri" panose="020F0502020204030204" pitchFamily="34" charset="0"/>
              </a:rPr>
              <a:t>Always stay inside this area – it is there to protect you from traffic and getting runover. </a:t>
            </a:r>
          </a:p>
          <a:p>
            <a:pPr algn="l" rtl="0" fontAlgn="base"/>
            <a:r>
              <a:rPr lang="en-US" sz="1200" b="0" i="0" u="none" strike="noStrike" dirty="0">
                <a:solidFill>
                  <a:srgbClr val="000000"/>
                </a:solidFill>
                <a:effectLst/>
                <a:latin typeface="Calibri" panose="020F0502020204030204" pitchFamily="34" charset="0"/>
              </a:rPr>
              <a:t>And make sure that materials, like stockpiles of soil or stone, are kept inside barriers too so that road users don’t crash into them.</a:t>
            </a:r>
            <a:r>
              <a:rPr lang="en-US" sz="1200" b="0" i="0" dirty="0">
                <a:solidFill>
                  <a:srgbClr val="444444"/>
                </a:solidFill>
                <a:effectLst/>
                <a:latin typeface="Calibri" panose="020F0502020204030204" pitchFamily="34" charset="0"/>
              </a:rPr>
              <a:t>​</a:t>
            </a:r>
          </a:p>
          <a:p>
            <a:pPr algn="l" rtl="0" fontAlgn="base"/>
            <a:r>
              <a:rPr lang="en-US" sz="1200" b="0" i="0" dirty="0">
                <a:solidFill>
                  <a:srgbClr val="444444"/>
                </a:solidFill>
                <a:effectLst/>
                <a:latin typeface="Calibri" panose="020F0502020204030204" pitchFamily="34" charset="0"/>
              </a:rPr>
              <a:t>​</a:t>
            </a:r>
          </a:p>
          <a:p>
            <a:pPr algn="l" rtl="0" fontAlgn="base"/>
            <a:r>
              <a:rPr lang="en-US" sz="1200" b="1" i="0" u="none" strike="noStrike" dirty="0">
                <a:solidFill>
                  <a:srgbClr val="000000"/>
                </a:solidFill>
                <a:effectLst/>
                <a:latin typeface="Calibri" panose="020F0502020204030204" pitchFamily="34" charset="0"/>
              </a:rPr>
              <a:t>Note to trainer: </a:t>
            </a:r>
            <a:r>
              <a:rPr lang="en-US" sz="1200" b="0" i="0" u="none" strike="noStrike" dirty="0">
                <a:solidFill>
                  <a:srgbClr val="000000"/>
                </a:solidFill>
                <a:effectLst/>
                <a:latin typeface="Calibri" panose="020F0502020204030204" pitchFamily="34" charset="0"/>
              </a:rPr>
              <a:t>To make the training more interactive, at the beginning of this slide, ask the workers: “What are the barriers for next to road works?”. The answer is “To keep you and the vehicles away from each other to stop accidents”. </a:t>
            </a:r>
            <a:r>
              <a:rPr lang="en-US" sz="1200" b="0" i="0" dirty="0">
                <a:solidFill>
                  <a:srgbClr val="444444"/>
                </a:solidFill>
                <a:effectLst/>
                <a:latin typeface="Calibri" panose="020F0502020204030204" pitchFamily="34" charset="0"/>
              </a:rPr>
              <a:t>​</a:t>
            </a:r>
          </a:p>
          <a:p>
            <a:pPr algn="l" rtl="0" fontAlgn="base"/>
            <a:r>
              <a:rPr lang="en-US" sz="1200" b="0" i="0" dirty="0">
                <a:solidFill>
                  <a:srgbClr val="444444"/>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Photo by:​</a:t>
            </a:r>
            <a:r>
              <a:rPr lang="en-US" dirty="0"/>
              <a:t> </a:t>
            </a:r>
            <a:r>
              <a:rPr lang="en-US" b="0" i="0" dirty="0">
                <a:solidFill>
                  <a:srgbClr val="212124"/>
                </a:solidFill>
                <a:effectLst/>
                <a:latin typeface="Proxima Nova"/>
              </a:rPr>
              <a:t>© M</a:t>
            </a:r>
            <a:r>
              <a:rPr lang="en-US" b="0" dirty="0"/>
              <a:t>ichael Hall/ World Bank</a:t>
            </a:r>
          </a:p>
          <a:p>
            <a:pPr algn="l" rtl="0" fontAlgn="base"/>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11</a:t>
            </a:fld>
            <a:endParaRPr lang="en-GB"/>
          </a:p>
        </p:txBody>
      </p:sp>
    </p:spTree>
    <p:extLst>
      <p:ext uri="{BB962C8B-B14F-4D97-AF65-F5344CB8AC3E}">
        <p14:creationId xmlns:p14="http://schemas.microsoft.com/office/powerpoint/2010/main" val="181669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The barriers also keep members of the community away from traffic and out of the work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should be barriers along temporary footpaths for the community to protect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Keep the barriers in place at all times.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a:t>
            </a:r>
            <a:r>
              <a:rPr lang="en-US" dirty="0"/>
              <a:t> </a:t>
            </a:r>
            <a:r>
              <a:rPr lang="en-US" b="0" i="0" dirty="0">
                <a:solidFill>
                  <a:srgbClr val="212124"/>
                </a:solidFill>
                <a:effectLst/>
                <a:latin typeface="Proxima Nova"/>
              </a:rPr>
              <a:t>© </a:t>
            </a:r>
            <a:r>
              <a:rPr lang="en-US" sz="1200" kern="1200" dirty="0">
                <a:solidFill>
                  <a:schemeClr val="tx1"/>
                </a:solidFill>
                <a:effectLst/>
                <a:latin typeface="+mn-lt"/>
                <a:ea typeface="+mn-ea"/>
                <a:cs typeface="+mn-cs"/>
              </a:rPr>
              <a:t>Canan Yildiz/ </a:t>
            </a:r>
            <a:r>
              <a:rPr lang="en-US" b="0" dirty="0"/>
              <a:t>World Bank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12</a:t>
            </a:fld>
            <a:endParaRPr lang="en-GB"/>
          </a:p>
        </p:txBody>
      </p:sp>
    </p:spTree>
    <p:extLst>
      <p:ext uri="{BB962C8B-B14F-4D97-AF65-F5344CB8AC3E}">
        <p14:creationId xmlns:p14="http://schemas.microsoft.com/office/powerpoint/2010/main" val="127356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Narration: </a:t>
            </a:r>
            <a:r>
              <a:rPr lang="en-US" sz="1200" b="0" dirty="0">
                <a:latin typeface="+mn-lt"/>
              </a:rPr>
              <a:t> </a:t>
            </a:r>
            <a:r>
              <a:rPr lang="en-US" sz="1200" dirty="0">
                <a:latin typeface="+mn-lt"/>
              </a:rPr>
              <a:t>When working in the dark or bad weather, turn the lights on so that the roadworks are clearly visible to oncoming traffic.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This includes </a:t>
            </a:r>
            <a:r>
              <a:rPr lang="en-US" sz="1200" b="0" dirty="0">
                <a:latin typeface="+mn-lt"/>
              </a:rPr>
              <a:t>temporary construction </a:t>
            </a:r>
            <a:r>
              <a:rPr lang="en-US" sz="1200" b="0" i="0" dirty="0">
                <a:latin typeface="+mn-lt"/>
              </a:rPr>
              <a:t>lights by the side of the road, on construction vehicles and machines and on warning signs and barriers. </a:t>
            </a:r>
          </a:p>
          <a:p>
            <a:pPr>
              <a:defRPr/>
            </a:pPr>
            <a:r>
              <a:rPr lang="en-US" sz="1200" dirty="0">
                <a:latin typeface="+mn-lt"/>
              </a:rPr>
              <a:t>Make sure the lights are not dazzling you, other workers or passing road users – lights that shine too brightly or at the wrong angle can dazzle people and cause accidents.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highlight>
                <a:srgbClr val="FF00FF"/>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a:t>
            </a:r>
            <a:r>
              <a:rPr lang="en-US" dirty="0"/>
              <a:t> </a:t>
            </a:r>
            <a:r>
              <a:rPr lang="en-US" sz="1200" dirty="0">
                <a:solidFill>
                  <a:srgbClr val="000000"/>
                </a:solidFill>
                <a:effectLst/>
                <a:latin typeface="+mn-lt"/>
                <a:ea typeface="Calibri" panose="020F0502020204030204" pitchFamily="34" charset="0"/>
                <a:cs typeface="Calibri" panose="020F0502020204030204" pitchFamily="34" charset="0"/>
              </a:rPr>
              <a:t>Mahathir </a:t>
            </a:r>
            <a:r>
              <a:rPr lang="en-US" sz="1200" dirty="0" err="1">
                <a:solidFill>
                  <a:srgbClr val="000000"/>
                </a:solidFill>
                <a:effectLst/>
                <a:latin typeface="+mn-lt"/>
                <a:ea typeface="Calibri" panose="020F0502020204030204" pitchFamily="34" charset="0"/>
                <a:cs typeface="Calibri" panose="020F0502020204030204" pitchFamily="34" charset="0"/>
              </a:rPr>
              <a:t>Mohd</a:t>
            </a:r>
            <a:r>
              <a:rPr lang="en-US" sz="1200" dirty="0">
                <a:solidFill>
                  <a:srgbClr val="000000"/>
                </a:solidFill>
                <a:effectLst/>
                <a:latin typeface="+mn-lt"/>
                <a:ea typeface="Calibri" panose="020F0502020204030204" pitchFamily="34" charset="0"/>
                <a:cs typeface="Calibri" panose="020F0502020204030204" pitchFamily="34" charset="0"/>
              </a:rPr>
              <a:t> Yasin / </a:t>
            </a:r>
            <a:r>
              <a:rPr lang="en-US" sz="1200" dirty="0">
                <a:latin typeface="+mn-lt"/>
              </a:rPr>
              <a:t>Shutterstock.com. </a:t>
            </a:r>
            <a:r>
              <a:rPr lang="en-US" sz="1200" dirty="0"/>
              <a:t>Further permission required for reuse.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t>
            </a:r>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13</a:t>
            </a:fld>
            <a:endParaRPr lang="en-GB"/>
          </a:p>
        </p:txBody>
      </p:sp>
    </p:spTree>
    <p:extLst>
      <p:ext uri="{BB962C8B-B14F-4D97-AF65-F5344CB8AC3E}">
        <p14:creationId xmlns:p14="http://schemas.microsoft.com/office/powerpoint/2010/main" val="3298555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There should be someone directing traffic, especially when construction vehicles or machines are moving in the road like here. </a:t>
            </a:r>
          </a:p>
          <a:p>
            <a:pPr>
              <a:defRPr/>
            </a:pPr>
            <a:r>
              <a:rPr lang="en-US" b="0" dirty="0"/>
              <a:t>The bus has had to pull out onto the other side of the road to get past the excavator which is not safe. </a:t>
            </a:r>
          </a:p>
          <a:p>
            <a:pPr>
              <a:defRPr/>
            </a:pPr>
            <a:r>
              <a:rPr lang="en-US" b="0" dirty="0"/>
              <a:t>There should have been someone directing it to stop while the excavator moved. </a:t>
            </a:r>
            <a:endParaRPr lang="en-US"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Photo by:​</a:t>
            </a:r>
            <a:r>
              <a:rPr lang="en-US" dirty="0"/>
              <a:t> </a:t>
            </a:r>
            <a:r>
              <a:rPr lang="en-US" b="0" i="0" dirty="0">
                <a:solidFill>
                  <a:srgbClr val="212124"/>
                </a:solidFill>
                <a:effectLst/>
                <a:latin typeface="Proxima Nova"/>
              </a:rPr>
              <a:t>© M</a:t>
            </a:r>
            <a:r>
              <a:rPr lang="en-US" b="0" dirty="0"/>
              <a:t>ichael Hall/ World Bank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14</a:t>
            </a:fld>
            <a:endParaRPr lang="en-GB"/>
          </a:p>
        </p:txBody>
      </p:sp>
    </p:spTree>
    <p:extLst>
      <p:ext uri="{BB962C8B-B14F-4D97-AF65-F5344CB8AC3E}">
        <p14:creationId xmlns:p14="http://schemas.microsoft.com/office/powerpoint/2010/main" val="1287397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And here the flag person has told the motorbike to stop so the person can cross the road safely. </a:t>
            </a:r>
          </a:p>
          <a:p>
            <a:pPr>
              <a:defRPr/>
            </a:pPr>
            <a:r>
              <a:rPr lang="en-US" dirty="0"/>
              <a:t>Do not direct traffic unless you have been</a:t>
            </a:r>
            <a:r>
              <a:rPr lang="en-US" sz="1200" b="0" dirty="0"/>
              <a:t> given special training </a:t>
            </a:r>
            <a:r>
              <a:rPr lang="en-US" sz="1200" dirty="0"/>
              <a:t>to make sure you do it in a way that’s 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a:t>
            </a:r>
            <a:r>
              <a:rPr lang="en-US" dirty="0"/>
              <a:t> </a:t>
            </a:r>
            <a:r>
              <a:rPr lang="en-US" b="0" i="0" dirty="0">
                <a:solidFill>
                  <a:srgbClr val="212124"/>
                </a:solidFill>
                <a:effectLst/>
                <a:latin typeface="Proxima Nova"/>
              </a:rPr>
              <a:t>© M</a:t>
            </a:r>
            <a:r>
              <a:rPr lang="en-US" b="0" dirty="0"/>
              <a:t>ichael Hall/ World Bank. </a:t>
            </a:r>
            <a:r>
              <a:rPr lang="en-US" sz="1200" dirty="0"/>
              <a:t>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cs typeface="Calibri"/>
            </a:endParaRPr>
          </a:p>
          <a:p>
            <a:pPr>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15</a:t>
            </a:fld>
            <a:endParaRPr lang="en-GB"/>
          </a:p>
        </p:txBody>
      </p:sp>
    </p:spTree>
    <p:extLst>
      <p:ext uri="{BB962C8B-B14F-4D97-AF65-F5344CB8AC3E}">
        <p14:creationId xmlns:p14="http://schemas.microsoft.com/office/powerpoint/2010/main" val="509264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We’ll finish this module with four key things to remember.</a:t>
            </a:r>
            <a:endParaRPr lang="en-US" b="1" dirty="0"/>
          </a:p>
          <a:p>
            <a:endParaRPr lang="en-US" sz="1300" b="1" dirty="0"/>
          </a:p>
          <a:p>
            <a:r>
              <a:rPr lang="en-US" sz="1300" b="1" dirty="0"/>
              <a:t>Image by: </a:t>
            </a:r>
            <a:r>
              <a:rPr lang="en-US" sz="1200" b="0" i="0" dirty="0">
                <a:solidFill>
                  <a:srgbClr val="212124"/>
                </a:solidFill>
                <a:effectLst/>
                <a:latin typeface="Proxima Nova"/>
              </a:rPr>
              <a:t>© </a:t>
            </a:r>
            <a:r>
              <a:rPr lang="en-US" sz="1200" b="0" i="0" u="none" strike="noStrike" kern="1200" dirty="0">
                <a:solidFill>
                  <a:schemeClr val="tx1"/>
                </a:solidFill>
                <a:effectLst/>
                <a:latin typeface="+mn-lt"/>
                <a:ea typeface="+mn-ea"/>
                <a:cs typeface="+mn-cs"/>
              </a:rPr>
              <a:t>World Bank</a:t>
            </a:r>
          </a:p>
          <a:p>
            <a:r>
              <a:rPr lang="en-GB" dirty="0"/>
              <a:t> </a:t>
            </a:r>
          </a:p>
        </p:txBody>
      </p:sp>
      <p:sp>
        <p:nvSpPr>
          <p:cNvPr id="4" name="Slide Number Placeholder 3"/>
          <p:cNvSpPr>
            <a:spLocks noGrp="1"/>
          </p:cNvSpPr>
          <p:nvPr>
            <p:ph type="sldNum" sz="quarter" idx="5"/>
          </p:nvPr>
        </p:nvSpPr>
        <p:spPr/>
        <p:txBody>
          <a:bodyPr/>
          <a:lstStyle/>
          <a:p>
            <a:fld id="{4728D87D-F75C-4A1C-B1D4-17454C29C32E}" type="slidenum">
              <a:rPr lang="en-GB" smtClean="0"/>
              <a:t>16</a:t>
            </a:fld>
            <a:endParaRPr lang="en-GB"/>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2FCBC42D-ECB1-4518-81A8-B7273CBCC9D5}" type="datetime1">
              <a:rPr lang="en-GB" smtClean="0"/>
              <a:t>31/05/2023</a:t>
            </a:fld>
            <a:endParaRPr lang="en-GB"/>
          </a:p>
        </p:txBody>
      </p:sp>
    </p:spTree>
    <p:extLst>
      <p:ext uri="{BB962C8B-B14F-4D97-AF65-F5344CB8AC3E}">
        <p14:creationId xmlns:p14="http://schemas.microsoft.com/office/powerpoint/2010/main" val="3244868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1">
              <a:defRPr/>
            </a:pPr>
            <a:r>
              <a:rPr lang="en-US" b="1" dirty="0"/>
              <a:t>Narration:</a:t>
            </a:r>
            <a:r>
              <a:rPr lang="en-US" b="0" dirty="0"/>
              <a:t> 1. Wear high visibility clothes</a:t>
            </a:r>
          </a:p>
          <a:p>
            <a:pPr marL="0" marR="0" lvl="0" indent="0" algn="l" defTabSz="990661" rtl="0" eaLnBrk="1" fontAlgn="auto" latinLnBrk="0" hangingPunct="1">
              <a:lnSpc>
                <a:spcPct val="100000"/>
              </a:lnSpc>
              <a:spcBef>
                <a:spcPts val="0"/>
              </a:spcBef>
              <a:spcAft>
                <a:spcPts val="0"/>
              </a:spcAft>
              <a:buClrTx/>
              <a:buSzTx/>
              <a:buFontTx/>
              <a:buNone/>
              <a:tabLst/>
              <a:defRPr/>
            </a:pPr>
            <a:r>
              <a:rPr lang="en-US" b="0" dirty="0"/>
              <a:t>2. Make sure the works can be seen easily by road users – including at night and in bad weather</a:t>
            </a:r>
          </a:p>
          <a:p>
            <a:pPr defTabSz="990661">
              <a:defRPr/>
            </a:pPr>
            <a:r>
              <a:rPr lang="en-US" b="0" dirty="0"/>
              <a:t>3. Stay inside the barriers around the work area</a:t>
            </a:r>
          </a:p>
          <a:p>
            <a:pPr defTabSz="990661">
              <a:defRPr/>
            </a:pPr>
            <a:r>
              <a:rPr lang="en-US" b="0" dirty="0"/>
              <a:t>4. Keep the road clear for road users and the footway clear of construction materials for the community.</a:t>
            </a:r>
          </a:p>
          <a:p>
            <a:pPr defTabSz="990661">
              <a:defRPr/>
            </a:pPr>
            <a:r>
              <a:rPr lang="en-US" b="0" i="0" dirty="0">
                <a:solidFill>
                  <a:srgbClr val="000000"/>
                </a:solidFill>
                <a:effectLst/>
                <a:latin typeface="Calibri" panose="020F0502020204030204" pitchFamily="34" charset="0"/>
              </a:rPr>
              <a:t>Now that you know more about how to work on or next to a road safely you’ll find out the right way to work near or over water in Module 17.</a:t>
            </a:r>
          </a:p>
          <a:p>
            <a:pPr defTabSz="990661">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Photo by:​</a:t>
            </a:r>
            <a:r>
              <a:rPr lang="en-US" sz="1400" dirty="0"/>
              <a:t> </a:t>
            </a:r>
            <a:r>
              <a:rPr lang="en-US" sz="1200" b="0" i="0" dirty="0">
                <a:solidFill>
                  <a:srgbClr val="212124"/>
                </a:solidFill>
                <a:effectLst/>
                <a:latin typeface="Proxima Nova"/>
              </a:rPr>
              <a:t>© </a:t>
            </a:r>
            <a:r>
              <a:rPr lang="en-US" sz="1200" dirty="0"/>
              <a:t>Conor Ashleigh/ </a:t>
            </a:r>
            <a:r>
              <a:rPr lang="en-US" sz="1200" b="0" i="0" dirty="0">
                <a:solidFill>
                  <a:srgbClr val="212124"/>
                </a:solidFill>
                <a:effectLst/>
                <a:latin typeface="Proxima Nova"/>
              </a:rPr>
              <a:t>World Bank</a:t>
            </a:r>
            <a:r>
              <a:rPr lang="en-US" sz="1200" dirty="0"/>
              <a:t>. 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17</a:t>
            </a:fld>
            <a:endParaRPr lang="en-GB"/>
          </a:p>
        </p:txBody>
      </p:sp>
      <p:sp>
        <p:nvSpPr>
          <p:cNvPr id="5" name="Date Placeholder 4">
            <a:extLst>
              <a:ext uri="{FF2B5EF4-FFF2-40B4-BE49-F238E27FC236}">
                <a16:creationId xmlns:a16="http://schemas.microsoft.com/office/drawing/2014/main" id="{2C275FDD-BADD-4F35-B28D-BD7214F1DCFE}"/>
              </a:ext>
            </a:extLst>
          </p:cNvPr>
          <p:cNvSpPr>
            <a:spLocks noGrp="1"/>
          </p:cNvSpPr>
          <p:nvPr>
            <p:ph type="dt" idx="1"/>
          </p:nvPr>
        </p:nvSpPr>
        <p:spPr/>
        <p:txBody>
          <a:bodyPr/>
          <a:lstStyle/>
          <a:p>
            <a:fld id="{B859CAC8-DF03-49DE-88AB-2261A4E49064}" type="datetime1">
              <a:rPr lang="en-GB" smtClean="0"/>
              <a:t>31/05/2023</a:t>
            </a:fld>
            <a:endParaRPr lang="en-GB"/>
          </a:p>
        </p:txBody>
      </p:sp>
    </p:spTree>
    <p:extLst>
      <p:ext uri="{BB962C8B-B14F-4D97-AF65-F5344CB8AC3E}">
        <p14:creationId xmlns:p14="http://schemas.microsoft.com/office/powerpoint/2010/main" val="3611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1">
              <a:defRPr/>
            </a:pPr>
            <a:r>
              <a:rPr lang="en-US" b="1" dirty="0"/>
              <a:t>Narration: </a:t>
            </a:r>
            <a:r>
              <a:rPr lang="en-US" sz="1200" dirty="0">
                <a:latin typeface="Calibri Light"/>
                <a:ea typeface="+mn-lt"/>
                <a:cs typeface="+mn-lt"/>
              </a:rPr>
              <a:t>By the end of this module you will be able to: </a:t>
            </a:r>
            <a:endParaRPr lang="en-US" sz="1200" dirty="0">
              <a:latin typeface="Calibri Light"/>
              <a:cs typeface="Calibri Light"/>
            </a:endParaRPr>
          </a:p>
          <a:p>
            <a:pPr marL="285750" indent="-285750" defTabSz="990661">
              <a:buFont typeface="Arial"/>
              <a:buChar char="•"/>
              <a:defRPr/>
            </a:pPr>
            <a:r>
              <a:rPr lang="en-US" sz="1200" dirty="0">
                <a:latin typeface="Calibri Light"/>
                <a:ea typeface="+mn-lt"/>
                <a:cs typeface="+mn-lt"/>
              </a:rPr>
              <a:t>identify the hazards and risks of working on or next to a road </a:t>
            </a:r>
            <a:endParaRPr lang="en-US" sz="1200" dirty="0">
              <a:latin typeface="Calibri Light"/>
              <a:cs typeface="Calibri Light"/>
            </a:endParaRPr>
          </a:p>
          <a:p>
            <a:pPr marL="285750" indent="-285750" defTabSz="990661">
              <a:buFont typeface="Arial"/>
              <a:buChar char="•"/>
              <a:defRPr/>
            </a:pPr>
            <a:r>
              <a:rPr lang="en-US" sz="1200" dirty="0">
                <a:latin typeface="Calibri Light"/>
                <a:ea typeface="+mn-lt"/>
                <a:cs typeface="+mn-lt"/>
              </a:rPr>
              <a:t>recognize what should be in place to keep you and others safe </a:t>
            </a:r>
            <a:endParaRPr lang="en-US" sz="1200" dirty="0">
              <a:latin typeface="Calibri Light"/>
              <a:cs typeface="Calibri Light"/>
            </a:endParaRPr>
          </a:p>
          <a:p>
            <a:pPr marL="285750" indent="-285750" defTabSz="990661">
              <a:buFont typeface="Arial"/>
              <a:buChar char="•"/>
              <a:defRPr/>
            </a:pPr>
            <a:r>
              <a:rPr lang="en-US" sz="1200" dirty="0">
                <a:latin typeface="Calibri Light"/>
                <a:ea typeface="+mn-lt"/>
                <a:cs typeface="+mn-lt"/>
              </a:rPr>
              <a:t>prevent yourself from being hit by a vehicle and</a:t>
            </a:r>
            <a:endParaRPr lang="en-US" sz="1200" dirty="0">
              <a:latin typeface="Calibri Light"/>
              <a:cs typeface="Calibri Light"/>
            </a:endParaRPr>
          </a:p>
          <a:p>
            <a:pPr marL="285750" indent="-285750" defTabSz="990661">
              <a:buFont typeface="Arial"/>
              <a:buChar char="•"/>
              <a:defRPr/>
            </a:pPr>
            <a:r>
              <a:rPr lang="en-US" sz="1200" dirty="0">
                <a:latin typeface="Calibri Light"/>
                <a:ea typeface="+mn-lt"/>
                <a:cs typeface="+mn-lt"/>
              </a:rPr>
              <a:t>protect other workers and the community.</a:t>
            </a:r>
          </a:p>
          <a:p>
            <a:pPr marL="0" marR="0" lvl="0" indent="0" algn="l" defTabSz="990661" rtl="0" eaLnBrk="1" fontAlgn="auto" latinLnBrk="0" hangingPunct="1">
              <a:lnSpc>
                <a:spcPct val="100000"/>
              </a:lnSpc>
              <a:spcBef>
                <a:spcPts val="0"/>
              </a:spcBef>
              <a:spcAft>
                <a:spcPts val="0"/>
              </a:spcAft>
              <a:buClrTx/>
              <a:buSzTx/>
              <a:buFont typeface="Arial"/>
              <a:buNone/>
              <a:tabLst/>
              <a:defRPr/>
            </a:pPr>
            <a:r>
              <a:rPr lang="en-US" dirty="0"/>
              <a:t> </a:t>
            </a: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Photo by: </a:t>
            </a:r>
            <a:r>
              <a:rPr lang="en-US" sz="1300" b="0" dirty="0"/>
              <a:t>With kind permission of </a:t>
            </a:r>
            <a:r>
              <a:rPr lang="en-US" sz="1200" dirty="0">
                <a:solidFill>
                  <a:srgbClr val="000000"/>
                </a:solidFill>
                <a:effectLst/>
                <a:latin typeface="Arial" panose="020B0604020202020204" pitchFamily="34" charset="0"/>
                <a:ea typeface="Times New Roman" panose="02020603050405020304" pitchFamily="18" charset="0"/>
              </a:rPr>
              <a:t>GAMA (Greater Accra Metropolitan Area) Project of the Ministry of Sanitation and Water Resources, Ghana. Further permission required for reuse.</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2</a:t>
            </a:fld>
            <a:endParaRPr lang="en-GB"/>
          </a:p>
        </p:txBody>
      </p:sp>
      <p:sp>
        <p:nvSpPr>
          <p:cNvPr id="5" name="Date Placeholder 4">
            <a:extLst>
              <a:ext uri="{FF2B5EF4-FFF2-40B4-BE49-F238E27FC236}">
                <a16:creationId xmlns:a16="http://schemas.microsoft.com/office/drawing/2014/main" id="{2C275FDD-BADD-4F35-B28D-BD7214F1DCFE}"/>
              </a:ext>
            </a:extLst>
          </p:cNvPr>
          <p:cNvSpPr>
            <a:spLocks noGrp="1"/>
          </p:cNvSpPr>
          <p:nvPr>
            <p:ph type="dt" idx="1"/>
          </p:nvPr>
        </p:nvSpPr>
        <p:spPr/>
        <p:txBody>
          <a:bodyPr/>
          <a:lstStyle/>
          <a:p>
            <a:fld id="{B859CAC8-DF03-49DE-88AB-2261A4E49064}" type="datetime1">
              <a:rPr lang="en-GB" smtClean="0"/>
              <a:t>31/05/2023</a:t>
            </a:fld>
            <a:endParaRPr lang="en-GB"/>
          </a:p>
        </p:txBody>
      </p:sp>
    </p:spTree>
    <p:extLst>
      <p:ext uri="{BB962C8B-B14F-4D97-AF65-F5344CB8AC3E}">
        <p14:creationId xmlns:p14="http://schemas.microsoft.com/office/powerpoint/2010/main" val="182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Let’s begin by explaining the hazards and risks of working on or next to a road. </a:t>
            </a:r>
          </a:p>
          <a:p>
            <a:pPr>
              <a:defRPr/>
            </a:pPr>
            <a:endParaRPr lang="en-US" b="1" dirty="0">
              <a:highlight>
                <a:srgbClr val="FF00FF"/>
              </a:highlight>
            </a:endParaRPr>
          </a:p>
          <a:p>
            <a:pPr>
              <a:defRPr/>
            </a:pPr>
            <a:r>
              <a:rPr lang="en-US" b="1" dirty="0"/>
              <a:t>Photo by: </a:t>
            </a:r>
            <a:r>
              <a:rPr lang="en-US" sz="1200" b="0" dirty="0"/>
              <a:t>Wi</a:t>
            </a:r>
            <a:r>
              <a:rPr lang="en-US" dirty="0"/>
              <a:t>th kind permission of GAMA (Greater Accra Metropolitan Area) Project of the Ministry of Sanitation and Water Resources, Ghana.</a:t>
            </a:r>
          </a:p>
        </p:txBody>
      </p:sp>
      <p:sp>
        <p:nvSpPr>
          <p:cNvPr id="4" name="Slide Number Placeholder 3"/>
          <p:cNvSpPr>
            <a:spLocks noGrp="1"/>
          </p:cNvSpPr>
          <p:nvPr>
            <p:ph type="sldNum" sz="quarter" idx="5"/>
          </p:nvPr>
        </p:nvSpPr>
        <p:spPr/>
        <p:txBody>
          <a:bodyPr/>
          <a:lstStyle/>
          <a:p>
            <a:fld id="{4728D87D-F75C-4A1C-B1D4-17454C29C32E}" type="slidenum">
              <a:rPr lang="en-GB" smtClean="0"/>
              <a:t>3</a:t>
            </a:fld>
            <a:endParaRPr lang="en-GB"/>
          </a:p>
        </p:txBody>
      </p:sp>
    </p:spTree>
    <p:extLst>
      <p:ext uri="{BB962C8B-B14F-4D97-AF65-F5344CB8AC3E}">
        <p14:creationId xmlns:p14="http://schemas.microsoft.com/office/powerpoint/2010/main" val="168460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Too often workers, </a:t>
            </a:r>
            <a:r>
              <a:rPr lang="en-US" b="0" dirty="0"/>
              <a:t>road users </a:t>
            </a:r>
            <a:r>
              <a:rPr lang="en-US" dirty="0"/>
              <a:t>and members of the community passing by die</a:t>
            </a:r>
            <a:r>
              <a:rPr lang="en-US" b="0" dirty="0"/>
              <a:t> or get injured in traffic accidents</a:t>
            </a:r>
            <a:r>
              <a:rPr lang="en-US" dirty="0"/>
              <a:t> caused by badly done construction work. </a:t>
            </a:r>
          </a:p>
          <a:p>
            <a:pPr>
              <a:defRPr/>
            </a:pPr>
            <a:r>
              <a:rPr lang="en-US" b="0" dirty="0"/>
              <a:t>There are </a:t>
            </a:r>
            <a:r>
              <a:rPr lang="en-US" dirty="0"/>
              <a:t>also many</a:t>
            </a:r>
            <a:r>
              <a:rPr lang="en-US" b="0" dirty="0"/>
              <a:t> people </a:t>
            </a:r>
            <a:r>
              <a:rPr lang="en-US" dirty="0"/>
              <a:t>who </a:t>
            </a:r>
            <a:r>
              <a:rPr lang="en-US" b="0" dirty="0"/>
              <a:t>can be affected by the disruption of construction work on or next to roads – the local community on foot, cyclists</a:t>
            </a:r>
            <a:r>
              <a:rPr lang="en-US" dirty="0"/>
              <a:t> and even livestock, particularly when passing and crossing roadworks.</a:t>
            </a: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sz="1200" b="1" dirty="0"/>
              <a:t>Photo by: </a:t>
            </a:r>
            <a:r>
              <a:rPr lang="en-US" dirty="0"/>
              <a:t>Shutterstock.com</a:t>
            </a:r>
            <a:endParaRPr lang="en-GB" sz="1200" b="1" dirty="0">
              <a:highlight>
                <a:srgbClr val="FFFF00"/>
              </a:highlight>
              <a:cs typeface="Calibri"/>
            </a:endParaRP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4</a:t>
            </a:fld>
            <a:endParaRPr lang="en-GB"/>
          </a:p>
        </p:txBody>
      </p:sp>
    </p:spTree>
    <p:extLst>
      <p:ext uri="{BB962C8B-B14F-4D97-AF65-F5344CB8AC3E}">
        <p14:creationId xmlns:p14="http://schemas.microsoft.com/office/powerpoint/2010/main" val="144007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Now we’ll look at how you can stay safe when you are working on or next to a road.</a:t>
            </a:r>
          </a:p>
          <a:p>
            <a:pPr>
              <a:defRPr/>
            </a:pPr>
            <a:endParaRPr lang="en-US"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sz="1200" b="0" dirty="0"/>
              <a:t>With kind permission of </a:t>
            </a:r>
            <a:r>
              <a:rPr lang="en-US" sz="1200" dirty="0">
                <a:solidFill>
                  <a:srgbClr val="000000"/>
                </a:solidFill>
                <a:effectLst/>
                <a:latin typeface="Arial" panose="020B0604020202020204" pitchFamily="34" charset="0"/>
                <a:ea typeface="Times New Roman" panose="02020603050405020304" pitchFamily="18" charset="0"/>
              </a:rPr>
              <a:t>GAMA (Greater Accra Metropolitan Area) Project of the Ministry of Sanitation and Water Resources, Ghana.</a:t>
            </a:r>
            <a:endParaRPr lang="en-US" b="1"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5</a:t>
            </a:fld>
            <a:endParaRPr lang="en-GB"/>
          </a:p>
        </p:txBody>
      </p:sp>
    </p:spTree>
    <p:extLst>
      <p:ext uri="{BB962C8B-B14F-4D97-AF65-F5344CB8AC3E}">
        <p14:creationId xmlns:p14="http://schemas.microsoft.com/office/powerpoint/2010/main" val="375057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It’s best to wear high visibility </a:t>
            </a:r>
            <a:r>
              <a:rPr lang="en-US"/>
              <a:t>long-sleeved tops and trousers or pants </a:t>
            </a:r>
            <a:r>
              <a:rPr lang="en-US" dirty="0"/>
              <a:t>like the workers in this photo to </a:t>
            </a:r>
            <a:r>
              <a:rPr lang="en-US" b="0" dirty="0"/>
              <a:t>make it easier for drivers to see you.</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a:defRPr/>
            </a:pPr>
            <a:r>
              <a:rPr lang="en-US" b="1" dirty="0"/>
              <a:t>Image by:</a:t>
            </a:r>
            <a:r>
              <a:rPr lang="en-US" b="0" dirty="0"/>
              <a:t> </a:t>
            </a:r>
            <a:r>
              <a:rPr lang="en-US" dirty="0">
                <a:hlinkClick r:id="rId3"/>
              </a:rPr>
              <a:t>https://en.wikipedia.org/wiki/ISO_7010</a:t>
            </a:r>
            <a:r>
              <a:rPr lang="en-US" dirty="0"/>
              <a:t>, public domain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dirty="0">
                <a:cs typeface="Calibri"/>
              </a:rPr>
              <a:t>: </a:t>
            </a:r>
            <a:r>
              <a:rPr lang="en-US" sz="1200" b="0" i="0" dirty="0">
                <a:solidFill>
                  <a:srgbClr val="212124"/>
                </a:solidFill>
                <a:effectLst/>
                <a:latin typeface="Proxima Nova"/>
              </a:rPr>
              <a:t>© World Bank</a:t>
            </a:r>
            <a:r>
              <a:rPr lang="en-US" sz="1200" b="1" i="0" dirty="0">
                <a:solidFill>
                  <a:srgbClr val="212124"/>
                </a:solidFill>
                <a:effectLst/>
                <a:latin typeface="Proxima Nova"/>
              </a:rPr>
              <a:t>. </a:t>
            </a:r>
            <a:r>
              <a:rPr lang="en-US" sz="1200" dirty="0"/>
              <a:t>Further permission required for reuse. </a:t>
            </a:r>
          </a:p>
          <a:p>
            <a:pPr>
              <a:defRPr/>
            </a:pPr>
            <a:endParaRPr lang="en-US" dirty="0"/>
          </a:p>
          <a:p>
            <a:pPr>
              <a:defRPr/>
            </a:pPr>
            <a:r>
              <a:rPr lang="en-US" dirty="0"/>
              <a: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6</a:t>
            </a:fld>
            <a:endParaRPr lang="en-GB"/>
          </a:p>
        </p:txBody>
      </p:sp>
    </p:spTree>
    <p:extLst>
      <p:ext uri="{BB962C8B-B14F-4D97-AF65-F5344CB8AC3E}">
        <p14:creationId xmlns:p14="http://schemas.microsoft.com/office/powerpoint/2010/main" val="1765980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 Working on both sides of the road at the same time is dangerous when there is traffic going past.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don’t work on both sides unless the road has been closed to traffic.</a:t>
            </a:r>
          </a:p>
          <a:p>
            <a:pPr>
              <a:defRPr/>
            </a:pPr>
            <a:endParaRPr lang="en-US"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dirty="0"/>
              <a:t> </a:t>
            </a:r>
            <a:r>
              <a:rPr lang="en-US" b="0" i="0" dirty="0">
                <a:solidFill>
                  <a:srgbClr val="212124"/>
                </a:solidFill>
                <a:effectLst/>
                <a:latin typeface="Proxima Nova"/>
              </a:rPr>
              <a:t>© M</a:t>
            </a:r>
            <a:r>
              <a:rPr lang="en-US" b="0" dirty="0"/>
              <a:t>ichael Hall/ World Bank</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7</a:t>
            </a:fld>
            <a:endParaRPr lang="en-GB"/>
          </a:p>
        </p:txBody>
      </p:sp>
    </p:spTree>
    <p:extLst>
      <p:ext uri="{BB962C8B-B14F-4D97-AF65-F5344CB8AC3E}">
        <p14:creationId xmlns:p14="http://schemas.microsoft.com/office/powerpoint/2010/main" val="383652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 If the road is open to traffic, o</a:t>
            </a:r>
            <a:r>
              <a:rPr lang="en-US" sz="1200" dirty="0"/>
              <a:t>nly work on one half of the road at a time, like in these photos, so that the other half is kept clear for traffic and people to get past safely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let road traffic through the works. </a:t>
            </a:r>
          </a:p>
          <a:p>
            <a:pPr>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a:t>
            </a:r>
            <a:r>
              <a:rPr lang="en-US" dirty="0"/>
              <a:t> </a:t>
            </a:r>
            <a:r>
              <a:rPr lang="en-US" b="0" i="0" dirty="0">
                <a:solidFill>
                  <a:srgbClr val="212124"/>
                </a:solidFill>
                <a:effectLst/>
                <a:latin typeface="Proxima Nova"/>
              </a:rPr>
              <a:t>© M</a:t>
            </a:r>
            <a:r>
              <a:rPr lang="en-US" b="0" dirty="0"/>
              <a:t>ichael Hall/ World Bank. </a:t>
            </a:r>
            <a:r>
              <a:rPr lang="en-US" sz="1200" dirty="0"/>
              <a:t>Further permission required for reuse.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8</a:t>
            </a:fld>
            <a:endParaRPr lang="en-GB"/>
          </a:p>
        </p:txBody>
      </p:sp>
    </p:spTree>
    <p:extLst>
      <p:ext uri="{BB962C8B-B14F-4D97-AF65-F5344CB8AC3E}">
        <p14:creationId xmlns:p14="http://schemas.microsoft.com/office/powerpoint/2010/main" val="77317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Make sure that the working area is clearly visible to oncoming traffic.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Remember it may be approaching at high speed so drivers need to be able to see the roadworks very easily from some distance away.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worksite is a good example as it’s clearly visible and all materials are within the fenced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Calibri"/>
              </a:rPr>
              <a:t>And remember to leave the worksite well-lit and with visible barriers at the end of shift so it is safe when no one is there working.</a:t>
            </a:r>
            <a:endParaRPr lang="en-US" b="0"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a:t>
            </a:r>
            <a:r>
              <a:rPr lang="en-US" dirty="0"/>
              <a:t> </a:t>
            </a:r>
            <a:r>
              <a:rPr lang="en-US" b="0" dirty="0" err="1"/>
              <a:t>Pxhere</a:t>
            </a:r>
            <a:r>
              <a:rPr lang="en-US" b="0" dirty="0"/>
              <a:t>, Creative Commons CC0, </a:t>
            </a:r>
            <a:r>
              <a:rPr lang="en-US" b="0" dirty="0">
                <a:cs typeface="Calibri"/>
              </a:rPr>
              <a:t>https://pxhere.com/en/photo/678433</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9</a:t>
            </a:fld>
            <a:endParaRPr lang="en-GB"/>
          </a:p>
        </p:txBody>
      </p:sp>
    </p:spTree>
    <p:extLst>
      <p:ext uri="{BB962C8B-B14F-4D97-AF65-F5344CB8AC3E}">
        <p14:creationId xmlns:p14="http://schemas.microsoft.com/office/powerpoint/2010/main" val="52440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7" name="Group 6"/>
          <p:cNvGrpSpPr/>
          <p:nvPr userDrawn="1"/>
        </p:nvGrpSpPr>
        <p:grpSpPr>
          <a:xfrm>
            <a:off x="-5" y="-20581"/>
            <a:ext cx="7715255" cy="615363"/>
            <a:chOff x="-5" y="-20581"/>
            <a:chExt cx="7715255" cy="615363"/>
          </a:xfrm>
        </p:grpSpPr>
        <p:sp>
          <p:nvSpPr>
            <p:cNvPr id="8" name="Rectangle 8"/>
            <p:cNvSpPr/>
            <p:nvPr userDrawn="1"/>
          </p:nvSpPr>
          <p:spPr>
            <a:xfrm rot="10800000" flipV="1">
              <a:off x="-5" y="-20581"/>
              <a:ext cx="6354304"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2308417 w 6935225"/>
                <a:gd name="connsiteY0" fmla="*/ 1746 h 589441"/>
                <a:gd name="connsiteX1" fmla="*/ 6935225 w 6935225"/>
                <a:gd name="connsiteY1" fmla="*/ 0 h 589441"/>
                <a:gd name="connsiteX2" fmla="*/ 6935225 w 6935225"/>
                <a:gd name="connsiteY2" fmla="*/ 589441 h 589441"/>
                <a:gd name="connsiteX3" fmla="*/ 0 w 6935225"/>
                <a:gd name="connsiteY3" fmla="*/ 589441 h 589441"/>
                <a:gd name="connsiteX4" fmla="*/ 2308417 w 6935225"/>
                <a:gd name="connsiteY4" fmla="*/ 1746 h 589441"/>
                <a:gd name="connsiteX0" fmla="*/ 0 w 4626808"/>
                <a:gd name="connsiteY0" fmla="*/ 1746 h 589441"/>
                <a:gd name="connsiteX1" fmla="*/ 4626808 w 4626808"/>
                <a:gd name="connsiteY1" fmla="*/ 0 h 589441"/>
                <a:gd name="connsiteX2" fmla="*/ 4626808 w 4626808"/>
                <a:gd name="connsiteY2" fmla="*/ 589441 h 589441"/>
                <a:gd name="connsiteX3" fmla="*/ 488624 w 4626808"/>
                <a:gd name="connsiteY3" fmla="*/ 589441 h 589441"/>
                <a:gd name="connsiteX4" fmla="*/ 0 w 4626808"/>
                <a:gd name="connsiteY4" fmla="*/ 1746 h 589441"/>
                <a:gd name="connsiteX0" fmla="*/ 0 w 6218800"/>
                <a:gd name="connsiteY0" fmla="*/ 12695 h 589441"/>
                <a:gd name="connsiteX1" fmla="*/ 6218800 w 6218800"/>
                <a:gd name="connsiteY1" fmla="*/ 0 h 589441"/>
                <a:gd name="connsiteX2" fmla="*/ 6218800 w 6218800"/>
                <a:gd name="connsiteY2" fmla="*/ 589441 h 589441"/>
                <a:gd name="connsiteX3" fmla="*/ 2080616 w 6218800"/>
                <a:gd name="connsiteY3" fmla="*/ 589441 h 589441"/>
                <a:gd name="connsiteX4" fmla="*/ 0 w 6218800"/>
                <a:gd name="connsiteY4" fmla="*/ 12695 h 589441"/>
                <a:gd name="connsiteX0" fmla="*/ 0 w 6218800"/>
                <a:gd name="connsiteY0" fmla="*/ 12695 h 600390"/>
                <a:gd name="connsiteX1" fmla="*/ 6218800 w 6218800"/>
                <a:gd name="connsiteY1" fmla="*/ 0 h 600390"/>
                <a:gd name="connsiteX2" fmla="*/ 6218800 w 6218800"/>
                <a:gd name="connsiteY2" fmla="*/ 589441 h 600390"/>
                <a:gd name="connsiteX3" fmla="*/ 101682 w 6218800"/>
                <a:gd name="connsiteY3" fmla="*/ 600390 h 600390"/>
                <a:gd name="connsiteX4" fmla="*/ 0 w 6218800"/>
                <a:gd name="connsiteY4" fmla="*/ 12695 h 600390"/>
                <a:gd name="connsiteX0" fmla="*/ 0 w 6218800"/>
                <a:gd name="connsiteY0" fmla="*/ 12695 h 589441"/>
                <a:gd name="connsiteX1" fmla="*/ 6218800 w 6218800"/>
                <a:gd name="connsiteY1" fmla="*/ 0 h 589441"/>
                <a:gd name="connsiteX2" fmla="*/ 6218800 w 6218800"/>
                <a:gd name="connsiteY2" fmla="*/ 589441 h 589441"/>
                <a:gd name="connsiteX3" fmla="*/ 621290 w 6218800"/>
                <a:gd name="connsiteY3" fmla="*/ 589441 h 589441"/>
                <a:gd name="connsiteX4" fmla="*/ 0 w 6218800"/>
                <a:gd name="connsiteY4" fmla="*/ 12695 h 589441"/>
                <a:gd name="connsiteX0" fmla="*/ 0 w 6146106"/>
                <a:gd name="connsiteY0" fmla="*/ 12695 h 589441"/>
                <a:gd name="connsiteX1" fmla="*/ 6146106 w 6146106"/>
                <a:gd name="connsiteY1" fmla="*/ 0 h 589441"/>
                <a:gd name="connsiteX2" fmla="*/ 6146106 w 6146106"/>
                <a:gd name="connsiteY2" fmla="*/ 589441 h 589441"/>
                <a:gd name="connsiteX3" fmla="*/ 548596 w 6146106"/>
                <a:gd name="connsiteY3" fmla="*/ 589441 h 589441"/>
                <a:gd name="connsiteX4" fmla="*/ 0 w 6146106"/>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6106" h="589441">
                  <a:moveTo>
                    <a:pt x="0" y="12695"/>
                  </a:moveTo>
                  <a:lnTo>
                    <a:pt x="6146106" y="0"/>
                  </a:lnTo>
                  <a:lnTo>
                    <a:pt x="6146106" y="589441"/>
                  </a:lnTo>
                  <a:lnTo>
                    <a:pt x="548596"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16  </a:t>
              </a:r>
              <a:r>
                <a:rPr lang="en-US">
                  <a:solidFill>
                    <a:schemeClr val="bg1"/>
                  </a:solidFill>
                  <a:latin typeface="Arial" charset="0"/>
                  <a:ea typeface="Arial" charset="0"/>
                  <a:cs typeface="Arial" charset="0"/>
                </a:rPr>
                <a:t>•  WORKING ON OR NEXT TO ROAD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35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0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7038974" y="914400"/>
            <a:ext cx="4576763" cy="5143500"/>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0" name="Group 9"/>
          <p:cNvGrpSpPr/>
          <p:nvPr userDrawn="1"/>
        </p:nvGrpSpPr>
        <p:grpSpPr>
          <a:xfrm>
            <a:off x="-5" y="-20581"/>
            <a:ext cx="7715255" cy="615363"/>
            <a:chOff x="-5" y="-20581"/>
            <a:chExt cx="7715255" cy="615363"/>
          </a:xfrm>
        </p:grpSpPr>
        <p:sp>
          <p:nvSpPr>
            <p:cNvPr id="17" name="Rectangle 8"/>
            <p:cNvSpPr/>
            <p:nvPr userDrawn="1"/>
          </p:nvSpPr>
          <p:spPr>
            <a:xfrm rot="10800000" flipV="1">
              <a:off x="-5" y="-20581"/>
              <a:ext cx="6354304"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2308417 w 6935225"/>
                <a:gd name="connsiteY0" fmla="*/ 1746 h 589441"/>
                <a:gd name="connsiteX1" fmla="*/ 6935225 w 6935225"/>
                <a:gd name="connsiteY1" fmla="*/ 0 h 589441"/>
                <a:gd name="connsiteX2" fmla="*/ 6935225 w 6935225"/>
                <a:gd name="connsiteY2" fmla="*/ 589441 h 589441"/>
                <a:gd name="connsiteX3" fmla="*/ 0 w 6935225"/>
                <a:gd name="connsiteY3" fmla="*/ 589441 h 589441"/>
                <a:gd name="connsiteX4" fmla="*/ 2308417 w 6935225"/>
                <a:gd name="connsiteY4" fmla="*/ 1746 h 589441"/>
                <a:gd name="connsiteX0" fmla="*/ 0 w 4626808"/>
                <a:gd name="connsiteY0" fmla="*/ 1746 h 589441"/>
                <a:gd name="connsiteX1" fmla="*/ 4626808 w 4626808"/>
                <a:gd name="connsiteY1" fmla="*/ 0 h 589441"/>
                <a:gd name="connsiteX2" fmla="*/ 4626808 w 4626808"/>
                <a:gd name="connsiteY2" fmla="*/ 589441 h 589441"/>
                <a:gd name="connsiteX3" fmla="*/ 488624 w 4626808"/>
                <a:gd name="connsiteY3" fmla="*/ 589441 h 589441"/>
                <a:gd name="connsiteX4" fmla="*/ 0 w 4626808"/>
                <a:gd name="connsiteY4" fmla="*/ 1746 h 589441"/>
                <a:gd name="connsiteX0" fmla="*/ 0 w 6218800"/>
                <a:gd name="connsiteY0" fmla="*/ 12695 h 589441"/>
                <a:gd name="connsiteX1" fmla="*/ 6218800 w 6218800"/>
                <a:gd name="connsiteY1" fmla="*/ 0 h 589441"/>
                <a:gd name="connsiteX2" fmla="*/ 6218800 w 6218800"/>
                <a:gd name="connsiteY2" fmla="*/ 589441 h 589441"/>
                <a:gd name="connsiteX3" fmla="*/ 2080616 w 6218800"/>
                <a:gd name="connsiteY3" fmla="*/ 589441 h 589441"/>
                <a:gd name="connsiteX4" fmla="*/ 0 w 6218800"/>
                <a:gd name="connsiteY4" fmla="*/ 12695 h 589441"/>
                <a:gd name="connsiteX0" fmla="*/ 0 w 6218800"/>
                <a:gd name="connsiteY0" fmla="*/ 12695 h 600390"/>
                <a:gd name="connsiteX1" fmla="*/ 6218800 w 6218800"/>
                <a:gd name="connsiteY1" fmla="*/ 0 h 600390"/>
                <a:gd name="connsiteX2" fmla="*/ 6218800 w 6218800"/>
                <a:gd name="connsiteY2" fmla="*/ 589441 h 600390"/>
                <a:gd name="connsiteX3" fmla="*/ 101682 w 6218800"/>
                <a:gd name="connsiteY3" fmla="*/ 600390 h 600390"/>
                <a:gd name="connsiteX4" fmla="*/ 0 w 6218800"/>
                <a:gd name="connsiteY4" fmla="*/ 12695 h 600390"/>
                <a:gd name="connsiteX0" fmla="*/ 0 w 6218800"/>
                <a:gd name="connsiteY0" fmla="*/ 12695 h 589441"/>
                <a:gd name="connsiteX1" fmla="*/ 6218800 w 6218800"/>
                <a:gd name="connsiteY1" fmla="*/ 0 h 589441"/>
                <a:gd name="connsiteX2" fmla="*/ 6218800 w 6218800"/>
                <a:gd name="connsiteY2" fmla="*/ 589441 h 589441"/>
                <a:gd name="connsiteX3" fmla="*/ 621290 w 6218800"/>
                <a:gd name="connsiteY3" fmla="*/ 589441 h 589441"/>
                <a:gd name="connsiteX4" fmla="*/ 0 w 6218800"/>
                <a:gd name="connsiteY4" fmla="*/ 12695 h 589441"/>
                <a:gd name="connsiteX0" fmla="*/ 0 w 6146106"/>
                <a:gd name="connsiteY0" fmla="*/ 12695 h 589441"/>
                <a:gd name="connsiteX1" fmla="*/ 6146106 w 6146106"/>
                <a:gd name="connsiteY1" fmla="*/ 0 h 589441"/>
                <a:gd name="connsiteX2" fmla="*/ 6146106 w 6146106"/>
                <a:gd name="connsiteY2" fmla="*/ 589441 h 589441"/>
                <a:gd name="connsiteX3" fmla="*/ 548596 w 6146106"/>
                <a:gd name="connsiteY3" fmla="*/ 589441 h 589441"/>
                <a:gd name="connsiteX4" fmla="*/ 0 w 6146106"/>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6106" h="589441">
                  <a:moveTo>
                    <a:pt x="0" y="12695"/>
                  </a:moveTo>
                  <a:lnTo>
                    <a:pt x="6146106" y="0"/>
                  </a:lnTo>
                  <a:lnTo>
                    <a:pt x="6146106" y="589441"/>
                  </a:lnTo>
                  <a:lnTo>
                    <a:pt x="548596"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16  </a:t>
              </a:r>
              <a:r>
                <a:rPr lang="en-US">
                  <a:solidFill>
                    <a:schemeClr val="bg1"/>
                  </a:solidFill>
                  <a:latin typeface="Arial" charset="0"/>
                  <a:ea typeface="Arial" charset="0"/>
                  <a:cs typeface="Arial" charset="0"/>
                </a:rPr>
                <a:t>•  WORKING ON OR NEXT TO ROAD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771525"/>
            <a:ext cx="11134726" cy="828675"/>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0" name="Group 9"/>
          <p:cNvGrpSpPr/>
          <p:nvPr userDrawn="1"/>
        </p:nvGrpSpPr>
        <p:grpSpPr>
          <a:xfrm>
            <a:off x="-5" y="-20581"/>
            <a:ext cx="7715255" cy="615363"/>
            <a:chOff x="-5" y="-20581"/>
            <a:chExt cx="7715255" cy="615363"/>
          </a:xfrm>
        </p:grpSpPr>
        <p:sp>
          <p:nvSpPr>
            <p:cNvPr id="17" name="Rectangle 8"/>
            <p:cNvSpPr/>
            <p:nvPr userDrawn="1"/>
          </p:nvSpPr>
          <p:spPr>
            <a:xfrm rot="10800000" flipV="1">
              <a:off x="-5" y="-20581"/>
              <a:ext cx="6354304"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2308417 w 6935225"/>
                <a:gd name="connsiteY0" fmla="*/ 1746 h 589441"/>
                <a:gd name="connsiteX1" fmla="*/ 6935225 w 6935225"/>
                <a:gd name="connsiteY1" fmla="*/ 0 h 589441"/>
                <a:gd name="connsiteX2" fmla="*/ 6935225 w 6935225"/>
                <a:gd name="connsiteY2" fmla="*/ 589441 h 589441"/>
                <a:gd name="connsiteX3" fmla="*/ 0 w 6935225"/>
                <a:gd name="connsiteY3" fmla="*/ 589441 h 589441"/>
                <a:gd name="connsiteX4" fmla="*/ 2308417 w 6935225"/>
                <a:gd name="connsiteY4" fmla="*/ 1746 h 589441"/>
                <a:gd name="connsiteX0" fmla="*/ 0 w 4626808"/>
                <a:gd name="connsiteY0" fmla="*/ 1746 h 589441"/>
                <a:gd name="connsiteX1" fmla="*/ 4626808 w 4626808"/>
                <a:gd name="connsiteY1" fmla="*/ 0 h 589441"/>
                <a:gd name="connsiteX2" fmla="*/ 4626808 w 4626808"/>
                <a:gd name="connsiteY2" fmla="*/ 589441 h 589441"/>
                <a:gd name="connsiteX3" fmla="*/ 488624 w 4626808"/>
                <a:gd name="connsiteY3" fmla="*/ 589441 h 589441"/>
                <a:gd name="connsiteX4" fmla="*/ 0 w 4626808"/>
                <a:gd name="connsiteY4" fmla="*/ 1746 h 589441"/>
                <a:gd name="connsiteX0" fmla="*/ 0 w 6218800"/>
                <a:gd name="connsiteY0" fmla="*/ 12695 h 589441"/>
                <a:gd name="connsiteX1" fmla="*/ 6218800 w 6218800"/>
                <a:gd name="connsiteY1" fmla="*/ 0 h 589441"/>
                <a:gd name="connsiteX2" fmla="*/ 6218800 w 6218800"/>
                <a:gd name="connsiteY2" fmla="*/ 589441 h 589441"/>
                <a:gd name="connsiteX3" fmla="*/ 2080616 w 6218800"/>
                <a:gd name="connsiteY3" fmla="*/ 589441 h 589441"/>
                <a:gd name="connsiteX4" fmla="*/ 0 w 6218800"/>
                <a:gd name="connsiteY4" fmla="*/ 12695 h 589441"/>
                <a:gd name="connsiteX0" fmla="*/ 0 w 6218800"/>
                <a:gd name="connsiteY0" fmla="*/ 12695 h 600390"/>
                <a:gd name="connsiteX1" fmla="*/ 6218800 w 6218800"/>
                <a:gd name="connsiteY1" fmla="*/ 0 h 600390"/>
                <a:gd name="connsiteX2" fmla="*/ 6218800 w 6218800"/>
                <a:gd name="connsiteY2" fmla="*/ 589441 h 600390"/>
                <a:gd name="connsiteX3" fmla="*/ 101682 w 6218800"/>
                <a:gd name="connsiteY3" fmla="*/ 600390 h 600390"/>
                <a:gd name="connsiteX4" fmla="*/ 0 w 6218800"/>
                <a:gd name="connsiteY4" fmla="*/ 12695 h 600390"/>
                <a:gd name="connsiteX0" fmla="*/ 0 w 6218800"/>
                <a:gd name="connsiteY0" fmla="*/ 12695 h 589441"/>
                <a:gd name="connsiteX1" fmla="*/ 6218800 w 6218800"/>
                <a:gd name="connsiteY1" fmla="*/ 0 h 589441"/>
                <a:gd name="connsiteX2" fmla="*/ 6218800 w 6218800"/>
                <a:gd name="connsiteY2" fmla="*/ 589441 h 589441"/>
                <a:gd name="connsiteX3" fmla="*/ 621290 w 6218800"/>
                <a:gd name="connsiteY3" fmla="*/ 589441 h 589441"/>
                <a:gd name="connsiteX4" fmla="*/ 0 w 6218800"/>
                <a:gd name="connsiteY4" fmla="*/ 12695 h 589441"/>
                <a:gd name="connsiteX0" fmla="*/ 0 w 6146106"/>
                <a:gd name="connsiteY0" fmla="*/ 12695 h 589441"/>
                <a:gd name="connsiteX1" fmla="*/ 6146106 w 6146106"/>
                <a:gd name="connsiteY1" fmla="*/ 0 h 589441"/>
                <a:gd name="connsiteX2" fmla="*/ 6146106 w 6146106"/>
                <a:gd name="connsiteY2" fmla="*/ 589441 h 589441"/>
                <a:gd name="connsiteX3" fmla="*/ 548596 w 6146106"/>
                <a:gd name="connsiteY3" fmla="*/ 589441 h 589441"/>
                <a:gd name="connsiteX4" fmla="*/ 0 w 6146106"/>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6106" h="589441">
                  <a:moveTo>
                    <a:pt x="0" y="12695"/>
                  </a:moveTo>
                  <a:lnTo>
                    <a:pt x="6146106" y="0"/>
                  </a:lnTo>
                  <a:lnTo>
                    <a:pt x="6146106" y="589441"/>
                  </a:lnTo>
                  <a:lnTo>
                    <a:pt x="548596"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16  </a:t>
              </a:r>
              <a:r>
                <a:rPr lang="en-US">
                  <a:solidFill>
                    <a:schemeClr val="bg1"/>
                  </a:solidFill>
                  <a:latin typeface="Arial" charset="0"/>
                  <a:ea typeface="Arial" charset="0"/>
                  <a:cs typeface="Arial" charset="0"/>
                </a:rPr>
                <a:t>•  WORKING ON OR NEXT TO ROAD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5272087"/>
            <a:ext cx="11134726" cy="828675"/>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1" name="Group 10"/>
          <p:cNvGrpSpPr/>
          <p:nvPr userDrawn="1"/>
        </p:nvGrpSpPr>
        <p:grpSpPr>
          <a:xfrm>
            <a:off x="-5" y="-20581"/>
            <a:ext cx="7715255" cy="615363"/>
            <a:chOff x="-5" y="-20581"/>
            <a:chExt cx="7715255" cy="615363"/>
          </a:xfrm>
        </p:grpSpPr>
        <p:sp>
          <p:nvSpPr>
            <p:cNvPr id="17" name="Rectangle 8"/>
            <p:cNvSpPr/>
            <p:nvPr userDrawn="1"/>
          </p:nvSpPr>
          <p:spPr>
            <a:xfrm rot="10800000" flipV="1">
              <a:off x="-5" y="-20581"/>
              <a:ext cx="6354304"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2308417 w 6935225"/>
                <a:gd name="connsiteY0" fmla="*/ 1746 h 589441"/>
                <a:gd name="connsiteX1" fmla="*/ 6935225 w 6935225"/>
                <a:gd name="connsiteY1" fmla="*/ 0 h 589441"/>
                <a:gd name="connsiteX2" fmla="*/ 6935225 w 6935225"/>
                <a:gd name="connsiteY2" fmla="*/ 589441 h 589441"/>
                <a:gd name="connsiteX3" fmla="*/ 0 w 6935225"/>
                <a:gd name="connsiteY3" fmla="*/ 589441 h 589441"/>
                <a:gd name="connsiteX4" fmla="*/ 2308417 w 6935225"/>
                <a:gd name="connsiteY4" fmla="*/ 1746 h 589441"/>
                <a:gd name="connsiteX0" fmla="*/ 0 w 4626808"/>
                <a:gd name="connsiteY0" fmla="*/ 1746 h 589441"/>
                <a:gd name="connsiteX1" fmla="*/ 4626808 w 4626808"/>
                <a:gd name="connsiteY1" fmla="*/ 0 h 589441"/>
                <a:gd name="connsiteX2" fmla="*/ 4626808 w 4626808"/>
                <a:gd name="connsiteY2" fmla="*/ 589441 h 589441"/>
                <a:gd name="connsiteX3" fmla="*/ 488624 w 4626808"/>
                <a:gd name="connsiteY3" fmla="*/ 589441 h 589441"/>
                <a:gd name="connsiteX4" fmla="*/ 0 w 4626808"/>
                <a:gd name="connsiteY4" fmla="*/ 1746 h 589441"/>
                <a:gd name="connsiteX0" fmla="*/ 0 w 6218800"/>
                <a:gd name="connsiteY0" fmla="*/ 12695 h 589441"/>
                <a:gd name="connsiteX1" fmla="*/ 6218800 w 6218800"/>
                <a:gd name="connsiteY1" fmla="*/ 0 h 589441"/>
                <a:gd name="connsiteX2" fmla="*/ 6218800 w 6218800"/>
                <a:gd name="connsiteY2" fmla="*/ 589441 h 589441"/>
                <a:gd name="connsiteX3" fmla="*/ 2080616 w 6218800"/>
                <a:gd name="connsiteY3" fmla="*/ 589441 h 589441"/>
                <a:gd name="connsiteX4" fmla="*/ 0 w 6218800"/>
                <a:gd name="connsiteY4" fmla="*/ 12695 h 589441"/>
                <a:gd name="connsiteX0" fmla="*/ 0 w 6218800"/>
                <a:gd name="connsiteY0" fmla="*/ 12695 h 600390"/>
                <a:gd name="connsiteX1" fmla="*/ 6218800 w 6218800"/>
                <a:gd name="connsiteY1" fmla="*/ 0 h 600390"/>
                <a:gd name="connsiteX2" fmla="*/ 6218800 w 6218800"/>
                <a:gd name="connsiteY2" fmla="*/ 589441 h 600390"/>
                <a:gd name="connsiteX3" fmla="*/ 101682 w 6218800"/>
                <a:gd name="connsiteY3" fmla="*/ 600390 h 600390"/>
                <a:gd name="connsiteX4" fmla="*/ 0 w 6218800"/>
                <a:gd name="connsiteY4" fmla="*/ 12695 h 600390"/>
                <a:gd name="connsiteX0" fmla="*/ 0 w 6218800"/>
                <a:gd name="connsiteY0" fmla="*/ 12695 h 589441"/>
                <a:gd name="connsiteX1" fmla="*/ 6218800 w 6218800"/>
                <a:gd name="connsiteY1" fmla="*/ 0 h 589441"/>
                <a:gd name="connsiteX2" fmla="*/ 6218800 w 6218800"/>
                <a:gd name="connsiteY2" fmla="*/ 589441 h 589441"/>
                <a:gd name="connsiteX3" fmla="*/ 621290 w 6218800"/>
                <a:gd name="connsiteY3" fmla="*/ 589441 h 589441"/>
                <a:gd name="connsiteX4" fmla="*/ 0 w 6218800"/>
                <a:gd name="connsiteY4" fmla="*/ 12695 h 589441"/>
                <a:gd name="connsiteX0" fmla="*/ 0 w 6146106"/>
                <a:gd name="connsiteY0" fmla="*/ 12695 h 589441"/>
                <a:gd name="connsiteX1" fmla="*/ 6146106 w 6146106"/>
                <a:gd name="connsiteY1" fmla="*/ 0 h 589441"/>
                <a:gd name="connsiteX2" fmla="*/ 6146106 w 6146106"/>
                <a:gd name="connsiteY2" fmla="*/ 589441 h 589441"/>
                <a:gd name="connsiteX3" fmla="*/ 548596 w 6146106"/>
                <a:gd name="connsiteY3" fmla="*/ 589441 h 589441"/>
                <a:gd name="connsiteX4" fmla="*/ 0 w 6146106"/>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6106" h="589441">
                  <a:moveTo>
                    <a:pt x="0" y="12695"/>
                  </a:moveTo>
                  <a:lnTo>
                    <a:pt x="6146106" y="0"/>
                  </a:lnTo>
                  <a:lnTo>
                    <a:pt x="6146106" y="589441"/>
                  </a:lnTo>
                  <a:lnTo>
                    <a:pt x="548596"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16  </a:t>
              </a:r>
              <a:r>
                <a:rPr lang="en-US">
                  <a:solidFill>
                    <a:schemeClr val="bg1"/>
                  </a:solidFill>
                  <a:latin typeface="Arial" charset="0"/>
                  <a:ea typeface="Arial" charset="0"/>
                  <a:cs typeface="Arial" charset="0"/>
                </a:rPr>
                <a:t>•  WORKING ON OR NEXT TO ROAD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a:prstGeom prst="rect">
            <a:avLst/>
          </a:prstGeom>
        </p:spPr>
        <p:txBody>
          <a:bodyPr>
            <a:normAutofit/>
          </a:bodyPr>
          <a:lstStyle>
            <a:lvl1pPr marL="514350" indent="-514350" algn="l">
              <a:buFont typeface="+mj-lt"/>
              <a:buAutoNum type="arabicPeriod"/>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5" name="Group 14"/>
          <p:cNvGrpSpPr/>
          <p:nvPr userDrawn="1"/>
        </p:nvGrpSpPr>
        <p:grpSpPr>
          <a:xfrm>
            <a:off x="-5" y="-20581"/>
            <a:ext cx="7715255" cy="615363"/>
            <a:chOff x="-5" y="-20581"/>
            <a:chExt cx="7715255" cy="615363"/>
          </a:xfrm>
        </p:grpSpPr>
        <p:sp>
          <p:nvSpPr>
            <p:cNvPr id="17" name="Rectangle 8"/>
            <p:cNvSpPr/>
            <p:nvPr userDrawn="1"/>
          </p:nvSpPr>
          <p:spPr>
            <a:xfrm rot="10800000" flipV="1">
              <a:off x="-5" y="-20581"/>
              <a:ext cx="6354304"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2308417 w 6935225"/>
                <a:gd name="connsiteY0" fmla="*/ 1746 h 589441"/>
                <a:gd name="connsiteX1" fmla="*/ 6935225 w 6935225"/>
                <a:gd name="connsiteY1" fmla="*/ 0 h 589441"/>
                <a:gd name="connsiteX2" fmla="*/ 6935225 w 6935225"/>
                <a:gd name="connsiteY2" fmla="*/ 589441 h 589441"/>
                <a:gd name="connsiteX3" fmla="*/ 0 w 6935225"/>
                <a:gd name="connsiteY3" fmla="*/ 589441 h 589441"/>
                <a:gd name="connsiteX4" fmla="*/ 2308417 w 6935225"/>
                <a:gd name="connsiteY4" fmla="*/ 1746 h 589441"/>
                <a:gd name="connsiteX0" fmla="*/ 0 w 4626808"/>
                <a:gd name="connsiteY0" fmla="*/ 1746 h 589441"/>
                <a:gd name="connsiteX1" fmla="*/ 4626808 w 4626808"/>
                <a:gd name="connsiteY1" fmla="*/ 0 h 589441"/>
                <a:gd name="connsiteX2" fmla="*/ 4626808 w 4626808"/>
                <a:gd name="connsiteY2" fmla="*/ 589441 h 589441"/>
                <a:gd name="connsiteX3" fmla="*/ 488624 w 4626808"/>
                <a:gd name="connsiteY3" fmla="*/ 589441 h 589441"/>
                <a:gd name="connsiteX4" fmla="*/ 0 w 4626808"/>
                <a:gd name="connsiteY4" fmla="*/ 1746 h 589441"/>
                <a:gd name="connsiteX0" fmla="*/ 0 w 6218800"/>
                <a:gd name="connsiteY0" fmla="*/ 12695 h 589441"/>
                <a:gd name="connsiteX1" fmla="*/ 6218800 w 6218800"/>
                <a:gd name="connsiteY1" fmla="*/ 0 h 589441"/>
                <a:gd name="connsiteX2" fmla="*/ 6218800 w 6218800"/>
                <a:gd name="connsiteY2" fmla="*/ 589441 h 589441"/>
                <a:gd name="connsiteX3" fmla="*/ 2080616 w 6218800"/>
                <a:gd name="connsiteY3" fmla="*/ 589441 h 589441"/>
                <a:gd name="connsiteX4" fmla="*/ 0 w 6218800"/>
                <a:gd name="connsiteY4" fmla="*/ 12695 h 589441"/>
                <a:gd name="connsiteX0" fmla="*/ 0 w 6218800"/>
                <a:gd name="connsiteY0" fmla="*/ 12695 h 600390"/>
                <a:gd name="connsiteX1" fmla="*/ 6218800 w 6218800"/>
                <a:gd name="connsiteY1" fmla="*/ 0 h 600390"/>
                <a:gd name="connsiteX2" fmla="*/ 6218800 w 6218800"/>
                <a:gd name="connsiteY2" fmla="*/ 589441 h 600390"/>
                <a:gd name="connsiteX3" fmla="*/ 101682 w 6218800"/>
                <a:gd name="connsiteY3" fmla="*/ 600390 h 600390"/>
                <a:gd name="connsiteX4" fmla="*/ 0 w 6218800"/>
                <a:gd name="connsiteY4" fmla="*/ 12695 h 600390"/>
                <a:gd name="connsiteX0" fmla="*/ 0 w 6218800"/>
                <a:gd name="connsiteY0" fmla="*/ 12695 h 589441"/>
                <a:gd name="connsiteX1" fmla="*/ 6218800 w 6218800"/>
                <a:gd name="connsiteY1" fmla="*/ 0 h 589441"/>
                <a:gd name="connsiteX2" fmla="*/ 6218800 w 6218800"/>
                <a:gd name="connsiteY2" fmla="*/ 589441 h 589441"/>
                <a:gd name="connsiteX3" fmla="*/ 621290 w 6218800"/>
                <a:gd name="connsiteY3" fmla="*/ 589441 h 589441"/>
                <a:gd name="connsiteX4" fmla="*/ 0 w 6218800"/>
                <a:gd name="connsiteY4" fmla="*/ 12695 h 589441"/>
                <a:gd name="connsiteX0" fmla="*/ 0 w 6146106"/>
                <a:gd name="connsiteY0" fmla="*/ 12695 h 589441"/>
                <a:gd name="connsiteX1" fmla="*/ 6146106 w 6146106"/>
                <a:gd name="connsiteY1" fmla="*/ 0 h 589441"/>
                <a:gd name="connsiteX2" fmla="*/ 6146106 w 6146106"/>
                <a:gd name="connsiteY2" fmla="*/ 589441 h 589441"/>
                <a:gd name="connsiteX3" fmla="*/ 548596 w 6146106"/>
                <a:gd name="connsiteY3" fmla="*/ 589441 h 589441"/>
                <a:gd name="connsiteX4" fmla="*/ 0 w 6146106"/>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6106" h="589441">
                  <a:moveTo>
                    <a:pt x="0" y="12695"/>
                  </a:moveTo>
                  <a:lnTo>
                    <a:pt x="6146106" y="0"/>
                  </a:lnTo>
                  <a:lnTo>
                    <a:pt x="6146106" y="589441"/>
                  </a:lnTo>
                  <a:lnTo>
                    <a:pt x="548596"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16  </a:t>
              </a:r>
              <a:r>
                <a:rPr lang="en-US">
                  <a:solidFill>
                    <a:schemeClr val="bg1"/>
                  </a:solidFill>
                  <a:latin typeface="Arial" charset="0"/>
                  <a:ea typeface="Arial" charset="0"/>
                  <a:cs typeface="Arial" charset="0"/>
                </a:rPr>
                <a:t>•  WORKING ON OR NEXT TO ROAD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85900"/>
            <a:ext cx="12192000" cy="3886200"/>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493129" y="1956340"/>
            <a:ext cx="5977119" cy="2858728"/>
          </a:xfrm>
          <a:prstGeom prst="rect">
            <a:avLst/>
          </a:prstGeom>
        </p:spPr>
        <p:txBody>
          <a:bodyPr>
            <a:normAutofit/>
          </a:bodyPr>
          <a:lstStyle>
            <a:lvl1pPr marL="0" indent="0" algn="l">
              <a:buFont typeface="+mj-lt"/>
              <a:buNone/>
              <a:defRPr sz="48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8" name="Group 17"/>
          <p:cNvGrpSpPr/>
          <p:nvPr userDrawn="1"/>
        </p:nvGrpSpPr>
        <p:grpSpPr>
          <a:xfrm>
            <a:off x="-5" y="-20581"/>
            <a:ext cx="7715255" cy="615363"/>
            <a:chOff x="-5" y="-20581"/>
            <a:chExt cx="7715255" cy="615363"/>
          </a:xfrm>
        </p:grpSpPr>
        <p:sp>
          <p:nvSpPr>
            <p:cNvPr id="20" name="Rectangle 8"/>
            <p:cNvSpPr/>
            <p:nvPr userDrawn="1"/>
          </p:nvSpPr>
          <p:spPr>
            <a:xfrm rot="10800000" flipV="1">
              <a:off x="-5" y="-20581"/>
              <a:ext cx="6354304"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2308417 w 6935225"/>
                <a:gd name="connsiteY0" fmla="*/ 1746 h 589441"/>
                <a:gd name="connsiteX1" fmla="*/ 6935225 w 6935225"/>
                <a:gd name="connsiteY1" fmla="*/ 0 h 589441"/>
                <a:gd name="connsiteX2" fmla="*/ 6935225 w 6935225"/>
                <a:gd name="connsiteY2" fmla="*/ 589441 h 589441"/>
                <a:gd name="connsiteX3" fmla="*/ 0 w 6935225"/>
                <a:gd name="connsiteY3" fmla="*/ 589441 h 589441"/>
                <a:gd name="connsiteX4" fmla="*/ 2308417 w 6935225"/>
                <a:gd name="connsiteY4" fmla="*/ 1746 h 589441"/>
                <a:gd name="connsiteX0" fmla="*/ 0 w 4626808"/>
                <a:gd name="connsiteY0" fmla="*/ 1746 h 589441"/>
                <a:gd name="connsiteX1" fmla="*/ 4626808 w 4626808"/>
                <a:gd name="connsiteY1" fmla="*/ 0 h 589441"/>
                <a:gd name="connsiteX2" fmla="*/ 4626808 w 4626808"/>
                <a:gd name="connsiteY2" fmla="*/ 589441 h 589441"/>
                <a:gd name="connsiteX3" fmla="*/ 488624 w 4626808"/>
                <a:gd name="connsiteY3" fmla="*/ 589441 h 589441"/>
                <a:gd name="connsiteX4" fmla="*/ 0 w 4626808"/>
                <a:gd name="connsiteY4" fmla="*/ 1746 h 589441"/>
                <a:gd name="connsiteX0" fmla="*/ 0 w 6218800"/>
                <a:gd name="connsiteY0" fmla="*/ 12695 h 589441"/>
                <a:gd name="connsiteX1" fmla="*/ 6218800 w 6218800"/>
                <a:gd name="connsiteY1" fmla="*/ 0 h 589441"/>
                <a:gd name="connsiteX2" fmla="*/ 6218800 w 6218800"/>
                <a:gd name="connsiteY2" fmla="*/ 589441 h 589441"/>
                <a:gd name="connsiteX3" fmla="*/ 2080616 w 6218800"/>
                <a:gd name="connsiteY3" fmla="*/ 589441 h 589441"/>
                <a:gd name="connsiteX4" fmla="*/ 0 w 6218800"/>
                <a:gd name="connsiteY4" fmla="*/ 12695 h 589441"/>
                <a:gd name="connsiteX0" fmla="*/ 0 w 6218800"/>
                <a:gd name="connsiteY0" fmla="*/ 12695 h 600390"/>
                <a:gd name="connsiteX1" fmla="*/ 6218800 w 6218800"/>
                <a:gd name="connsiteY1" fmla="*/ 0 h 600390"/>
                <a:gd name="connsiteX2" fmla="*/ 6218800 w 6218800"/>
                <a:gd name="connsiteY2" fmla="*/ 589441 h 600390"/>
                <a:gd name="connsiteX3" fmla="*/ 101682 w 6218800"/>
                <a:gd name="connsiteY3" fmla="*/ 600390 h 600390"/>
                <a:gd name="connsiteX4" fmla="*/ 0 w 6218800"/>
                <a:gd name="connsiteY4" fmla="*/ 12695 h 600390"/>
                <a:gd name="connsiteX0" fmla="*/ 0 w 6218800"/>
                <a:gd name="connsiteY0" fmla="*/ 12695 h 589441"/>
                <a:gd name="connsiteX1" fmla="*/ 6218800 w 6218800"/>
                <a:gd name="connsiteY1" fmla="*/ 0 h 589441"/>
                <a:gd name="connsiteX2" fmla="*/ 6218800 w 6218800"/>
                <a:gd name="connsiteY2" fmla="*/ 589441 h 589441"/>
                <a:gd name="connsiteX3" fmla="*/ 621290 w 6218800"/>
                <a:gd name="connsiteY3" fmla="*/ 589441 h 589441"/>
                <a:gd name="connsiteX4" fmla="*/ 0 w 6218800"/>
                <a:gd name="connsiteY4" fmla="*/ 12695 h 589441"/>
                <a:gd name="connsiteX0" fmla="*/ 0 w 6146106"/>
                <a:gd name="connsiteY0" fmla="*/ 12695 h 589441"/>
                <a:gd name="connsiteX1" fmla="*/ 6146106 w 6146106"/>
                <a:gd name="connsiteY1" fmla="*/ 0 h 589441"/>
                <a:gd name="connsiteX2" fmla="*/ 6146106 w 6146106"/>
                <a:gd name="connsiteY2" fmla="*/ 589441 h 589441"/>
                <a:gd name="connsiteX3" fmla="*/ 548596 w 6146106"/>
                <a:gd name="connsiteY3" fmla="*/ 589441 h 589441"/>
                <a:gd name="connsiteX4" fmla="*/ 0 w 6146106"/>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6106" h="589441">
                  <a:moveTo>
                    <a:pt x="0" y="12695"/>
                  </a:moveTo>
                  <a:lnTo>
                    <a:pt x="6146106" y="0"/>
                  </a:lnTo>
                  <a:lnTo>
                    <a:pt x="6146106" y="589441"/>
                  </a:lnTo>
                  <a:lnTo>
                    <a:pt x="548596"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16  </a:t>
              </a:r>
              <a:r>
                <a:rPr lang="en-US">
                  <a:solidFill>
                    <a:schemeClr val="bg1"/>
                  </a:solidFill>
                  <a:latin typeface="Arial" charset="0"/>
                  <a:ea typeface="Arial" charset="0"/>
                  <a:cs typeface="Arial" charset="0"/>
                </a:rPr>
                <a:t>•  WORKING ON OR NEXT TO ROAD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apUp">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485900"/>
            <a:ext cx="12192000" cy="3886200"/>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4596" y="2402352"/>
            <a:ext cx="6164317" cy="1938992"/>
          </a:xfrm>
          <a:prstGeom prst="rect">
            <a:avLst/>
          </a:prstGeom>
          <a:noFill/>
        </p:spPr>
        <p:txBody>
          <a:bodyPr wrap="square" rtlCol="0">
            <a:spAutoFit/>
          </a:bodyPr>
          <a:lstStyle/>
          <a:p>
            <a:r>
              <a:rPr lang="en-US" sz="6000">
                <a:solidFill>
                  <a:schemeClr val="bg1"/>
                </a:solidFill>
                <a:latin typeface="Arial" charset="0"/>
                <a:ea typeface="Arial" charset="0"/>
                <a:cs typeface="Arial" charset="0"/>
              </a:rPr>
              <a:t>Key things</a:t>
            </a:r>
            <a:br>
              <a:rPr lang="en-US" sz="6000">
                <a:solidFill>
                  <a:schemeClr val="bg1"/>
                </a:solidFill>
                <a:latin typeface="Arial" charset="0"/>
                <a:ea typeface="Arial" charset="0"/>
                <a:cs typeface="Arial" charset="0"/>
              </a:rPr>
            </a:br>
            <a:r>
              <a:rPr lang="en-US" sz="6000">
                <a:solidFill>
                  <a:schemeClr val="bg1"/>
                </a:solidFill>
                <a:latin typeface="Arial" charset="0"/>
                <a:ea typeface="Arial" charset="0"/>
                <a:cs typeface="Arial" charset="0"/>
              </a:rPr>
              <a:t>to remember</a:t>
            </a:r>
          </a:p>
        </p:txBody>
      </p:sp>
      <p:sp>
        <p:nvSpPr>
          <p:cNvPr id="9" name="Rectangle 8"/>
          <p:cNvSpPr/>
          <p:nvPr userDrawn="1"/>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99221" y="-262059"/>
            <a:ext cx="5182699" cy="6690267"/>
          </a:xfrm>
          <a:prstGeom prst="rect">
            <a:avLst/>
          </a:prstGeom>
        </p:spPr>
      </p:pic>
      <p:grpSp>
        <p:nvGrpSpPr>
          <p:cNvPr id="13" name="Group 12"/>
          <p:cNvGrpSpPr/>
          <p:nvPr userDrawn="1"/>
        </p:nvGrpSpPr>
        <p:grpSpPr>
          <a:xfrm>
            <a:off x="-5" y="-20581"/>
            <a:ext cx="12192005" cy="6889714"/>
            <a:chOff x="-5" y="-20581"/>
            <a:chExt cx="12192005" cy="6889714"/>
          </a:xfrm>
        </p:grpSpPr>
        <p:grpSp>
          <p:nvGrpSpPr>
            <p:cNvPr id="14" name="Group 13"/>
            <p:cNvGrpSpPr/>
            <p:nvPr userDrawn="1"/>
          </p:nvGrpSpPr>
          <p:grpSpPr>
            <a:xfrm>
              <a:off x="-5" y="-20581"/>
              <a:ext cx="12192005" cy="6889714"/>
              <a:chOff x="-5" y="-20581"/>
              <a:chExt cx="12192005" cy="6889714"/>
            </a:xfrm>
          </p:grpSpPr>
          <p:sp>
            <p:nvSpPr>
              <p:cNvPr id="21" name="Rectangle 8"/>
              <p:cNvSpPr/>
              <p:nvPr userDrawn="1"/>
            </p:nvSpPr>
            <p:spPr>
              <a:xfrm rot="10800000" flipV="1">
                <a:off x="-5" y="-20581"/>
                <a:ext cx="6354304"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2308417 w 6935225"/>
                  <a:gd name="connsiteY0" fmla="*/ 1746 h 589441"/>
                  <a:gd name="connsiteX1" fmla="*/ 6935225 w 6935225"/>
                  <a:gd name="connsiteY1" fmla="*/ 0 h 589441"/>
                  <a:gd name="connsiteX2" fmla="*/ 6935225 w 6935225"/>
                  <a:gd name="connsiteY2" fmla="*/ 589441 h 589441"/>
                  <a:gd name="connsiteX3" fmla="*/ 0 w 6935225"/>
                  <a:gd name="connsiteY3" fmla="*/ 589441 h 589441"/>
                  <a:gd name="connsiteX4" fmla="*/ 2308417 w 6935225"/>
                  <a:gd name="connsiteY4" fmla="*/ 1746 h 589441"/>
                  <a:gd name="connsiteX0" fmla="*/ 0 w 4626808"/>
                  <a:gd name="connsiteY0" fmla="*/ 1746 h 589441"/>
                  <a:gd name="connsiteX1" fmla="*/ 4626808 w 4626808"/>
                  <a:gd name="connsiteY1" fmla="*/ 0 h 589441"/>
                  <a:gd name="connsiteX2" fmla="*/ 4626808 w 4626808"/>
                  <a:gd name="connsiteY2" fmla="*/ 589441 h 589441"/>
                  <a:gd name="connsiteX3" fmla="*/ 488624 w 4626808"/>
                  <a:gd name="connsiteY3" fmla="*/ 589441 h 589441"/>
                  <a:gd name="connsiteX4" fmla="*/ 0 w 4626808"/>
                  <a:gd name="connsiteY4" fmla="*/ 1746 h 589441"/>
                  <a:gd name="connsiteX0" fmla="*/ 0 w 6218800"/>
                  <a:gd name="connsiteY0" fmla="*/ 12695 h 589441"/>
                  <a:gd name="connsiteX1" fmla="*/ 6218800 w 6218800"/>
                  <a:gd name="connsiteY1" fmla="*/ 0 h 589441"/>
                  <a:gd name="connsiteX2" fmla="*/ 6218800 w 6218800"/>
                  <a:gd name="connsiteY2" fmla="*/ 589441 h 589441"/>
                  <a:gd name="connsiteX3" fmla="*/ 2080616 w 6218800"/>
                  <a:gd name="connsiteY3" fmla="*/ 589441 h 589441"/>
                  <a:gd name="connsiteX4" fmla="*/ 0 w 6218800"/>
                  <a:gd name="connsiteY4" fmla="*/ 12695 h 589441"/>
                  <a:gd name="connsiteX0" fmla="*/ 0 w 6218800"/>
                  <a:gd name="connsiteY0" fmla="*/ 12695 h 600390"/>
                  <a:gd name="connsiteX1" fmla="*/ 6218800 w 6218800"/>
                  <a:gd name="connsiteY1" fmla="*/ 0 h 600390"/>
                  <a:gd name="connsiteX2" fmla="*/ 6218800 w 6218800"/>
                  <a:gd name="connsiteY2" fmla="*/ 589441 h 600390"/>
                  <a:gd name="connsiteX3" fmla="*/ 101682 w 6218800"/>
                  <a:gd name="connsiteY3" fmla="*/ 600390 h 600390"/>
                  <a:gd name="connsiteX4" fmla="*/ 0 w 6218800"/>
                  <a:gd name="connsiteY4" fmla="*/ 12695 h 600390"/>
                  <a:gd name="connsiteX0" fmla="*/ 0 w 6218800"/>
                  <a:gd name="connsiteY0" fmla="*/ 12695 h 589441"/>
                  <a:gd name="connsiteX1" fmla="*/ 6218800 w 6218800"/>
                  <a:gd name="connsiteY1" fmla="*/ 0 h 589441"/>
                  <a:gd name="connsiteX2" fmla="*/ 6218800 w 6218800"/>
                  <a:gd name="connsiteY2" fmla="*/ 589441 h 589441"/>
                  <a:gd name="connsiteX3" fmla="*/ 621290 w 6218800"/>
                  <a:gd name="connsiteY3" fmla="*/ 589441 h 589441"/>
                  <a:gd name="connsiteX4" fmla="*/ 0 w 6218800"/>
                  <a:gd name="connsiteY4" fmla="*/ 12695 h 589441"/>
                  <a:gd name="connsiteX0" fmla="*/ 0 w 6146106"/>
                  <a:gd name="connsiteY0" fmla="*/ 12695 h 589441"/>
                  <a:gd name="connsiteX1" fmla="*/ 6146106 w 6146106"/>
                  <a:gd name="connsiteY1" fmla="*/ 0 h 589441"/>
                  <a:gd name="connsiteX2" fmla="*/ 6146106 w 6146106"/>
                  <a:gd name="connsiteY2" fmla="*/ 589441 h 589441"/>
                  <a:gd name="connsiteX3" fmla="*/ 548596 w 6146106"/>
                  <a:gd name="connsiteY3" fmla="*/ 589441 h 589441"/>
                  <a:gd name="connsiteX4" fmla="*/ 0 w 6146106"/>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6106" h="589441">
                    <a:moveTo>
                      <a:pt x="0" y="12695"/>
                    </a:moveTo>
                    <a:lnTo>
                      <a:pt x="6146106" y="0"/>
                    </a:lnTo>
                    <a:lnTo>
                      <a:pt x="6146106" y="589441"/>
                    </a:lnTo>
                    <a:lnTo>
                      <a:pt x="548596"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230594" y="101108"/>
                <a:ext cx="748465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16  </a:t>
                </a:r>
                <a:r>
                  <a:rPr lang="en-US">
                    <a:solidFill>
                      <a:schemeClr val="bg1"/>
                    </a:solidFill>
                    <a:latin typeface="Arial" charset="0"/>
                    <a:ea typeface="Arial" charset="0"/>
                    <a:cs typeface="Arial" charset="0"/>
                  </a:rPr>
                  <a:t>•  WORKING ON OR NEXT TO ROAD</a:t>
                </a:r>
                <a:endParaRPr lang="en-US" b="1">
                  <a:solidFill>
                    <a:schemeClr val="bg1"/>
                  </a:solidFill>
                  <a:latin typeface="Arial" charset="0"/>
                  <a:ea typeface="Arial" charset="0"/>
                  <a:cs typeface="Arial" charset="0"/>
                </a:endParaRPr>
              </a:p>
            </p:txBody>
          </p:sp>
          <p:sp>
            <p:nvSpPr>
              <p:cNvPr id="24"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2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6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49" r:id="rId8"/>
    <p:sldLayoutId id="2147483650" r:id="rId9"/>
    <p:sldLayoutId id="2147483651" r:id="rId10"/>
    <p:sldLayoutId id="2147483657" r:id="rId11"/>
    <p:sldLayoutId id="214748366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598"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671638"/>
            <a:ext cx="12192000" cy="3514724"/>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9011" y="2050483"/>
            <a:ext cx="6164317" cy="584775"/>
          </a:xfrm>
          <a:prstGeom prst="rect">
            <a:avLst/>
          </a:prstGeom>
          <a:noFill/>
        </p:spPr>
        <p:txBody>
          <a:bodyPr wrap="square" rtlCol="0">
            <a:spAutoFit/>
          </a:bodyPr>
          <a:lstStyle/>
          <a:p>
            <a:r>
              <a:rPr lang="en-US" sz="3200" b="1">
                <a:solidFill>
                  <a:schemeClr val="bg1"/>
                </a:solidFill>
                <a:latin typeface="Arial" charset="0"/>
                <a:ea typeface="Arial" charset="0"/>
                <a:cs typeface="Arial" charset="0"/>
              </a:rPr>
              <a:t>MODULE 16</a:t>
            </a:r>
          </a:p>
        </p:txBody>
      </p:sp>
      <p:sp>
        <p:nvSpPr>
          <p:cNvPr id="10" name="TextBox 9"/>
          <p:cNvSpPr txBox="1"/>
          <p:nvPr/>
        </p:nvSpPr>
        <p:spPr>
          <a:xfrm>
            <a:off x="369011" y="2985670"/>
            <a:ext cx="7394507" cy="1754326"/>
          </a:xfrm>
          <a:prstGeom prst="rect">
            <a:avLst/>
          </a:prstGeom>
          <a:noFill/>
        </p:spPr>
        <p:txBody>
          <a:bodyPr wrap="square" rtlCol="0">
            <a:spAutoFit/>
          </a:bodyPr>
          <a:lstStyle/>
          <a:p>
            <a:r>
              <a:rPr lang="en-US" sz="5400">
                <a:solidFill>
                  <a:schemeClr val="bg1"/>
                </a:solidFill>
                <a:latin typeface="Arial" charset="0"/>
                <a:ea typeface="Arial" charset="0"/>
                <a:cs typeface="Arial" charset="0"/>
              </a:rPr>
              <a:t>Working on or</a:t>
            </a:r>
            <a:br>
              <a:rPr lang="en-US" sz="5400">
                <a:solidFill>
                  <a:schemeClr val="bg1"/>
                </a:solidFill>
                <a:latin typeface="Arial" charset="0"/>
                <a:ea typeface="Arial" charset="0"/>
                <a:cs typeface="Arial" charset="0"/>
              </a:rPr>
            </a:br>
            <a:r>
              <a:rPr lang="en-US" sz="5400">
                <a:solidFill>
                  <a:schemeClr val="bg1"/>
                </a:solidFill>
                <a:latin typeface="Arial" charset="0"/>
                <a:ea typeface="Arial" charset="0"/>
                <a:cs typeface="Arial" charset="0"/>
              </a:rPr>
              <a:t>next to a road</a:t>
            </a:r>
          </a:p>
        </p:txBody>
      </p:sp>
      <p:cxnSp>
        <p:nvCxnSpPr>
          <p:cNvPr id="11" name="Straight Connector 10"/>
          <p:cNvCxnSpPr/>
          <p:nvPr/>
        </p:nvCxnSpPr>
        <p:spPr>
          <a:xfrm>
            <a:off x="414334" y="2786061"/>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8055230" y="1397249"/>
            <a:ext cx="3841927" cy="3735325"/>
          </a:xfrm>
          <a:prstGeom prst="rect">
            <a:avLst/>
          </a:prstGeom>
        </p:spPr>
      </p:pic>
      <p:sp>
        <p:nvSpPr>
          <p:cNvPr id="12" name="TextBox 11">
            <a:extLst>
              <a:ext uri="{FF2B5EF4-FFF2-40B4-BE49-F238E27FC236}">
                <a16:creationId xmlns:a16="http://schemas.microsoft.com/office/drawing/2014/main" id="{1674A348-68D7-41B0-ABA2-3CB17EC7340F}"/>
              </a:ext>
            </a:extLst>
          </p:cNvPr>
          <p:cNvSpPr txBox="1"/>
          <p:nvPr/>
        </p:nvSpPr>
        <p:spPr>
          <a:xfrm>
            <a:off x="326572" y="6567938"/>
            <a:ext cx="6008914" cy="276999"/>
          </a:xfrm>
          <a:prstGeom prst="rect">
            <a:avLst/>
          </a:prstGeom>
          <a:noFill/>
        </p:spPr>
        <p:txBody>
          <a:bodyPr wrap="square" rtlCol="0">
            <a:spAutoFit/>
          </a:bodyPr>
          <a:lstStyle/>
          <a:p>
            <a:r>
              <a:rPr lang="en-US" sz="1200" dirty="0">
                <a:solidFill>
                  <a:srgbClr val="99215A"/>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8BC1F901-805E-4D0C-9D20-9FB8FA183FBD}"/>
              </a:ext>
            </a:extLst>
          </p:cNvPr>
          <p:cNvSpPr txBox="1">
            <a:spLocks/>
          </p:cNvSpPr>
          <p:nvPr/>
        </p:nvSpPr>
        <p:spPr>
          <a:xfrm>
            <a:off x="10518409" y="649460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10</a:t>
            </a:fld>
            <a:endParaRPr lang="en-GB">
              <a:latin typeface="Arial"/>
              <a:cs typeface="Arial"/>
            </a:endParaRPr>
          </a:p>
        </p:txBody>
      </p:sp>
      <p:sp>
        <p:nvSpPr>
          <p:cNvPr id="5" name="Rectangle 8">
            <a:extLst>
              <a:ext uri="{FF2B5EF4-FFF2-40B4-BE49-F238E27FC236}">
                <a16:creationId xmlns:a16="http://schemas.microsoft.com/office/drawing/2014/main" id="{5371C082-6835-442F-9B50-2F4A7E47F077}"/>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32A882-C446-4C82-A541-8A6D6E62BD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pic>
        <p:nvPicPr>
          <p:cNvPr id="2" name="Picture 2">
            <a:extLst>
              <a:ext uri="{FF2B5EF4-FFF2-40B4-BE49-F238E27FC236}">
                <a16:creationId xmlns:a16="http://schemas.microsoft.com/office/drawing/2014/main" id="{FA199C3C-D4C6-4566-B27E-A8540AA28AA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005746" y="754061"/>
            <a:ext cx="8180507" cy="5460489"/>
          </a:xfrm>
          <a:prstGeom prst="rect">
            <a:avLst/>
          </a:prstGeom>
          <a:ln>
            <a:noFill/>
          </a:ln>
          <a:effectLst>
            <a:outerShdw blurRad="292100" dist="139700" dir="2700000" algn="tl" rotWithShape="0">
              <a:srgbClr val="333333">
                <a:alpha val="65000"/>
              </a:srgbClr>
            </a:outerShdw>
          </a:effectLst>
        </p:spPr>
      </p:pic>
      <p:sp>
        <p:nvSpPr>
          <p:cNvPr id="3" name="Subtitle 2">
            <a:extLst>
              <a:ext uri="{FF2B5EF4-FFF2-40B4-BE49-F238E27FC236}">
                <a16:creationId xmlns:a16="http://schemas.microsoft.com/office/drawing/2014/main" id="{FCD15939-7606-4545-B733-6FAC4F5BF2FB}"/>
              </a:ext>
            </a:extLst>
          </p:cNvPr>
          <p:cNvSpPr>
            <a:spLocks noGrp="1"/>
          </p:cNvSpPr>
          <p:nvPr>
            <p:ph type="subTitle" idx="1"/>
          </p:nvPr>
        </p:nvSpPr>
        <p:spPr>
          <a:xfrm>
            <a:off x="525871" y="6302170"/>
            <a:ext cx="11134726" cy="828675"/>
          </a:xfrm>
        </p:spPr>
        <p:txBody>
          <a:bodyPr lIns="91440" tIns="45720" rIns="91440" bIns="45720" anchor="t">
            <a:normAutofit/>
          </a:bodyPr>
          <a:lstStyle/>
          <a:p>
            <a:pPr algn="ctr">
              <a:buNone/>
            </a:pPr>
            <a:r>
              <a:rPr lang="en-US" dirty="0">
                <a:latin typeface="Arial"/>
                <a:cs typeface="Arial"/>
              </a:rPr>
              <a:t>Keep signs in place and clean</a:t>
            </a:r>
          </a:p>
          <a:p>
            <a:pPr marL="0" indent="0">
              <a:buNone/>
            </a:pPr>
            <a:endParaRPr lang="en-US" dirty="0"/>
          </a:p>
        </p:txBody>
      </p:sp>
    </p:spTree>
    <p:extLst>
      <p:ext uri="{BB962C8B-B14F-4D97-AF65-F5344CB8AC3E}">
        <p14:creationId xmlns:p14="http://schemas.microsoft.com/office/powerpoint/2010/main" val="279645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77AD1C9-B6A8-4C5A-806B-18AC6C11AE15}"/>
              </a:ext>
            </a:extLst>
          </p:cNvPr>
          <p:cNvSpPr>
            <a:spLocks noGrp="1"/>
          </p:cNvSpPr>
          <p:nvPr>
            <p:ph type="subTitle" idx="1"/>
          </p:nvPr>
        </p:nvSpPr>
        <p:spPr>
          <a:xfrm>
            <a:off x="7512400" y="1762072"/>
            <a:ext cx="4011685" cy="4732534"/>
          </a:xfrm>
        </p:spPr>
        <p:txBody>
          <a:bodyPr lIns="91440" tIns="45720" rIns="91440" bIns="45720" anchor="t">
            <a:normAutofit/>
          </a:bodyPr>
          <a:lstStyle/>
          <a:p>
            <a:pPr marL="0" indent="0">
              <a:buNone/>
            </a:pPr>
            <a:r>
              <a:rPr lang="en-US" dirty="0"/>
              <a:t>Stay inside barriers</a:t>
            </a:r>
            <a:br>
              <a:rPr lang="en-US" dirty="0"/>
            </a:br>
            <a:br>
              <a:rPr lang="en-US" dirty="0"/>
            </a:br>
            <a:endParaRPr lang="en-US" dirty="0"/>
          </a:p>
        </p:txBody>
      </p:sp>
      <p:sp>
        <p:nvSpPr>
          <p:cNvPr id="7" name="Slide Number Placeholder 4">
            <a:extLst>
              <a:ext uri="{FF2B5EF4-FFF2-40B4-BE49-F238E27FC236}">
                <a16:creationId xmlns:a16="http://schemas.microsoft.com/office/drawing/2014/main" id="{DD1D2B10-0AEE-4552-930B-460937A3BC9A}"/>
              </a:ext>
            </a:extLst>
          </p:cNvPr>
          <p:cNvSpPr txBox="1">
            <a:spLocks/>
          </p:cNvSpPr>
          <p:nvPr/>
        </p:nvSpPr>
        <p:spPr>
          <a:xfrm>
            <a:off x="10519451" y="649460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11</a:t>
            </a:fld>
            <a:endParaRPr lang="en-GB">
              <a:latin typeface="Arial"/>
              <a:cs typeface="Arial"/>
            </a:endParaRPr>
          </a:p>
        </p:txBody>
      </p:sp>
      <p:pic>
        <p:nvPicPr>
          <p:cNvPr id="8" name="Picture 8" descr="A picture containing text, sky, road, way&#10;&#10;Description automatically generated">
            <a:extLst>
              <a:ext uri="{FF2B5EF4-FFF2-40B4-BE49-F238E27FC236}">
                <a16:creationId xmlns:a16="http://schemas.microsoft.com/office/drawing/2014/main" id="{E634C50E-C8C2-4198-B465-F2D571A4CFA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121" y="741408"/>
            <a:ext cx="6810152" cy="5942253"/>
          </a:xfrm>
          <a:prstGeom prst="rect">
            <a:avLst/>
          </a:prstGeom>
          <a:ln>
            <a:noFill/>
          </a:ln>
          <a:effectLst>
            <a:outerShdw blurRad="292100" dist="139700" dir="2700000" algn="tl" rotWithShape="0">
              <a:srgbClr val="333333">
                <a:alpha val="65000"/>
              </a:srgbClr>
            </a:outerShdw>
          </a:effectLst>
        </p:spPr>
      </p:pic>
      <p:sp>
        <p:nvSpPr>
          <p:cNvPr id="5" name="Rectangle 8">
            <a:extLst>
              <a:ext uri="{FF2B5EF4-FFF2-40B4-BE49-F238E27FC236}">
                <a16:creationId xmlns:a16="http://schemas.microsoft.com/office/drawing/2014/main" id="{710F7D18-403E-4D77-82C7-4D972D5DAAC3}"/>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60089F4-63AE-47DD-894B-633E0C2E3F5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spTree>
    <p:extLst>
      <p:ext uri="{BB962C8B-B14F-4D97-AF65-F5344CB8AC3E}">
        <p14:creationId xmlns:p14="http://schemas.microsoft.com/office/powerpoint/2010/main" val="326878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77AD1C9-B6A8-4C5A-806B-18AC6C11AE15}"/>
              </a:ext>
            </a:extLst>
          </p:cNvPr>
          <p:cNvSpPr>
            <a:spLocks noGrp="1"/>
          </p:cNvSpPr>
          <p:nvPr>
            <p:ph type="subTitle" idx="1"/>
          </p:nvPr>
        </p:nvSpPr>
        <p:spPr>
          <a:xfrm>
            <a:off x="131636" y="1634902"/>
            <a:ext cx="4011685" cy="4732534"/>
          </a:xfrm>
        </p:spPr>
        <p:txBody>
          <a:bodyPr lIns="91440" tIns="45720" rIns="91440" bIns="45720" anchor="t">
            <a:normAutofit/>
          </a:bodyPr>
          <a:lstStyle/>
          <a:p>
            <a:pPr marL="0" indent="0">
              <a:buNone/>
            </a:pPr>
            <a:br>
              <a:rPr lang="en-US" dirty="0"/>
            </a:br>
            <a:br>
              <a:rPr lang="en-US" dirty="0"/>
            </a:br>
            <a:r>
              <a:rPr lang="en-US" dirty="0"/>
              <a:t>Keep barriers in place</a:t>
            </a:r>
          </a:p>
        </p:txBody>
      </p:sp>
      <p:pic>
        <p:nvPicPr>
          <p:cNvPr id="3" name="Picture 3" descr="A picture containing outdoor, ground, sky, track&#10;&#10;Description automatically generated">
            <a:extLst>
              <a:ext uri="{FF2B5EF4-FFF2-40B4-BE49-F238E27FC236}">
                <a16:creationId xmlns:a16="http://schemas.microsoft.com/office/drawing/2014/main" id="{3203869A-D986-410F-B0C1-95F8F25EC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072" y="647381"/>
            <a:ext cx="8128418" cy="6128504"/>
          </a:xfrm>
          <a:prstGeom prst="rect">
            <a:avLst/>
          </a:prstGeom>
          <a:ln>
            <a:noFill/>
          </a:ln>
          <a:effectLst>
            <a:outerShdw blurRad="292100" dist="139700" dir="2700000" algn="tl" rotWithShape="0">
              <a:srgbClr val="333333">
                <a:alpha val="65000"/>
              </a:srgbClr>
            </a:outerShdw>
          </a:effectLst>
        </p:spPr>
      </p:pic>
      <p:sp>
        <p:nvSpPr>
          <p:cNvPr id="2" name="Slide Number Placeholder 4">
            <a:extLst>
              <a:ext uri="{FF2B5EF4-FFF2-40B4-BE49-F238E27FC236}">
                <a16:creationId xmlns:a16="http://schemas.microsoft.com/office/drawing/2014/main" id="{7CD8B45A-B1BF-459C-935A-8AC36BE73F2B}"/>
              </a:ext>
            </a:extLst>
          </p:cNvPr>
          <p:cNvSpPr txBox="1">
            <a:spLocks/>
          </p:cNvSpPr>
          <p:nvPr/>
        </p:nvSpPr>
        <p:spPr>
          <a:xfrm>
            <a:off x="10518409" y="649460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12</a:t>
            </a:fld>
            <a:endParaRPr lang="en-GB">
              <a:latin typeface="Arial"/>
              <a:cs typeface="Arial"/>
            </a:endParaRPr>
          </a:p>
        </p:txBody>
      </p:sp>
      <p:sp>
        <p:nvSpPr>
          <p:cNvPr id="5" name="Rectangle 8">
            <a:extLst>
              <a:ext uri="{FF2B5EF4-FFF2-40B4-BE49-F238E27FC236}">
                <a16:creationId xmlns:a16="http://schemas.microsoft.com/office/drawing/2014/main" id="{0815403E-573D-4A8A-B0F9-1A8546818998}"/>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EB9CBF2-FF37-4DA3-BBEB-A24C6DBDD46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spTree>
    <p:extLst>
      <p:ext uri="{BB962C8B-B14F-4D97-AF65-F5344CB8AC3E}">
        <p14:creationId xmlns:p14="http://schemas.microsoft.com/office/powerpoint/2010/main" val="371606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BDC154-0730-485D-ACDE-A42871AD927A}"/>
              </a:ext>
            </a:extLst>
          </p:cNvPr>
          <p:cNvSpPr>
            <a:spLocks noGrp="1"/>
          </p:cNvSpPr>
          <p:nvPr>
            <p:ph type="subTitle" idx="1"/>
          </p:nvPr>
        </p:nvSpPr>
        <p:spPr>
          <a:xfrm>
            <a:off x="525871" y="6044073"/>
            <a:ext cx="11134726" cy="828675"/>
          </a:xfrm>
        </p:spPr>
        <p:txBody>
          <a:bodyPr lIns="91440" tIns="45720" rIns="91440" bIns="45720" anchor="t">
            <a:normAutofit lnSpcReduction="10000"/>
          </a:bodyPr>
          <a:lstStyle/>
          <a:p>
            <a:pPr marL="0" indent="0" algn="ctr">
              <a:buNone/>
            </a:pPr>
            <a:r>
              <a:rPr lang="en-US" dirty="0">
                <a:latin typeface="Arial"/>
                <a:cs typeface="Arial"/>
              </a:rPr>
              <a:t>Use lights in dark or bad weather -</a:t>
            </a:r>
            <a:br>
              <a:rPr lang="en-US" dirty="0"/>
            </a:br>
            <a:r>
              <a:rPr lang="en-US" dirty="0">
                <a:latin typeface="Arial"/>
                <a:cs typeface="Arial"/>
              </a:rPr>
              <a:t>Not dazzling</a:t>
            </a:r>
          </a:p>
        </p:txBody>
      </p:sp>
      <p:sp>
        <p:nvSpPr>
          <p:cNvPr id="5" name="Slide Number Placeholder 4">
            <a:extLst>
              <a:ext uri="{FF2B5EF4-FFF2-40B4-BE49-F238E27FC236}">
                <a16:creationId xmlns:a16="http://schemas.microsoft.com/office/drawing/2014/main" id="{2BF4DB96-87E9-4242-B57B-21A40889A7D2}"/>
              </a:ext>
            </a:extLst>
          </p:cNvPr>
          <p:cNvSpPr>
            <a:spLocks noGrp="1"/>
          </p:cNvSpPr>
          <p:nvPr>
            <p:ph type="sldNum" sz="quarter" idx="4294967295"/>
          </p:nvPr>
        </p:nvSpPr>
        <p:spPr>
          <a:xfrm>
            <a:off x="10530348" y="6497843"/>
            <a:ext cx="2743200" cy="365125"/>
          </a:xfrm>
          <a:prstGeom prst="rect">
            <a:avLst/>
          </a:prstGeom>
        </p:spPr>
        <p:txBody>
          <a:bodyPr lIns="91440" tIns="45720" rIns="91440" bIns="45720" anchor="t"/>
          <a:lstStyle/>
          <a:p>
            <a:fld id="{E8F9186D-BD8E-4EDD-A417-AFA9BA614779}" type="slidenum">
              <a:rPr lang="en-GB" dirty="0" smtClean="0">
                <a:latin typeface="Arial"/>
                <a:cs typeface="Arial"/>
              </a:rPr>
              <a:t>13</a:t>
            </a:fld>
            <a:endParaRPr lang="en-GB">
              <a:latin typeface="Arial"/>
              <a:cs typeface="Arial"/>
            </a:endParaRPr>
          </a:p>
        </p:txBody>
      </p:sp>
      <p:sp>
        <p:nvSpPr>
          <p:cNvPr id="4" name="Rectangle 8">
            <a:extLst>
              <a:ext uri="{FF2B5EF4-FFF2-40B4-BE49-F238E27FC236}">
                <a16:creationId xmlns:a16="http://schemas.microsoft.com/office/drawing/2014/main" id="{43B5AAAB-8D1F-41D5-92B8-19D8982A62F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152DCCB-C4EB-40DD-BD82-8A9686B45D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pic>
        <p:nvPicPr>
          <p:cNvPr id="2" name="Picture 2">
            <a:extLst>
              <a:ext uri="{FF2B5EF4-FFF2-40B4-BE49-F238E27FC236}">
                <a16:creationId xmlns:a16="http://schemas.microsoft.com/office/drawing/2014/main" id="{54F933BB-2107-468C-8ECF-6765B9C13DA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477956" y="654313"/>
            <a:ext cx="9236086" cy="529742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CC668B2-5545-4181-84F0-AF15E90F3D18}"/>
              </a:ext>
            </a:extLst>
          </p:cNvPr>
          <p:cNvSpPr txBox="1"/>
          <p:nvPr/>
        </p:nvSpPr>
        <p:spPr>
          <a:xfrm>
            <a:off x="44573" y="6472051"/>
            <a:ext cx="4694383" cy="307777"/>
          </a:xfrm>
          <a:prstGeom prst="rect">
            <a:avLst/>
          </a:prstGeom>
          <a:noFill/>
        </p:spPr>
        <p:txBody>
          <a:bodyPr wrap="squar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Photo: Mahathir </a:t>
            </a:r>
            <a:r>
              <a:rPr lang="en-US" sz="1400" dirty="0" err="1">
                <a:solidFill>
                  <a:schemeClr val="bg1">
                    <a:lumMod val="50000"/>
                  </a:schemeClr>
                </a:solidFill>
                <a:latin typeface="Arial" panose="020B0604020202020204" pitchFamily="34" charset="0"/>
                <a:cs typeface="Arial" panose="020B0604020202020204" pitchFamily="34" charset="0"/>
              </a:rPr>
              <a:t>Mohd</a:t>
            </a:r>
            <a:r>
              <a:rPr lang="en-US" sz="1400" dirty="0">
                <a:solidFill>
                  <a:schemeClr val="bg1">
                    <a:lumMod val="50000"/>
                  </a:schemeClr>
                </a:solidFill>
                <a:latin typeface="Arial" panose="020B0604020202020204" pitchFamily="34" charset="0"/>
                <a:cs typeface="Arial" panose="020B0604020202020204" pitchFamily="34" charset="0"/>
              </a:rPr>
              <a:t> Yasin / Shutterstock</a:t>
            </a:r>
            <a:r>
              <a:rPr lang="en-US"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.com</a:t>
            </a:r>
            <a:endParaRPr lang="en-US"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15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9E14384-4899-415F-A3AD-17E8D86D7438}"/>
              </a:ext>
            </a:extLst>
          </p:cNvPr>
          <p:cNvSpPr>
            <a:spLocks noGrp="1"/>
          </p:cNvSpPr>
          <p:nvPr>
            <p:ph type="subTitle" idx="1"/>
          </p:nvPr>
        </p:nvSpPr>
        <p:spPr>
          <a:xfrm>
            <a:off x="171706" y="2112563"/>
            <a:ext cx="3903499" cy="5143500"/>
          </a:xfrm>
        </p:spPr>
        <p:txBody>
          <a:bodyPr lIns="91440" tIns="45720" rIns="91440" bIns="45720" anchor="t">
            <a:normAutofit/>
          </a:bodyPr>
          <a:lstStyle/>
          <a:p>
            <a:pPr marL="0" indent="0">
              <a:buNone/>
            </a:pPr>
            <a:r>
              <a:rPr lang="en-US" dirty="0">
                <a:latin typeface="Arial"/>
                <a:cs typeface="Arial"/>
              </a:rPr>
              <a:t>Need someone to warn and direct traffic</a:t>
            </a:r>
            <a:endParaRPr lang="en-US" dirty="0"/>
          </a:p>
        </p:txBody>
      </p:sp>
      <p:pic>
        <p:nvPicPr>
          <p:cNvPr id="5" name="Picture 5" descr="A picture containing text, outdoor, sky, road&#10;&#10;Description automatically generated">
            <a:extLst>
              <a:ext uri="{FF2B5EF4-FFF2-40B4-BE49-F238E27FC236}">
                <a16:creationId xmlns:a16="http://schemas.microsoft.com/office/drawing/2014/main" id="{25E617E1-F835-4F5E-970E-6A1BDFEAA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979" y="686160"/>
            <a:ext cx="7291247" cy="5749537"/>
          </a:xfrm>
          <a:prstGeom prst="rect">
            <a:avLst/>
          </a:prstGeom>
          <a:ln>
            <a:noFill/>
          </a:ln>
          <a:effectLst>
            <a:outerShdw blurRad="292100" dist="139700" dir="2700000" algn="tl" rotWithShape="0">
              <a:srgbClr val="333333">
                <a:alpha val="65000"/>
              </a:srgbClr>
            </a:outerShdw>
          </a:effectLst>
        </p:spPr>
      </p:pic>
      <p:sp>
        <p:nvSpPr>
          <p:cNvPr id="6" name="Slide Number Placeholder 4">
            <a:extLst>
              <a:ext uri="{FF2B5EF4-FFF2-40B4-BE49-F238E27FC236}">
                <a16:creationId xmlns:a16="http://schemas.microsoft.com/office/drawing/2014/main" id="{11E42AE3-8727-4461-A2B3-7BE5FFAB8861}"/>
              </a:ext>
            </a:extLst>
          </p:cNvPr>
          <p:cNvSpPr txBox="1">
            <a:spLocks/>
          </p:cNvSpPr>
          <p:nvPr/>
        </p:nvSpPr>
        <p:spPr>
          <a:xfrm>
            <a:off x="10518409" y="649460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14</a:t>
            </a:fld>
            <a:endParaRPr lang="en-GB">
              <a:latin typeface="Arial"/>
              <a:cs typeface="Arial"/>
            </a:endParaRPr>
          </a:p>
        </p:txBody>
      </p:sp>
      <p:sp>
        <p:nvSpPr>
          <p:cNvPr id="7" name="Rectangle 8">
            <a:extLst>
              <a:ext uri="{FF2B5EF4-FFF2-40B4-BE49-F238E27FC236}">
                <a16:creationId xmlns:a16="http://schemas.microsoft.com/office/drawing/2014/main" id="{AD1DE912-DFFF-43A2-AC21-636E99431646}"/>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9E3BCB2-C99E-4001-93DB-97896480127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pic>
        <p:nvPicPr>
          <p:cNvPr id="9" name="Picture 9">
            <a:extLst>
              <a:ext uri="{FF2B5EF4-FFF2-40B4-BE49-F238E27FC236}">
                <a16:creationId xmlns:a16="http://schemas.microsoft.com/office/drawing/2014/main" id="{31A97F01-12F5-48D4-8FF3-21EFB573B98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90762" y="1087772"/>
            <a:ext cx="4746171" cy="4855336"/>
          </a:xfrm>
          <a:prstGeom prst="rect">
            <a:avLst/>
          </a:prstGeom>
        </p:spPr>
      </p:pic>
    </p:spTree>
    <p:extLst>
      <p:ext uri="{BB962C8B-B14F-4D97-AF65-F5344CB8AC3E}">
        <p14:creationId xmlns:p14="http://schemas.microsoft.com/office/powerpoint/2010/main" val="3425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9AADC2C-A5DB-4E83-961A-DE057D27B034}"/>
              </a:ext>
            </a:extLst>
          </p:cNvPr>
          <p:cNvSpPr>
            <a:spLocks noGrp="1"/>
          </p:cNvSpPr>
          <p:nvPr>
            <p:ph type="subTitle" idx="1"/>
          </p:nvPr>
        </p:nvSpPr>
        <p:spPr>
          <a:xfrm>
            <a:off x="7817837" y="1392865"/>
            <a:ext cx="3900796" cy="5143500"/>
          </a:xfrm>
        </p:spPr>
        <p:txBody>
          <a:bodyPr lIns="91440" tIns="45720" rIns="91440" bIns="45720" anchor="t">
            <a:normAutofit/>
          </a:bodyPr>
          <a:lstStyle/>
          <a:p>
            <a:pPr marL="0" indent="0">
              <a:buNone/>
            </a:pPr>
            <a:r>
              <a:rPr lang="en-US" dirty="0">
                <a:latin typeface="Arial"/>
                <a:cs typeface="Arial"/>
              </a:rPr>
              <a:t>Do not direct traffic unless you have special training</a:t>
            </a:r>
          </a:p>
        </p:txBody>
      </p:sp>
      <p:pic>
        <p:nvPicPr>
          <p:cNvPr id="9" name="Picture 8" descr="A picture containing road, sky, outdoor, bicycle&#10;&#10;Description automatically generated">
            <a:extLst>
              <a:ext uri="{FF2B5EF4-FFF2-40B4-BE49-F238E27FC236}">
                <a16:creationId xmlns:a16="http://schemas.microsoft.com/office/drawing/2014/main" id="{B11657A7-2667-4193-960E-91D67F1CC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6" y="880982"/>
            <a:ext cx="7278605" cy="5345019"/>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A8A3C2E6-F536-4D8B-B543-5141066DE4CA}"/>
              </a:ext>
            </a:extLst>
          </p:cNvPr>
          <p:cNvSpPr txBox="1">
            <a:spLocks/>
          </p:cNvSpPr>
          <p:nvPr/>
        </p:nvSpPr>
        <p:spPr>
          <a:xfrm>
            <a:off x="10518409" y="649460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15</a:t>
            </a:fld>
            <a:endParaRPr lang="en-GB">
              <a:latin typeface="Arial"/>
              <a:cs typeface="Arial"/>
            </a:endParaRPr>
          </a:p>
        </p:txBody>
      </p:sp>
      <p:sp>
        <p:nvSpPr>
          <p:cNvPr id="6" name="Rectangle 8">
            <a:extLst>
              <a:ext uri="{FF2B5EF4-FFF2-40B4-BE49-F238E27FC236}">
                <a16:creationId xmlns:a16="http://schemas.microsoft.com/office/drawing/2014/main" id="{4B17DFF6-2919-4856-B603-B91FB91C4079}"/>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AFE90F-4D3A-47AF-AE05-DA24B630FFD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spTree>
    <p:extLst>
      <p:ext uri="{BB962C8B-B14F-4D97-AF65-F5344CB8AC3E}">
        <p14:creationId xmlns:p14="http://schemas.microsoft.com/office/powerpoint/2010/main" val="71762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7735AFB0-019B-49B7-BBFF-880659C84BE3}"/>
              </a:ext>
            </a:extLst>
          </p:cNvPr>
          <p:cNvSpPr txBox="1">
            <a:spLocks/>
          </p:cNvSpPr>
          <p:nvPr/>
        </p:nvSpPr>
        <p:spPr>
          <a:xfrm>
            <a:off x="10518409" y="649460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16</a:t>
            </a:fld>
            <a:endParaRPr lang="en-GB">
              <a:latin typeface="Arial"/>
              <a:cs typeface="Arial"/>
            </a:endParaRPr>
          </a:p>
        </p:txBody>
      </p:sp>
    </p:spTree>
    <p:extLst>
      <p:ext uri="{BB962C8B-B14F-4D97-AF65-F5344CB8AC3E}">
        <p14:creationId xmlns:p14="http://schemas.microsoft.com/office/powerpoint/2010/main" val="601446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6A84BC-4F90-4625-8C2E-1D98E942B96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1618" y="1036045"/>
            <a:ext cx="7281025" cy="4868427"/>
          </a:xfrm>
          <a:prstGeom prst="rect">
            <a:avLst/>
          </a:prstGeom>
          <a:ln>
            <a:noFill/>
          </a:ln>
          <a:effectLst>
            <a:outerShdw blurRad="292100" dist="139700" dir="2700000" algn="tl" rotWithShape="0">
              <a:srgbClr val="333333">
                <a:alpha val="65000"/>
              </a:srgbClr>
            </a:outerShdw>
          </a:effectLst>
        </p:spPr>
      </p:pic>
      <p:sp>
        <p:nvSpPr>
          <p:cNvPr id="4" name="Subtitle 3">
            <a:extLst>
              <a:ext uri="{FF2B5EF4-FFF2-40B4-BE49-F238E27FC236}">
                <a16:creationId xmlns:a16="http://schemas.microsoft.com/office/drawing/2014/main" id="{9A3E0D66-B1D2-4657-BEBB-3278877B53D1}"/>
              </a:ext>
            </a:extLst>
          </p:cNvPr>
          <p:cNvSpPr>
            <a:spLocks noGrp="1"/>
          </p:cNvSpPr>
          <p:nvPr>
            <p:ph type="subTitle" idx="1"/>
          </p:nvPr>
        </p:nvSpPr>
        <p:spPr>
          <a:xfrm>
            <a:off x="7738951" y="1038447"/>
            <a:ext cx="4576763" cy="5143500"/>
          </a:xfrm>
        </p:spPr>
        <p:txBody>
          <a:bodyPr lIns="91440" tIns="45720" rIns="91440" bIns="45720" anchor="t">
            <a:normAutofit/>
          </a:bodyPr>
          <a:lstStyle/>
          <a:p>
            <a:pPr marL="0" indent="0">
              <a:lnSpc>
                <a:spcPct val="100000"/>
              </a:lnSpc>
              <a:spcBef>
                <a:spcPts val="0"/>
              </a:spcBef>
              <a:buNone/>
            </a:pPr>
            <a:r>
              <a:rPr lang="en-US" dirty="0">
                <a:latin typeface="Arial"/>
                <a:cs typeface="Arial"/>
              </a:rPr>
              <a:t>1. Wear high visibility clothes</a:t>
            </a:r>
          </a:p>
          <a:p>
            <a:pPr marL="0" indent="0">
              <a:lnSpc>
                <a:spcPct val="100000"/>
              </a:lnSpc>
              <a:spcBef>
                <a:spcPts val="0"/>
              </a:spcBef>
              <a:buNone/>
            </a:pPr>
            <a:r>
              <a:rPr lang="en-US" dirty="0">
                <a:latin typeface="Arial"/>
                <a:cs typeface="Arial"/>
              </a:rPr>
              <a:t>2. Make sure </a:t>
            </a:r>
            <a:r>
              <a:rPr lang="en-US">
                <a:latin typeface="Arial"/>
                <a:cs typeface="Arial"/>
              </a:rPr>
              <a:t>works can be </a:t>
            </a:r>
            <a:r>
              <a:rPr lang="en-US" dirty="0">
                <a:latin typeface="Arial"/>
                <a:cs typeface="Arial"/>
              </a:rPr>
              <a:t>seen easily by road users</a:t>
            </a:r>
          </a:p>
          <a:p>
            <a:pPr marL="0" indent="0">
              <a:lnSpc>
                <a:spcPct val="100000"/>
              </a:lnSpc>
              <a:spcBef>
                <a:spcPts val="0"/>
              </a:spcBef>
              <a:buNone/>
            </a:pPr>
            <a:r>
              <a:rPr lang="en-US" dirty="0">
                <a:latin typeface="Arial"/>
                <a:cs typeface="Arial"/>
              </a:rPr>
              <a:t>3. Stay inside barriers</a:t>
            </a:r>
          </a:p>
          <a:p>
            <a:pPr marL="0" indent="0">
              <a:lnSpc>
                <a:spcPct val="100000"/>
              </a:lnSpc>
              <a:spcBef>
                <a:spcPts val="0"/>
              </a:spcBef>
              <a:buNone/>
            </a:pPr>
            <a:r>
              <a:rPr lang="en-US" dirty="0">
                <a:latin typeface="Arial"/>
                <a:cs typeface="Arial"/>
              </a:rPr>
              <a:t>4. Keep road and footway clear</a:t>
            </a:r>
          </a:p>
        </p:txBody>
      </p:sp>
      <p:sp>
        <p:nvSpPr>
          <p:cNvPr id="5" name="Slide Number Placeholder 4">
            <a:extLst>
              <a:ext uri="{FF2B5EF4-FFF2-40B4-BE49-F238E27FC236}">
                <a16:creationId xmlns:a16="http://schemas.microsoft.com/office/drawing/2014/main" id="{2E425408-2A37-4D5A-A5AE-F1F30FC63DEC}"/>
              </a:ext>
            </a:extLst>
          </p:cNvPr>
          <p:cNvSpPr txBox="1">
            <a:spLocks/>
          </p:cNvSpPr>
          <p:nvPr/>
        </p:nvSpPr>
        <p:spPr>
          <a:xfrm>
            <a:off x="10518409" y="649460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17</a:t>
            </a:fld>
            <a:endParaRPr lang="en-GB">
              <a:latin typeface="Arial"/>
              <a:cs typeface="Arial"/>
            </a:endParaRPr>
          </a:p>
        </p:txBody>
      </p:sp>
      <p:sp>
        <p:nvSpPr>
          <p:cNvPr id="6" name="Rectangle 8">
            <a:extLst>
              <a:ext uri="{FF2B5EF4-FFF2-40B4-BE49-F238E27FC236}">
                <a16:creationId xmlns:a16="http://schemas.microsoft.com/office/drawing/2014/main" id="{12CBDF9D-9E6F-4724-AB5D-5FD33D656D9D}"/>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977CC04-9547-4A45-B52D-28A0FB1990C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spTree>
    <p:extLst>
      <p:ext uri="{BB962C8B-B14F-4D97-AF65-F5344CB8AC3E}">
        <p14:creationId xmlns:p14="http://schemas.microsoft.com/office/powerpoint/2010/main" val="331566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 </a:t>
            </a:r>
          </a:p>
        </p:txBody>
      </p:sp>
    </p:spTree>
    <p:extLst>
      <p:ext uri="{BB962C8B-B14F-4D97-AF65-F5344CB8AC3E}">
        <p14:creationId xmlns:p14="http://schemas.microsoft.com/office/powerpoint/2010/main" val="200913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F0DE15-9820-421C-B627-641E8258D1BD}"/>
              </a:ext>
            </a:extLst>
          </p:cNvPr>
          <p:cNvSpPr>
            <a:spLocks noGrp="1"/>
          </p:cNvSpPr>
          <p:nvPr>
            <p:ph type="subTitle" idx="1"/>
          </p:nvPr>
        </p:nvSpPr>
        <p:spPr>
          <a:xfrm>
            <a:off x="4614203" y="1035886"/>
            <a:ext cx="6897313" cy="5143500"/>
          </a:xfrm>
        </p:spPr>
        <p:txBody>
          <a:bodyPr lIns="91440" tIns="45720" rIns="91440" bIns="45720" anchor="t">
            <a:normAutofit/>
          </a:bodyPr>
          <a:lstStyle/>
          <a:p>
            <a:pPr marL="285750" indent="-285750">
              <a:lnSpc>
                <a:spcPct val="100000"/>
              </a:lnSpc>
              <a:spcBef>
                <a:spcPts val="0"/>
              </a:spcBef>
              <a:buFont typeface="Arial,Sans-Serif" charset="0"/>
            </a:pPr>
            <a:r>
              <a:rPr lang="en-US" dirty="0">
                <a:latin typeface="Arial"/>
                <a:cs typeface="Arial"/>
              </a:rPr>
              <a:t>Identify hazards and risks of working on or next to a road </a:t>
            </a:r>
          </a:p>
          <a:p>
            <a:pPr marL="0" indent="0">
              <a:lnSpc>
                <a:spcPct val="100000"/>
              </a:lnSpc>
              <a:spcBef>
                <a:spcPts val="0"/>
              </a:spcBef>
              <a:buNone/>
            </a:pPr>
            <a:endParaRPr lang="en-US" dirty="0">
              <a:latin typeface="Arial"/>
              <a:cs typeface="Arial"/>
            </a:endParaRPr>
          </a:p>
          <a:p>
            <a:pPr marL="285750" indent="-285750">
              <a:lnSpc>
                <a:spcPct val="100000"/>
              </a:lnSpc>
              <a:spcBef>
                <a:spcPts val="0"/>
              </a:spcBef>
              <a:buFont typeface="Arial,Sans-Serif" charset="0"/>
            </a:pPr>
            <a:r>
              <a:rPr lang="en-US" dirty="0">
                <a:latin typeface="Arial"/>
                <a:cs typeface="Arial"/>
              </a:rPr>
              <a:t>Recognize what is in place to keep everyone safe </a:t>
            </a:r>
          </a:p>
          <a:p>
            <a:pPr marL="0" indent="0">
              <a:lnSpc>
                <a:spcPct val="100000"/>
              </a:lnSpc>
              <a:spcBef>
                <a:spcPts val="0"/>
              </a:spcBef>
              <a:buNone/>
            </a:pPr>
            <a:endParaRPr lang="en-US" dirty="0">
              <a:latin typeface="Arial"/>
              <a:cs typeface="Arial"/>
            </a:endParaRPr>
          </a:p>
          <a:p>
            <a:pPr marL="285750" indent="-285750">
              <a:lnSpc>
                <a:spcPct val="100000"/>
              </a:lnSpc>
              <a:spcBef>
                <a:spcPts val="0"/>
              </a:spcBef>
              <a:buFont typeface="Arial,Sans-Serif" charset="0"/>
            </a:pPr>
            <a:r>
              <a:rPr lang="en-US" sz="2800" dirty="0">
                <a:latin typeface="Arial"/>
                <a:cs typeface="Arial"/>
              </a:rPr>
              <a:t>Prevent you from being hit by vehicle</a:t>
            </a:r>
          </a:p>
          <a:p>
            <a:pPr marL="0" indent="0">
              <a:lnSpc>
                <a:spcPct val="100000"/>
              </a:lnSpc>
              <a:spcBef>
                <a:spcPts val="0"/>
              </a:spcBef>
              <a:buNone/>
            </a:pPr>
            <a:endParaRPr lang="en-US" sz="2800" dirty="0">
              <a:latin typeface="Arial"/>
              <a:cs typeface="Arial"/>
            </a:endParaRPr>
          </a:p>
          <a:p>
            <a:pPr marL="285750" indent="-285750">
              <a:lnSpc>
                <a:spcPct val="100000"/>
              </a:lnSpc>
              <a:spcBef>
                <a:spcPts val="0"/>
              </a:spcBef>
              <a:buFont typeface="Arial,Sans-Serif" charset="0"/>
            </a:pPr>
            <a:r>
              <a:rPr lang="en-US" sz="2800" dirty="0">
                <a:latin typeface="Arial"/>
                <a:cs typeface="Arial"/>
              </a:rPr>
              <a:t>Protect other workers and the community</a:t>
            </a:r>
          </a:p>
          <a:p>
            <a:pPr marL="285750" indent="-285750">
              <a:lnSpc>
                <a:spcPct val="100000"/>
              </a:lnSpc>
              <a:spcBef>
                <a:spcPts val="0"/>
              </a:spcBef>
              <a:buFont typeface="Arial,Sans-Serif" charset="0"/>
            </a:pPr>
            <a:endParaRPr lang="en-US" dirty="0">
              <a:latin typeface="Arial"/>
              <a:cs typeface="Arial"/>
            </a:endParaRPr>
          </a:p>
        </p:txBody>
      </p:sp>
      <p:sp>
        <p:nvSpPr>
          <p:cNvPr id="2" name="Slide Number Placeholder 1">
            <a:extLst>
              <a:ext uri="{FF2B5EF4-FFF2-40B4-BE49-F238E27FC236}">
                <a16:creationId xmlns:a16="http://schemas.microsoft.com/office/drawing/2014/main" id="{0C8E6C0A-7A09-4CCA-BCB4-12844C5717D2}"/>
              </a:ext>
            </a:extLst>
          </p:cNvPr>
          <p:cNvSpPr>
            <a:spLocks noGrp="1"/>
          </p:cNvSpPr>
          <p:nvPr>
            <p:ph type="sldNum" sz="quarter" idx="4294967295"/>
          </p:nvPr>
        </p:nvSpPr>
        <p:spPr>
          <a:xfrm>
            <a:off x="10614212" y="6490821"/>
            <a:ext cx="2743200" cy="365125"/>
          </a:xfrm>
          <a:prstGeom prst="rect">
            <a:avLst/>
          </a:prstGeom>
        </p:spPr>
        <p:txBody>
          <a:bodyPr lIns="91440" tIns="45720" rIns="91440" bIns="45720" anchor="t"/>
          <a:lstStyle/>
          <a:p>
            <a:r>
              <a:rPr lang="en-GB" dirty="0">
                <a:latin typeface="Arial"/>
                <a:cs typeface="Arial"/>
              </a:rPr>
              <a:t>2</a:t>
            </a:r>
          </a:p>
          <a:p>
            <a:endParaRPr lang="en-GB" dirty="0">
              <a:latin typeface="Arial"/>
              <a:cs typeface="Arial"/>
            </a:endParaRPr>
          </a:p>
        </p:txBody>
      </p:sp>
      <p:sp>
        <p:nvSpPr>
          <p:cNvPr id="6" name="Rectangle 8">
            <a:extLst>
              <a:ext uri="{FF2B5EF4-FFF2-40B4-BE49-F238E27FC236}">
                <a16:creationId xmlns:a16="http://schemas.microsoft.com/office/drawing/2014/main" id="{28D46FFA-2A78-4914-9D5B-1830951654FA}"/>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E73045C-0EBA-4B21-A612-7F630B00CB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pic>
        <p:nvPicPr>
          <p:cNvPr id="10" name="Picture 9" descr="A picture containing sky, yellow, outdoor, construction&#10;&#10;Description automatically generated">
            <a:extLst>
              <a:ext uri="{FF2B5EF4-FFF2-40B4-BE49-F238E27FC236}">
                <a16:creationId xmlns:a16="http://schemas.microsoft.com/office/drawing/2014/main" id="{3DA7CE2D-E900-498A-BE12-07DE7AC3783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80483" y="685792"/>
            <a:ext cx="3216268" cy="6019766"/>
          </a:xfrm>
          <a:prstGeom prst="rect">
            <a:avLst/>
          </a:prstGeom>
        </p:spPr>
      </p:pic>
    </p:spTree>
    <p:extLst>
      <p:ext uri="{BB962C8B-B14F-4D97-AF65-F5344CB8AC3E}">
        <p14:creationId xmlns:p14="http://schemas.microsoft.com/office/powerpoint/2010/main" val="336344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67539C-44B7-4390-ABA0-4981DD2C5149}"/>
              </a:ext>
            </a:extLst>
          </p:cNvPr>
          <p:cNvSpPr>
            <a:spLocks noGrp="1"/>
          </p:cNvSpPr>
          <p:nvPr>
            <p:ph type="subTitle" idx="1"/>
          </p:nvPr>
        </p:nvSpPr>
        <p:spPr>
          <a:xfrm>
            <a:off x="247082" y="1576906"/>
            <a:ext cx="4958467" cy="3254909"/>
          </a:xfrm>
        </p:spPr>
        <p:txBody>
          <a:bodyPr lIns="91440" tIns="45720" rIns="91440" bIns="45720" anchor="t">
            <a:noAutofit/>
          </a:bodyPr>
          <a:lstStyle/>
          <a:p>
            <a:r>
              <a:rPr lang="en-US" sz="6000">
                <a:latin typeface="Arial"/>
                <a:cs typeface="Arial"/>
              </a:rPr>
              <a:t>Hazards and risks of working on or next to a road</a:t>
            </a:r>
          </a:p>
          <a:p>
            <a:endParaRPr lang="en-US"/>
          </a:p>
        </p:txBody>
      </p:sp>
      <p:sp>
        <p:nvSpPr>
          <p:cNvPr id="4" name="Slide Number Placeholder 3">
            <a:extLst>
              <a:ext uri="{FF2B5EF4-FFF2-40B4-BE49-F238E27FC236}">
                <a16:creationId xmlns:a16="http://schemas.microsoft.com/office/drawing/2014/main" id="{0901A680-F7E6-4B5E-A021-42DAE1E4B23D}"/>
              </a:ext>
            </a:extLst>
          </p:cNvPr>
          <p:cNvSpPr>
            <a:spLocks noGrp="1"/>
          </p:cNvSpPr>
          <p:nvPr>
            <p:ph type="sldNum" sz="quarter" idx="4294967295"/>
          </p:nvPr>
        </p:nvSpPr>
        <p:spPr>
          <a:xfrm>
            <a:off x="10627415" y="6510800"/>
            <a:ext cx="2743200" cy="365125"/>
          </a:xfrm>
          <a:prstGeom prst="rect">
            <a:avLst/>
          </a:prstGeom>
        </p:spPr>
        <p:txBody>
          <a:bodyPr lIns="91440" tIns="45720" rIns="91440" bIns="45720" anchor="t"/>
          <a:lstStyle/>
          <a:p>
            <a:fld id="{E8F9186D-BD8E-4EDD-A417-AFA9BA614779}" type="slidenum">
              <a:rPr lang="en-GB" dirty="0" smtClean="0">
                <a:latin typeface="Arial"/>
                <a:cs typeface="Arial"/>
              </a:rPr>
              <a:t>3</a:t>
            </a:fld>
            <a:endParaRPr lang="en-GB">
              <a:latin typeface="Arial"/>
              <a:cs typeface="Arial"/>
            </a:endParaRPr>
          </a:p>
        </p:txBody>
      </p:sp>
      <p:sp>
        <p:nvSpPr>
          <p:cNvPr id="5" name="Rectangle 8">
            <a:extLst>
              <a:ext uri="{FF2B5EF4-FFF2-40B4-BE49-F238E27FC236}">
                <a16:creationId xmlns:a16="http://schemas.microsoft.com/office/drawing/2014/main" id="{C520C794-AE3C-48C5-B2B1-14908A7B97D8}"/>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C7444D1-763C-4148-B019-E014E2251A3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pic>
        <p:nvPicPr>
          <p:cNvPr id="8" name="Picture 7" descr="A picture containing sky, outdoor, ground, truck&#10;&#10;Description automatically generated">
            <a:extLst>
              <a:ext uri="{FF2B5EF4-FFF2-40B4-BE49-F238E27FC236}">
                <a16:creationId xmlns:a16="http://schemas.microsoft.com/office/drawing/2014/main" id="{7C0D2B27-7CA0-4B10-95FB-5114B82697C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366149" y="1224116"/>
            <a:ext cx="6682646" cy="4322411"/>
          </a:xfrm>
          <a:custGeom>
            <a:avLst/>
            <a:gdLst/>
            <a:ahLst/>
            <a:cxnLst/>
            <a:rect l="l" t="t" r="r" b="b"/>
            <a:pathLst>
              <a:path w="3910971"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71" y="11103"/>
                </a:lnTo>
                <a:lnTo>
                  <a:pt x="3910971"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pic>
    </p:spTree>
    <p:extLst>
      <p:ext uri="{BB962C8B-B14F-4D97-AF65-F5344CB8AC3E}">
        <p14:creationId xmlns:p14="http://schemas.microsoft.com/office/powerpoint/2010/main" val="7369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A0F460B-2221-47D0-B5DF-8271FF8801E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395142" y="1129807"/>
            <a:ext cx="8652505" cy="4868773"/>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D21D6E5-E4C5-405E-8C05-5F1CFCB8EA88}"/>
              </a:ext>
            </a:extLst>
          </p:cNvPr>
          <p:cNvSpPr txBox="1">
            <a:spLocks/>
          </p:cNvSpPr>
          <p:nvPr/>
        </p:nvSpPr>
        <p:spPr>
          <a:xfrm>
            <a:off x="10593711" y="6495859"/>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4</a:t>
            </a:fld>
            <a:endParaRPr lang="en-GB">
              <a:latin typeface="Arial"/>
              <a:cs typeface="Arial"/>
            </a:endParaRPr>
          </a:p>
        </p:txBody>
      </p:sp>
      <p:sp>
        <p:nvSpPr>
          <p:cNvPr id="5" name="Rectangle 8">
            <a:extLst>
              <a:ext uri="{FF2B5EF4-FFF2-40B4-BE49-F238E27FC236}">
                <a16:creationId xmlns:a16="http://schemas.microsoft.com/office/drawing/2014/main" id="{FCE3AACF-E718-4178-892B-B5AB39E7B91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E4CC6A7-649E-4800-9F48-F1ABD66FDCF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sp>
        <p:nvSpPr>
          <p:cNvPr id="2" name="Subtitle 1">
            <a:extLst>
              <a:ext uri="{FF2B5EF4-FFF2-40B4-BE49-F238E27FC236}">
                <a16:creationId xmlns:a16="http://schemas.microsoft.com/office/drawing/2014/main" id="{F75855B0-9347-412C-8231-FBD03EE60952}"/>
              </a:ext>
            </a:extLst>
          </p:cNvPr>
          <p:cNvSpPr>
            <a:spLocks noGrp="1"/>
          </p:cNvSpPr>
          <p:nvPr>
            <p:ph type="subTitle" idx="1"/>
          </p:nvPr>
        </p:nvSpPr>
        <p:spPr>
          <a:xfrm>
            <a:off x="244134" y="1919081"/>
            <a:ext cx="3009746" cy="5143500"/>
          </a:xfrm>
        </p:spPr>
        <p:txBody>
          <a:bodyPr lIns="91440" tIns="45720" rIns="91440" bIns="45720" anchor="t">
            <a:normAutofit/>
          </a:bodyPr>
          <a:lstStyle/>
          <a:p>
            <a:pPr marL="0" indent="0">
              <a:buNone/>
            </a:pPr>
            <a:r>
              <a:rPr lang="en-US">
                <a:latin typeface="Arial"/>
                <a:cs typeface="Arial"/>
              </a:rPr>
              <a:t>Workers, road users, members of the community die or get injured by construction on roads</a:t>
            </a:r>
            <a:endParaRPr lang="en-US" err="1"/>
          </a:p>
        </p:txBody>
      </p:sp>
    </p:spTree>
    <p:extLst>
      <p:ext uri="{BB962C8B-B14F-4D97-AF65-F5344CB8AC3E}">
        <p14:creationId xmlns:p14="http://schemas.microsoft.com/office/powerpoint/2010/main" val="142007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5DBEC51-08EB-4C76-8226-1DD0C7498F22}"/>
              </a:ext>
            </a:extLst>
          </p:cNvPr>
          <p:cNvSpPr>
            <a:spLocks noGrp="1"/>
          </p:cNvSpPr>
          <p:nvPr>
            <p:ph type="subTitle" idx="1"/>
          </p:nvPr>
        </p:nvSpPr>
        <p:spPr>
          <a:xfrm>
            <a:off x="339223" y="2089873"/>
            <a:ext cx="4760378" cy="2858728"/>
          </a:xfrm>
        </p:spPr>
        <p:txBody>
          <a:bodyPr lIns="91440" tIns="45720" rIns="91440" bIns="45720" anchor="t">
            <a:normAutofit/>
          </a:bodyPr>
          <a:lstStyle/>
          <a:p>
            <a:r>
              <a:rPr lang="en-US" sz="6000">
                <a:latin typeface="Arial"/>
                <a:cs typeface="Arial"/>
              </a:rPr>
              <a:t>Working on or next to a road</a:t>
            </a:r>
          </a:p>
          <a:p>
            <a:endParaRPr lang="en-US"/>
          </a:p>
        </p:txBody>
      </p:sp>
      <p:sp>
        <p:nvSpPr>
          <p:cNvPr id="4" name="Slide Number Placeholder 3">
            <a:extLst>
              <a:ext uri="{FF2B5EF4-FFF2-40B4-BE49-F238E27FC236}">
                <a16:creationId xmlns:a16="http://schemas.microsoft.com/office/drawing/2014/main" id="{0901A680-F7E6-4B5E-A021-42DAE1E4B23D}"/>
              </a:ext>
            </a:extLst>
          </p:cNvPr>
          <p:cNvSpPr>
            <a:spLocks noGrp="1"/>
          </p:cNvSpPr>
          <p:nvPr>
            <p:ph type="sldNum" sz="quarter" idx="4294967295"/>
          </p:nvPr>
        </p:nvSpPr>
        <p:spPr>
          <a:xfrm>
            <a:off x="10551886" y="6494236"/>
            <a:ext cx="2743200" cy="365125"/>
          </a:xfrm>
          <a:prstGeom prst="rect">
            <a:avLst/>
          </a:prstGeom>
        </p:spPr>
        <p:txBody>
          <a:bodyPr lIns="91440" tIns="45720" rIns="91440" bIns="45720" anchor="t"/>
          <a:lstStyle/>
          <a:p>
            <a:fld id="{E8F9186D-BD8E-4EDD-A417-AFA9BA614779}" type="slidenum">
              <a:rPr lang="en-GB" dirty="0" smtClean="0">
                <a:latin typeface="Arial"/>
                <a:cs typeface="Arial"/>
              </a:rPr>
              <a:t>5</a:t>
            </a:fld>
            <a:endParaRPr lang="en-GB">
              <a:latin typeface="Arial"/>
              <a:cs typeface="Arial"/>
            </a:endParaRPr>
          </a:p>
        </p:txBody>
      </p:sp>
      <p:sp>
        <p:nvSpPr>
          <p:cNvPr id="6" name="Rectangle 8">
            <a:extLst>
              <a:ext uri="{FF2B5EF4-FFF2-40B4-BE49-F238E27FC236}">
                <a16:creationId xmlns:a16="http://schemas.microsoft.com/office/drawing/2014/main" id="{9F8E4CCA-0B74-4E9B-B06C-471B0F3ECD1B}"/>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17F094F-F03D-4CC9-8835-5CD218FB3D2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pic>
        <p:nvPicPr>
          <p:cNvPr id="8" name="Picture 7" descr="A picture containing outdoor, construction, road, several&#10;&#10;Description automatically generated">
            <a:extLst>
              <a:ext uri="{FF2B5EF4-FFF2-40B4-BE49-F238E27FC236}">
                <a16:creationId xmlns:a16="http://schemas.microsoft.com/office/drawing/2014/main" id="{3974D79B-7F2F-4B9E-B055-60124643B62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22547" y="1376311"/>
            <a:ext cx="7296623" cy="4105377"/>
          </a:xfrm>
          <a:prstGeom prst="rect">
            <a:avLst/>
          </a:prstGeom>
        </p:spPr>
      </p:pic>
    </p:spTree>
    <p:extLst>
      <p:ext uri="{BB962C8B-B14F-4D97-AF65-F5344CB8AC3E}">
        <p14:creationId xmlns:p14="http://schemas.microsoft.com/office/powerpoint/2010/main" val="8062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5E9EF6D5-D27F-4BBE-984C-A7242ACB6D65}"/>
              </a:ext>
            </a:extLst>
          </p:cNvPr>
          <p:cNvSpPr>
            <a:spLocks noGrp="1"/>
          </p:cNvSpPr>
          <p:nvPr>
            <p:ph type="subTitle" idx="1"/>
          </p:nvPr>
        </p:nvSpPr>
        <p:spPr>
          <a:xfrm>
            <a:off x="3808998" y="6170558"/>
            <a:ext cx="4576763" cy="629010"/>
          </a:xfrm>
        </p:spPr>
        <p:txBody>
          <a:bodyPr lIns="91440" tIns="45720" rIns="91440" bIns="45720" anchor="t">
            <a:normAutofit/>
          </a:bodyPr>
          <a:lstStyle/>
          <a:p>
            <a:pPr marL="0" indent="0">
              <a:buNone/>
            </a:pPr>
            <a:r>
              <a:rPr lang="en-US">
                <a:latin typeface="Arial"/>
                <a:cs typeface="Arial"/>
              </a:rPr>
              <a:t>Wear high visibility clothes</a:t>
            </a:r>
            <a:endParaRPr lang="en-US"/>
          </a:p>
          <a:p>
            <a:endParaRPr lang="en-US"/>
          </a:p>
        </p:txBody>
      </p:sp>
      <p:sp>
        <p:nvSpPr>
          <p:cNvPr id="5" name="Slide Number Placeholder 4">
            <a:extLst>
              <a:ext uri="{FF2B5EF4-FFF2-40B4-BE49-F238E27FC236}">
                <a16:creationId xmlns:a16="http://schemas.microsoft.com/office/drawing/2014/main" id="{BBF7C3A4-1DE3-4BFB-A672-0B17FB0647FB}"/>
              </a:ext>
            </a:extLst>
          </p:cNvPr>
          <p:cNvSpPr>
            <a:spLocks noGrp="1"/>
          </p:cNvSpPr>
          <p:nvPr>
            <p:ph type="sldNum" sz="quarter" idx="4294967295"/>
          </p:nvPr>
        </p:nvSpPr>
        <p:spPr>
          <a:xfrm>
            <a:off x="10663998" y="6485746"/>
            <a:ext cx="2743200" cy="365125"/>
          </a:xfrm>
          <a:prstGeom prst="rect">
            <a:avLst/>
          </a:prstGeom>
        </p:spPr>
        <p:txBody>
          <a:bodyPr lIns="91440" tIns="45720" rIns="91440" bIns="45720" anchor="t"/>
          <a:lstStyle/>
          <a:p>
            <a:fld id="{E8F9186D-BD8E-4EDD-A417-AFA9BA614779}" type="slidenum">
              <a:rPr lang="en-GB" dirty="0" smtClean="0">
                <a:latin typeface="Arial"/>
                <a:cs typeface="Arial"/>
              </a:rPr>
              <a:t>6</a:t>
            </a:fld>
            <a:endParaRPr lang="en-GB">
              <a:latin typeface="Arial"/>
              <a:cs typeface="Arial"/>
            </a:endParaRPr>
          </a:p>
        </p:txBody>
      </p:sp>
      <p:pic>
        <p:nvPicPr>
          <p:cNvPr id="4" name="Picture 5" descr="A picture containing outdoor, ground, person, riding&#10;&#10;Description automatically generated">
            <a:extLst>
              <a:ext uri="{FF2B5EF4-FFF2-40B4-BE49-F238E27FC236}">
                <a16:creationId xmlns:a16="http://schemas.microsoft.com/office/drawing/2014/main" id="{F685C5F9-2591-41EB-BE79-DAD05B46494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557" y="866937"/>
            <a:ext cx="7530876" cy="5022639"/>
          </a:xfrm>
          <a:prstGeom prst="rect">
            <a:avLst/>
          </a:prstGeom>
          <a:ln>
            <a:noFill/>
          </a:ln>
          <a:effectLst>
            <a:outerShdw blurRad="292100" dist="139700" dir="2700000" algn="tl" rotWithShape="0">
              <a:srgbClr val="333333">
                <a:alpha val="65000"/>
              </a:srgbClr>
            </a:outerShdw>
          </a:effectLst>
        </p:spPr>
      </p:pic>
      <p:pic>
        <p:nvPicPr>
          <p:cNvPr id="7" name="Picture 7" descr="Logo, icon&#10;&#10;Description automatically generated">
            <a:extLst>
              <a:ext uri="{FF2B5EF4-FFF2-40B4-BE49-F238E27FC236}">
                <a16:creationId xmlns:a16="http://schemas.microsoft.com/office/drawing/2014/main" id="{9E7652B2-040A-46DD-B8C7-DFE65B9FE8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159" y="1678248"/>
            <a:ext cx="3403601" cy="3403601"/>
          </a:xfrm>
          <a:prstGeom prst="rect">
            <a:avLst/>
          </a:prstGeom>
          <a:ln>
            <a:noFill/>
          </a:ln>
          <a:effectLst>
            <a:outerShdw blurRad="292100" dist="139700" dir="2700000" algn="tl" rotWithShape="0">
              <a:srgbClr val="333333">
                <a:alpha val="65000"/>
              </a:srgbClr>
            </a:outerShdw>
          </a:effectLst>
        </p:spPr>
      </p:pic>
      <p:sp>
        <p:nvSpPr>
          <p:cNvPr id="8" name="Rectangle 8">
            <a:extLst>
              <a:ext uri="{FF2B5EF4-FFF2-40B4-BE49-F238E27FC236}">
                <a16:creationId xmlns:a16="http://schemas.microsoft.com/office/drawing/2014/main" id="{061B72F6-66ED-4D2B-9C35-ACFA3D4DA1D3}"/>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FAD2F5B-E0AD-4D0E-874C-E39F12CAF3E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spTree>
    <p:extLst>
      <p:ext uri="{BB962C8B-B14F-4D97-AF65-F5344CB8AC3E}">
        <p14:creationId xmlns:p14="http://schemas.microsoft.com/office/powerpoint/2010/main" val="258395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00D82F-0C20-4D73-AA05-1F9C6E352A69}"/>
              </a:ext>
            </a:extLst>
          </p:cNvPr>
          <p:cNvSpPr>
            <a:spLocks noGrp="1"/>
          </p:cNvSpPr>
          <p:nvPr>
            <p:ph type="subTitle" idx="1"/>
          </p:nvPr>
        </p:nvSpPr>
        <p:spPr>
          <a:xfrm>
            <a:off x="3264807" y="6299200"/>
            <a:ext cx="5781448" cy="948872"/>
          </a:xfrm>
        </p:spPr>
        <p:txBody>
          <a:bodyPr lIns="91440" tIns="45720" rIns="91440" bIns="45720" anchor="t">
            <a:normAutofit/>
          </a:bodyPr>
          <a:lstStyle/>
          <a:p>
            <a:pPr marL="0" indent="0">
              <a:buNone/>
            </a:pPr>
            <a:r>
              <a:rPr lang="en-US">
                <a:latin typeface="Arial"/>
                <a:cs typeface="Arial"/>
              </a:rPr>
              <a:t>Don’t work on both sides of road</a:t>
            </a:r>
          </a:p>
        </p:txBody>
      </p:sp>
      <p:pic>
        <p:nvPicPr>
          <p:cNvPr id="5" name="Picture 5">
            <a:extLst>
              <a:ext uri="{FF2B5EF4-FFF2-40B4-BE49-F238E27FC236}">
                <a16:creationId xmlns:a16="http://schemas.microsoft.com/office/drawing/2014/main" id="{29124F33-2DA4-4205-BDB9-EB9B07D82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551" y="671988"/>
            <a:ext cx="5132988" cy="5642712"/>
          </a:xfrm>
          <a:prstGeom prst="rect">
            <a:avLst/>
          </a:prstGeom>
          <a:ln>
            <a:noFill/>
          </a:ln>
          <a:effectLst>
            <a:outerShdw blurRad="292100" dist="139700" dir="2700000" algn="tl" rotWithShape="0">
              <a:srgbClr val="333333">
                <a:alpha val="65000"/>
              </a:srgbClr>
            </a:outerShdw>
          </a:effectLst>
        </p:spPr>
      </p:pic>
      <p:sp>
        <p:nvSpPr>
          <p:cNvPr id="6" name="Slide Number Placeholder 4">
            <a:extLst>
              <a:ext uri="{FF2B5EF4-FFF2-40B4-BE49-F238E27FC236}">
                <a16:creationId xmlns:a16="http://schemas.microsoft.com/office/drawing/2014/main" id="{0444BB48-9BFD-4139-9F8B-71F93A4D19C2}"/>
              </a:ext>
            </a:extLst>
          </p:cNvPr>
          <p:cNvSpPr txBox="1">
            <a:spLocks/>
          </p:cNvSpPr>
          <p:nvPr/>
        </p:nvSpPr>
        <p:spPr>
          <a:xfrm>
            <a:off x="10622997" y="649460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7</a:t>
            </a:fld>
            <a:endParaRPr lang="en-GB">
              <a:latin typeface="Arial"/>
              <a:cs typeface="Arial"/>
            </a:endParaRPr>
          </a:p>
        </p:txBody>
      </p:sp>
      <p:pic>
        <p:nvPicPr>
          <p:cNvPr id="9" name="Picture 9">
            <a:extLst>
              <a:ext uri="{FF2B5EF4-FFF2-40B4-BE49-F238E27FC236}">
                <a16:creationId xmlns:a16="http://schemas.microsoft.com/office/drawing/2014/main" id="{3B978342-6DEC-402C-971E-95AFA2D38B1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12457" y="1106560"/>
            <a:ext cx="4746171" cy="4855336"/>
          </a:xfrm>
          <a:prstGeom prst="rect">
            <a:avLst/>
          </a:prstGeom>
        </p:spPr>
      </p:pic>
      <p:sp>
        <p:nvSpPr>
          <p:cNvPr id="7" name="Rectangle 8">
            <a:extLst>
              <a:ext uri="{FF2B5EF4-FFF2-40B4-BE49-F238E27FC236}">
                <a16:creationId xmlns:a16="http://schemas.microsoft.com/office/drawing/2014/main" id="{ADDCAC9E-026D-44D7-89D8-7560DC4B640C}"/>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17FD05-F993-4274-83F7-46366CD725F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spTree>
    <p:extLst>
      <p:ext uri="{BB962C8B-B14F-4D97-AF65-F5344CB8AC3E}">
        <p14:creationId xmlns:p14="http://schemas.microsoft.com/office/powerpoint/2010/main" val="232274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C4DACEAF-A7AA-4427-BAE2-F7ED1310A8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08312" y="3649136"/>
            <a:ext cx="5178551" cy="3064528"/>
          </a:xfrm>
          <a:prstGeom prst="rect">
            <a:avLst/>
          </a:prstGeom>
          <a:ln>
            <a:noFill/>
          </a:ln>
          <a:effectLst>
            <a:outerShdw blurRad="292100" dist="139700" dir="2700000" algn="tl" rotWithShape="0">
              <a:srgbClr val="333333">
                <a:alpha val="65000"/>
              </a:srgbClr>
            </a:outerShdw>
          </a:effectLst>
        </p:spPr>
      </p:pic>
      <p:pic>
        <p:nvPicPr>
          <p:cNvPr id="9" name="Picture 4">
            <a:extLst>
              <a:ext uri="{FF2B5EF4-FFF2-40B4-BE49-F238E27FC236}">
                <a16:creationId xmlns:a16="http://schemas.microsoft.com/office/drawing/2014/main" id="{6A92B3E2-D0C4-4983-A321-DF7BEF22613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09556" y="638624"/>
            <a:ext cx="5182829" cy="2926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descr="A picture containing ground, sky, outdoor, dirt&#10;&#10;Description automatically generated">
            <a:extLst>
              <a:ext uri="{FF2B5EF4-FFF2-40B4-BE49-F238E27FC236}">
                <a16:creationId xmlns:a16="http://schemas.microsoft.com/office/drawing/2014/main" id="{6FB64B45-415E-4477-89EF-98120F7A1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319" y="3649770"/>
            <a:ext cx="4724316" cy="3062432"/>
          </a:xfrm>
          <a:prstGeom prst="rect">
            <a:avLst/>
          </a:prstGeom>
          <a:ln>
            <a:noFill/>
          </a:ln>
          <a:effectLst>
            <a:outerShdw blurRad="292100" dist="139700" dir="2700000" algn="tl" rotWithShape="0">
              <a:srgbClr val="333333">
                <a:alpha val="65000"/>
              </a:srgbClr>
            </a:outerShdw>
          </a:effectLst>
        </p:spPr>
      </p:pic>
      <p:sp>
        <p:nvSpPr>
          <p:cNvPr id="8" name="Subtitle 2">
            <a:extLst>
              <a:ext uri="{FF2B5EF4-FFF2-40B4-BE49-F238E27FC236}">
                <a16:creationId xmlns:a16="http://schemas.microsoft.com/office/drawing/2014/main" id="{0945D729-3CDC-4F4A-8FF2-40E389C75D41}"/>
              </a:ext>
            </a:extLst>
          </p:cNvPr>
          <p:cNvSpPr txBox="1">
            <a:spLocks/>
          </p:cNvSpPr>
          <p:nvPr/>
        </p:nvSpPr>
        <p:spPr>
          <a:xfrm>
            <a:off x="490572" y="1776890"/>
            <a:ext cx="4910590" cy="2255158"/>
          </a:xfrm>
          <a:prstGeom prst="rect">
            <a:avLst/>
          </a:prstGeom>
        </p:spPr>
        <p:txBody>
          <a:bodyPr lIns="91440" tIns="45720" rIns="91440" bIns="45720" anchor="t">
            <a:normAutofit/>
          </a:bodyPr>
          <a:lstStyle>
            <a:lvl1pPr marL="342900" indent="-342900" algn="l" defTabSz="914400" rtl="0" eaLnBrk="1" latinLnBrk="0" hangingPunct="1">
              <a:lnSpc>
                <a:spcPct val="90000"/>
              </a:lnSpc>
              <a:spcBef>
                <a:spcPts val="1000"/>
              </a:spcBef>
              <a:buFont typeface="Arial" charset="0"/>
              <a:buChar char="•"/>
              <a:defRPr sz="28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0"/>
              </a:spcBef>
              <a:buNone/>
            </a:pPr>
            <a:r>
              <a:rPr lang="en-US" dirty="0">
                <a:latin typeface="Arial"/>
                <a:cs typeface="Arial"/>
              </a:rPr>
              <a:t>Work only on one half of the road</a:t>
            </a:r>
            <a:endParaRPr lang="en-US" dirty="0">
              <a:cs typeface="Arial"/>
            </a:endParaRPr>
          </a:p>
          <a:p>
            <a:pPr marL="285750" indent="-285750">
              <a:lnSpc>
                <a:spcPct val="100000"/>
              </a:lnSpc>
              <a:spcBef>
                <a:spcPts val="0"/>
              </a:spcBef>
              <a:buFont typeface="Arial,Sans-Serif" charset="0"/>
              <a:buChar char="•"/>
            </a:pPr>
            <a:endParaRPr lang="en-US" dirty="0">
              <a:latin typeface="Arial"/>
              <a:cs typeface="Arial"/>
            </a:endParaRPr>
          </a:p>
        </p:txBody>
      </p:sp>
      <p:sp>
        <p:nvSpPr>
          <p:cNvPr id="13" name="Slide Number Placeholder 4">
            <a:extLst>
              <a:ext uri="{FF2B5EF4-FFF2-40B4-BE49-F238E27FC236}">
                <a16:creationId xmlns:a16="http://schemas.microsoft.com/office/drawing/2014/main" id="{84808B9B-D691-467D-B1A9-C37FA1FB8EFA}"/>
              </a:ext>
            </a:extLst>
          </p:cNvPr>
          <p:cNvSpPr txBox="1">
            <a:spLocks/>
          </p:cNvSpPr>
          <p:nvPr/>
        </p:nvSpPr>
        <p:spPr>
          <a:xfrm>
            <a:off x="10650794" y="6524663"/>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8</a:t>
            </a:fld>
            <a:endParaRPr lang="en-GB">
              <a:latin typeface="Arial"/>
              <a:cs typeface="Arial"/>
            </a:endParaRPr>
          </a:p>
        </p:txBody>
      </p:sp>
      <p:sp>
        <p:nvSpPr>
          <p:cNvPr id="10" name="Rectangle 8">
            <a:extLst>
              <a:ext uri="{FF2B5EF4-FFF2-40B4-BE49-F238E27FC236}">
                <a16:creationId xmlns:a16="http://schemas.microsoft.com/office/drawing/2014/main" id="{F19ADC82-9B03-43A6-8081-169C8A4B7151}"/>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930E18E-50B7-47F9-81F6-0CCB53735C4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spTree>
    <p:extLst>
      <p:ext uri="{BB962C8B-B14F-4D97-AF65-F5344CB8AC3E}">
        <p14:creationId xmlns:p14="http://schemas.microsoft.com/office/powerpoint/2010/main" val="303775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ree, outdoor, seat, colorful&#10;&#10;Description automatically generated">
            <a:extLst>
              <a:ext uri="{FF2B5EF4-FFF2-40B4-BE49-F238E27FC236}">
                <a16:creationId xmlns:a16="http://schemas.microsoft.com/office/drawing/2014/main" id="{5FCB31D7-F35C-4E0D-AC79-D91C02BCC2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093" y="709806"/>
            <a:ext cx="8863780" cy="5886984"/>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86CD5FAB-5CA9-4CD5-B2DB-E3E8A734E42A}"/>
              </a:ext>
            </a:extLst>
          </p:cNvPr>
          <p:cNvSpPr txBox="1">
            <a:spLocks/>
          </p:cNvSpPr>
          <p:nvPr/>
        </p:nvSpPr>
        <p:spPr>
          <a:xfrm>
            <a:off x="10518409" y="649460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9</a:t>
            </a:fld>
            <a:endParaRPr lang="en-GB">
              <a:latin typeface="Arial"/>
              <a:cs typeface="Arial"/>
            </a:endParaRPr>
          </a:p>
        </p:txBody>
      </p:sp>
      <p:sp>
        <p:nvSpPr>
          <p:cNvPr id="6" name="Rectangle 8">
            <a:extLst>
              <a:ext uri="{FF2B5EF4-FFF2-40B4-BE49-F238E27FC236}">
                <a16:creationId xmlns:a16="http://schemas.microsoft.com/office/drawing/2014/main" id="{2FEE41A7-9FD7-4152-9445-D0A900F4CE63}"/>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55CD6DF-9D9F-4E7C-924D-D7E6577DAF2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80312" y="5943108"/>
            <a:ext cx="861583" cy="836720"/>
          </a:xfrm>
          <a:prstGeom prst="rect">
            <a:avLst/>
          </a:prstGeom>
        </p:spPr>
      </p:pic>
      <p:sp>
        <p:nvSpPr>
          <p:cNvPr id="8" name="Subtitle 7">
            <a:extLst>
              <a:ext uri="{FF2B5EF4-FFF2-40B4-BE49-F238E27FC236}">
                <a16:creationId xmlns:a16="http://schemas.microsoft.com/office/drawing/2014/main" id="{7D819846-C17B-4EC2-99E8-D064B892593F}"/>
              </a:ext>
            </a:extLst>
          </p:cNvPr>
          <p:cNvSpPr>
            <a:spLocks noGrp="1"/>
          </p:cNvSpPr>
          <p:nvPr>
            <p:ph type="subTitle" idx="1"/>
          </p:nvPr>
        </p:nvSpPr>
        <p:spPr>
          <a:xfrm>
            <a:off x="9220813" y="2284770"/>
            <a:ext cx="2917570" cy="5143500"/>
          </a:xfrm>
        </p:spPr>
        <p:txBody>
          <a:bodyPr lIns="91440" tIns="45720" rIns="91440" bIns="45720" anchor="t">
            <a:normAutofit/>
          </a:bodyPr>
          <a:lstStyle/>
          <a:p>
            <a:pPr marL="0" indent="0">
              <a:buNone/>
            </a:pPr>
            <a:r>
              <a:rPr lang="en-US" dirty="0"/>
              <a:t>Make sure the working area is clearly visible</a:t>
            </a:r>
          </a:p>
          <a:p>
            <a:endParaRPr lang="en-US" dirty="0"/>
          </a:p>
        </p:txBody>
      </p:sp>
    </p:spTree>
    <p:extLst>
      <p:ext uri="{BB962C8B-B14F-4D97-AF65-F5344CB8AC3E}">
        <p14:creationId xmlns:p14="http://schemas.microsoft.com/office/powerpoint/2010/main" val="44702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1767</Words>
  <Application>Microsoft Office PowerPoint</Application>
  <PresentationFormat>Widescreen</PresentationFormat>
  <Paragraphs>204</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Arial,Sans-Serif</vt:lpstr>
      <vt:lpstr>Calibri Light</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2023-05-08T15:52:21Z</dcterms:created>
  <dcterms:modified xsi:type="dcterms:W3CDTF">2023-05-31T14:03:49Z</dcterms:modified>
</cp:coreProperties>
</file>