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3"/>
  </p:notesMasterIdLst>
  <p:sldIdLst>
    <p:sldId id="301" r:id="rId2"/>
    <p:sldId id="335" r:id="rId3"/>
    <p:sldId id="288" r:id="rId4"/>
    <p:sldId id="270" r:id="rId5"/>
    <p:sldId id="302" r:id="rId6"/>
    <p:sldId id="269" r:id="rId7"/>
    <p:sldId id="337" r:id="rId8"/>
    <p:sldId id="285" r:id="rId9"/>
    <p:sldId id="338" r:id="rId10"/>
    <p:sldId id="339" r:id="rId11"/>
    <p:sldId id="290" r:id="rId12"/>
    <p:sldId id="299" r:id="rId13"/>
    <p:sldId id="292" r:id="rId14"/>
    <p:sldId id="303" r:id="rId15"/>
    <p:sldId id="283" r:id="rId16"/>
    <p:sldId id="340" r:id="rId17"/>
    <p:sldId id="293" r:id="rId18"/>
    <p:sldId id="284" r:id="rId19"/>
    <p:sldId id="344" r:id="rId20"/>
    <p:sldId id="287" r:id="rId21"/>
    <p:sldId id="342" r:id="rId22"/>
    <p:sldId id="294" r:id="rId23"/>
    <p:sldId id="408" r:id="rId24"/>
    <p:sldId id="282" r:id="rId25"/>
    <p:sldId id="334" r:id="rId26"/>
    <p:sldId id="291" r:id="rId27"/>
    <p:sldId id="286" r:id="rId28"/>
    <p:sldId id="275" r:id="rId29"/>
    <p:sldId id="332" r:id="rId30"/>
    <p:sldId id="314" r:id="rId31"/>
    <p:sldId id="845"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6357FD-245B-437B-8F12-616E93610ADA}">
          <p14:sldIdLst>
            <p14:sldId id="301"/>
            <p14:sldId id="335"/>
            <p14:sldId id="288"/>
            <p14:sldId id="270"/>
            <p14:sldId id="302"/>
            <p14:sldId id="269"/>
            <p14:sldId id="337"/>
            <p14:sldId id="285"/>
            <p14:sldId id="338"/>
            <p14:sldId id="339"/>
            <p14:sldId id="290"/>
            <p14:sldId id="299"/>
            <p14:sldId id="292"/>
            <p14:sldId id="303"/>
            <p14:sldId id="283"/>
            <p14:sldId id="340"/>
            <p14:sldId id="293"/>
            <p14:sldId id="284"/>
            <p14:sldId id="344"/>
            <p14:sldId id="287"/>
            <p14:sldId id="342"/>
            <p14:sldId id="294"/>
            <p14:sldId id="408"/>
            <p14:sldId id="282"/>
            <p14:sldId id="334"/>
            <p14:sldId id="291"/>
            <p14:sldId id="286"/>
            <p14:sldId id="275"/>
            <p14:sldId id="332"/>
            <p14:sldId id="314"/>
          </p14:sldIdLst>
        </p14:section>
        <p14:section name="Copyright" id="{561B26F0-C98D-45D6-AD82-B5371FB2A5FD}">
          <p14:sldIdLst>
            <p14:sldId id="8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30" autoAdjust="0"/>
    <p:restoredTop sz="66116" autoAdjust="0"/>
  </p:normalViewPr>
  <p:slideViewPr>
    <p:cSldViewPr snapToGrid="0">
      <p:cViewPr varScale="1">
        <p:scale>
          <a:sx n="54" d="100"/>
          <a:sy n="54" d="100"/>
        </p:scale>
        <p:origin x="1493"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6F860-5541-416E-9302-F45377CA853C}" type="datetimeFigureOut">
              <a:rPr lang="en-GB" smtClean="0"/>
              <a:t>31/05/2023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8D87D-F75C-4A1C-B1D4-17454C29C32E}" type="slidenum">
              <a:rPr lang="en-GB" smtClean="0"/>
              <a:t>‹#›</a:t>
            </a:fld>
            <a:endParaRPr lang="en-GB"/>
          </a:p>
        </p:txBody>
      </p:sp>
    </p:spTree>
    <p:extLst>
      <p:ext uri="{BB962C8B-B14F-4D97-AF65-F5344CB8AC3E}">
        <p14:creationId xmlns:p14="http://schemas.microsoft.com/office/powerpoint/2010/main" val="383832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Welcome to Module </a:t>
            </a:r>
            <a:r>
              <a:rPr lang="en-US" dirty="0"/>
              <a:t>14</a:t>
            </a:r>
            <a:r>
              <a:rPr lang="en-US" b="0" dirty="0"/>
              <a:t> Working in excavations and earthworks.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Image by:</a:t>
            </a:r>
            <a:r>
              <a:rPr lang="en-US" b="1" dirty="0"/>
              <a:t> </a:t>
            </a:r>
            <a:r>
              <a:rPr lang="en-US" sz="1200" b="0" i="0" dirty="0">
                <a:solidFill>
                  <a:srgbClr val="212124"/>
                </a:solidFill>
                <a:effectLst/>
                <a:latin typeface="Proxima Nova"/>
              </a:rPr>
              <a:t>© </a:t>
            </a:r>
            <a:r>
              <a:rPr lang="en-US" b="0" dirty="0"/>
              <a:t>World Bank</a:t>
            </a:r>
            <a:endParaRPr lang="en-US" b="1" dirty="0"/>
          </a:p>
          <a:p>
            <a:endParaRPr lang="en-GB"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a:t>
            </a:fld>
            <a:endParaRPr lang="en-GB"/>
          </a:p>
        </p:txBody>
      </p:sp>
    </p:spTree>
    <p:extLst>
      <p:ext uri="{BB962C8B-B14F-4D97-AF65-F5344CB8AC3E}">
        <p14:creationId xmlns:p14="http://schemas.microsoft.com/office/powerpoint/2010/main" val="254593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Wa</a:t>
            </a:r>
            <a:r>
              <a:rPr lang="en-US" dirty="0"/>
              <a:t>tch out for</a:t>
            </a:r>
          </a:p>
          <a:p>
            <a:pPr marL="171450" indent="-171450">
              <a:buFontTx/>
              <a:buChar char="-"/>
              <a:defRPr/>
            </a:pPr>
            <a:r>
              <a:rPr lang="en-US" dirty="0"/>
              <a:t>jewelry</a:t>
            </a:r>
            <a:r>
              <a:rPr lang="en-US" sz="1200" dirty="0"/>
              <a:t>, coins, bones, fossils and pottery, such as this ancient pot</a:t>
            </a:r>
          </a:p>
          <a:p>
            <a:pPr marL="171450" indent="-171450">
              <a:buFontTx/>
              <a:buChar char="-"/>
              <a:defRPr/>
            </a:pPr>
            <a:r>
              <a:rPr lang="en-US" sz="1200" dirty="0"/>
              <a:t>And remains of old buildings or structures.</a:t>
            </a: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 might be </a:t>
            </a:r>
            <a:r>
              <a:rPr lang="en-US" dirty="0"/>
              <a:t>important cultural heritage objects that need to be investigated by a specialist before you carry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Leave the objects where they are, stop work and tell your Supervisor.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dirty="0"/>
              <a:t>Photo by: </a:t>
            </a:r>
            <a:r>
              <a:rPr lang="en-US" dirty="0"/>
              <a:t>Shutterstock.com</a:t>
            </a:r>
            <a:br>
              <a:rPr lang="en-US" dirty="0"/>
            </a:br>
            <a:endParaRPr lang="en-US" b="1" dirty="0">
              <a:highlight>
                <a:srgbClr val="FFFF00"/>
              </a:highligh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10</a:t>
            </a:fld>
            <a:endParaRPr lang="en-GB"/>
          </a:p>
        </p:txBody>
      </p:sp>
    </p:spTree>
    <p:extLst>
      <p:ext uri="{BB962C8B-B14F-4D97-AF65-F5344CB8AC3E}">
        <p14:creationId xmlns:p14="http://schemas.microsoft.com/office/powerpoint/2010/main" val="3306304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Next let’s </a:t>
            </a:r>
            <a:r>
              <a:rPr lang="en-US" dirty="0"/>
              <a:t>find out how excavations need to be set up so you know what to look out for to stay safe. </a:t>
            </a:r>
            <a:endParaRPr lang="en-GB" dirty="0"/>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i="0" dirty="0">
                <a:solidFill>
                  <a:srgbClr val="212124"/>
                </a:solidFill>
                <a:effectLst/>
                <a:latin typeface="Proxima Nova"/>
              </a:rPr>
              <a:t>© M</a:t>
            </a:r>
            <a:r>
              <a:rPr lang="en-US" b="0" dirty="0"/>
              <a:t>ichael Hall /</a:t>
            </a:r>
            <a:r>
              <a:rPr lang="en-US" b="0" i="0" dirty="0">
                <a:solidFill>
                  <a:srgbClr val="212124"/>
                </a:solidFill>
                <a:effectLst/>
                <a:latin typeface="Proxima Nova"/>
              </a:rPr>
              <a:t> </a:t>
            </a:r>
            <a:r>
              <a:rPr lang="en-US" b="0" dirty="0"/>
              <a:t>World Bank. </a:t>
            </a:r>
            <a:r>
              <a:rPr lang="en-US" sz="1200" dirty="0"/>
              <a:t>Further permission required for reuse.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a:defRPr/>
            </a:pPr>
            <a:endParaRPr lang="en-US" b="1" strike="sngStrike" dirty="0">
              <a:cs typeface="Calibri"/>
            </a:endParaRPr>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11</a:t>
            </a:fld>
            <a:endParaRPr lang="en-GB"/>
          </a:p>
        </p:txBody>
      </p:sp>
    </p:spTree>
    <p:extLst>
      <p:ext uri="{BB962C8B-B14F-4D97-AF65-F5344CB8AC3E}">
        <p14:creationId xmlns:p14="http://schemas.microsoft.com/office/powerpoint/2010/main" val="2514210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t>Narration: </a:t>
            </a:r>
            <a:r>
              <a:rPr lang="en-US" sz="1200" dirty="0"/>
              <a:t>Excavation</a:t>
            </a:r>
            <a:r>
              <a:rPr lang="en-US" sz="1200" dirty="0">
                <a:cs typeface="Calibri"/>
              </a:rPr>
              <a:t> walls must not be vertical because it’s unsafe – the only exception is in solid rock, then the sides are strong enough to be vertical.</a:t>
            </a:r>
            <a:br>
              <a:rPr lang="en-US" sz="1200" dirty="0">
                <a:cs typeface="+mn-lt"/>
              </a:rPr>
            </a:br>
            <a:r>
              <a:rPr lang="en-US" sz="1200" dirty="0">
                <a:cs typeface="Calibri"/>
              </a:rPr>
              <a:t>Excavation walls should be graded so they are not too steep. </a:t>
            </a:r>
          </a:p>
          <a:p>
            <a:pPr>
              <a:defRPr/>
            </a:pPr>
            <a:r>
              <a:rPr lang="en-US" sz="1200" dirty="0">
                <a:cs typeface="Calibri"/>
              </a:rPr>
              <a:t>Here you can see that the sides are sloping which makes the walls much more stable.</a:t>
            </a:r>
            <a:br>
              <a:rPr lang="en-US" sz="1200" dirty="0">
                <a:cs typeface="+mn-lt"/>
              </a:rPr>
            </a:br>
            <a:r>
              <a:rPr lang="en-US" sz="1200" dirty="0">
                <a:cs typeface="Calibri"/>
              </a:rPr>
              <a:t>Alternatively, the sides of the excavation can be supported by shoring with wooden or metal props.</a:t>
            </a:r>
            <a:endParaRPr lang="en-US" sz="1200" dirty="0"/>
          </a:p>
          <a:p>
            <a:pPr>
              <a:defRPr/>
            </a:pPr>
            <a:r>
              <a:rPr lang="en-US" sz="1200" dirty="0">
                <a:cs typeface="Calibri"/>
              </a:rPr>
              <a:t>If the excavation is not like this, do not get in and tell your Supervisor. </a:t>
            </a:r>
          </a:p>
          <a:p>
            <a:pPr>
              <a:defRPr/>
            </a:pPr>
            <a:endParaRPr lang="en-US" sz="1200" b="1" dirty="0"/>
          </a:p>
          <a:p>
            <a:pPr>
              <a:defRPr/>
            </a:pPr>
            <a:r>
              <a:rPr lang="en-US" sz="1200" b="1" dirty="0"/>
              <a:t>Note to trainer: </a:t>
            </a:r>
            <a:r>
              <a:rPr lang="en-GB" sz="1200" dirty="0">
                <a:effectLst/>
                <a:latin typeface="Calibri" panose="020F0502020204030204" pitchFamily="34" charset="0"/>
                <a:ea typeface="Calibri" panose="020F0502020204030204" pitchFamily="34" charset="0"/>
                <a:cs typeface="Times New Roman" panose="02020603050405020304" pitchFamily="18" charset="0"/>
              </a:rPr>
              <a:t>To make the training more interactive, at the beginning of this slide, ask the workers: “Do you think this excavation is safe to work in?” The answer is “yes”. Ask them “why? What makes this excavation safe?” The answer is in the narration. </a:t>
            </a:r>
            <a:endParaRPr lang="en-US" sz="1200" b="1" dirty="0"/>
          </a:p>
          <a:p>
            <a:pPr>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i="0" dirty="0">
                <a:solidFill>
                  <a:srgbClr val="212124"/>
                </a:solidFill>
                <a:effectLst/>
                <a:latin typeface="Proxima Nova"/>
              </a:rPr>
              <a:t>© M</a:t>
            </a:r>
            <a:r>
              <a:rPr lang="en-US" b="0" dirty="0"/>
              <a:t>ichael Hall /</a:t>
            </a:r>
            <a:r>
              <a:rPr lang="en-US" b="0" i="0" dirty="0">
                <a:solidFill>
                  <a:srgbClr val="212124"/>
                </a:solidFill>
                <a:effectLst/>
                <a:latin typeface="Proxima Nova"/>
              </a:rPr>
              <a:t> </a:t>
            </a:r>
            <a:r>
              <a:rPr lang="en-US" b="0" dirty="0"/>
              <a:t>World Bank. </a:t>
            </a:r>
            <a:r>
              <a:rPr lang="en-US" sz="1200" dirty="0"/>
              <a:t>Further permission required for reuse.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endParaRPr lang="en-US" sz="1200" b="1"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12</a:t>
            </a:fld>
            <a:endParaRPr lang="en-GB"/>
          </a:p>
        </p:txBody>
      </p:sp>
    </p:spTree>
    <p:extLst>
      <p:ext uri="{BB962C8B-B14F-4D97-AF65-F5344CB8AC3E}">
        <p14:creationId xmlns:p14="http://schemas.microsoft.com/office/powerpoint/2010/main" val="3174249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If the excavation needs supporting with props like in this photo</a:t>
            </a:r>
            <a:br>
              <a:rPr lang="en-US" dirty="0">
                <a:cs typeface="+mn-lt"/>
              </a:rPr>
            </a:br>
            <a:r>
              <a:rPr lang="en-US" dirty="0"/>
              <a:t>- Only put in (and take out) the supports from ground level or supported ground</a:t>
            </a:r>
            <a:br>
              <a:rPr lang="en-US" dirty="0">
                <a:cs typeface="+mn-lt"/>
              </a:rPr>
            </a:br>
            <a:r>
              <a:rPr lang="en-US" dirty="0"/>
              <a:t>- If using wooden supports, make sure they are not damaged or rotten as they won’t be strong enough</a:t>
            </a:r>
            <a:br>
              <a:rPr lang="en-US" dirty="0">
                <a:cs typeface="+mn-lt"/>
              </a:rPr>
            </a:br>
            <a:r>
              <a:rPr lang="en-US" dirty="0"/>
              <a:t>- Check supports are secure and the props are tight. </a:t>
            </a:r>
            <a:r>
              <a:rPr lang="en-US" b="0" dirty="0"/>
              <a:t> </a:t>
            </a:r>
          </a:p>
          <a:p>
            <a:pPr>
              <a:defRPr/>
            </a:pPr>
            <a:r>
              <a:rPr lang="en-US" b="0" dirty="0"/>
              <a:t>If the supports are loose or move, do not get in the excavation</a:t>
            </a:r>
            <a:r>
              <a:rPr lang="en-US" dirty="0"/>
              <a:t> and tell your Supervisor.</a:t>
            </a:r>
          </a:p>
          <a:p>
            <a:pPr>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i="0" dirty="0">
                <a:solidFill>
                  <a:srgbClr val="212124"/>
                </a:solidFill>
                <a:effectLst/>
                <a:latin typeface="Proxima Nova"/>
              </a:rPr>
              <a:t>© </a:t>
            </a:r>
            <a:r>
              <a:rPr lang="en-US" sz="1200" kern="1200" dirty="0">
                <a:solidFill>
                  <a:schemeClr val="tx1"/>
                </a:solidFill>
                <a:effectLst/>
                <a:latin typeface="+mn-lt"/>
                <a:ea typeface="+mn-ea"/>
                <a:cs typeface="+mn-cs"/>
              </a:rPr>
              <a:t>Canan Yildiz</a:t>
            </a:r>
            <a:r>
              <a:rPr lang="en-US" dirty="0"/>
              <a:t> </a:t>
            </a:r>
            <a:r>
              <a:rPr lang="en-US" b="0" dirty="0"/>
              <a:t>/ World Bank</a:t>
            </a:r>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13</a:t>
            </a:fld>
            <a:endParaRPr lang="en-GB"/>
          </a:p>
        </p:txBody>
      </p:sp>
    </p:spTree>
    <p:extLst>
      <p:ext uri="{BB962C8B-B14F-4D97-AF65-F5344CB8AC3E}">
        <p14:creationId xmlns:p14="http://schemas.microsoft.com/office/powerpoint/2010/main" val="125543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In this section we’ll look at how to work safely in excavations.</a:t>
            </a:r>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dirty="0"/>
              <a:t>Shutterstock.com. </a:t>
            </a:r>
            <a:r>
              <a:rPr lang="en-US" sz="1200" dirty="0"/>
              <a:t>Further permission required for reuse.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highlight>
                <a:srgbClr val="FFFF00"/>
              </a:highlight>
              <a:cs typeface="Calibri"/>
            </a:endParaRPr>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14</a:t>
            </a:fld>
            <a:endParaRPr lang="en-GB"/>
          </a:p>
        </p:txBody>
      </p:sp>
    </p:spTree>
    <p:extLst>
      <p:ext uri="{BB962C8B-B14F-4D97-AF65-F5344CB8AC3E}">
        <p14:creationId xmlns:p14="http://schemas.microsoft.com/office/powerpoint/2010/main" val="4470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Ask your Supervisor if the excavation has been checked </a:t>
            </a:r>
            <a:r>
              <a:rPr lang="en-US" dirty="0"/>
              <a:t>before you get into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excavation should be inspected several times a day, particularly after it's rained, to make sure it’s still safe.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And there should always be a person at ground level observing all work in excavations – that’s what the worker here is doing.</a:t>
            </a:r>
            <a:br>
              <a:rPr lang="en-US" sz="1200" dirty="0">
                <a:highlight>
                  <a:srgbClr val="FF00FF"/>
                </a:highlight>
                <a:cs typeface="+mn-lt"/>
              </a:rPr>
            </a:b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dirty="0"/>
              <a:t>Shutterstock.com. </a:t>
            </a:r>
            <a:r>
              <a:rPr lang="en-US" sz="1200" dirty="0"/>
              <a:t>Further permission required for reuse. </a:t>
            </a:r>
          </a:p>
          <a:p>
            <a:pPr>
              <a:defRPr/>
            </a:pPr>
            <a:br>
              <a:rPr lang="en-US" dirty="0">
                <a:cs typeface="+mn-lt"/>
              </a:rPr>
            </a:br>
            <a:endParaRPr lang="en-GB" b="1" dirty="0"/>
          </a:p>
          <a:p>
            <a:endParaRPr lang="en-GB" b="1" dirty="0"/>
          </a:p>
        </p:txBody>
      </p:sp>
      <p:sp>
        <p:nvSpPr>
          <p:cNvPr id="4" name="Slide Number Placeholder 3"/>
          <p:cNvSpPr>
            <a:spLocks noGrp="1"/>
          </p:cNvSpPr>
          <p:nvPr>
            <p:ph type="sldNum" sz="quarter" idx="5"/>
          </p:nvPr>
        </p:nvSpPr>
        <p:spPr/>
        <p:txBody>
          <a:bodyPr/>
          <a:lstStyle/>
          <a:p>
            <a:fld id="{4728D87D-F75C-4A1C-B1D4-17454C29C32E}" type="slidenum">
              <a:rPr lang="en-GB" smtClean="0"/>
              <a:t>15</a:t>
            </a:fld>
            <a:endParaRPr lang="en-GB"/>
          </a:p>
        </p:txBody>
      </p:sp>
    </p:spTree>
    <p:extLst>
      <p:ext uri="{BB962C8B-B14F-4D97-AF65-F5344CB8AC3E}">
        <p14:creationId xmlns:p14="http://schemas.microsoft.com/office/powerpoint/2010/main" val="1763434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sz="1200" dirty="0"/>
              <a:t>Before you get in, check you can get in and out of excavations quickly and safely via:</a:t>
            </a:r>
          </a:p>
          <a:p>
            <a:pPr>
              <a:defRPr/>
            </a:pPr>
            <a:r>
              <a:rPr lang="en-US" sz="1200" dirty="0">
                <a:cs typeface="Calibri"/>
              </a:rPr>
              <a:t>- a gentle slope or</a:t>
            </a:r>
            <a:br>
              <a:rPr lang="en-US" sz="1200" dirty="0">
                <a:cs typeface="+mn-lt"/>
              </a:rPr>
            </a:br>
            <a:r>
              <a:rPr lang="en-US" sz="1200" dirty="0">
                <a:cs typeface="Calibri"/>
              </a:rPr>
              <a:t>- stairs or</a:t>
            </a:r>
            <a:br>
              <a:rPr lang="en-US" sz="1200" dirty="0">
                <a:cs typeface="+mn-lt"/>
              </a:rPr>
            </a:br>
            <a:r>
              <a:rPr lang="en-US" sz="1200" dirty="0">
                <a:cs typeface="Calibri"/>
              </a:rPr>
              <a:t>- a secured ladder.</a:t>
            </a:r>
            <a:endParaRPr lang="en-US" dirty="0">
              <a:cs typeface="Calibri"/>
            </a:endParaRP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i="0" dirty="0">
                <a:solidFill>
                  <a:srgbClr val="212124"/>
                </a:solidFill>
                <a:effectLst/>
                <a:latin typeface="Proxima Nova"/>
              </a:rPr>
              <a:t>© M</a:t>
            </a:r>
            <a:r>
              <a:rPr lang="en-US" b="0" dirty="0"/>
              <a:t>ichael Hall / World Bank</a:t>
            </a:r>
            <a:endParaRPr lang="en-GB" b="1" dirty="0"/>
          </a:p>
        </p:txBody>
      </p:sp>
      <p:sp>
        <p:nvSpPr>
          <p:cNvPr id="4" name="Slide Number Placeholder 3"/>
          <p:cNvSpPr>
            <a:spLocks noGrp="1"/>
          </p:cNvSpPr>
          <p:nvPr>
            <p:ph type="sldNum" sz="quarter" idx="5"/>
          </p:nvPr>
        </p:nvSpPr>
        <p:spPr/>
        <p:txBody>
          <a:bodyPr/>
          <a:lstStyle/>
          <a:p>
            <a:fld id="{4728D87D-F75C-4A1C-B1D4-17454C29C32E}" type="slidenum">
              <a:rPr lang="en-GB" smtClean="0"/>
              <a:t>16</a:t>
            </a:fld>
            <a:endParaRPr lang="en-GB"/>
          </a:p>
        </p:txBody>
      </p:sp>
    </p:spTree>
    <p:extLst>
      <p:ext uri="{BB962C8B-B14F-4D97-AF65-F5344CB8AC3E}">
        <p14:creationId xmlns:p14="http://schemas.microsoft.com/office/powerpoint/2010/main" val="3483842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The edges of excavations are fragile. Putting things close to the edges can cause the excavation to collapse on top of workers. </a:t>
            </a:r>
          </a:p>
          <a:p>
            <a:pPr>
              <a:defRPr/>
            </a:pPr>
            <a:r>
              <a:rPr lang="en-US" dirty="0"/>
              <a:t>To stop this from happening: </a:t>
            </a:r>
          </a:p>
          <a:p>
            <a:pPr>
              <a:defRPr/>
            </a:pPr>
            <a:r>
              <a:rPr lang="en-US" dirty="0"/>
              <a:t>Keep</a:t>
            </a:r>
            <a:r>
              <a:rPr lang="en-US" sz="1200" dirty="0"/>
              <a:t> </a:t>
            </a:r>
            <a:r>
              <a:rPr lang="en-US" dirty="0"/>
              <a:t>soil</a:t>
            </a:r>
            <a:r>
              <a:rPr lang="en-US" sz="1200" dirty="0"/>
              <a:t> and materials at least two paces from the edge</a:t>
            </a:r>
            <a:r>
              <a:rPr lang="en-US" dirty="0"/>
              <a:t> </a:t>
            </a:r>
            <a:endParaRPr lang="en-US" dirty="0">
              <a:cs typeface="Calibri"/>
            </a:endParaRPr>
          </a:p>
          <a:p>
            <a:r>
              <a:rPr lang="en-US" sz="1200" dirty="0">
                <a:cs typeface="Calibri"/>
              </a:rPr>
              <a:t>Make sure vehicles and machines are kept away from the edge </a:t>
            </a:r>
            <a:endParaRPr lang="en-US" dirty="0"/>
          </a:p>
          <a:p>
            <a:r>
              <a:rPr lang="en-US" sz="1200" dirty="0"/>
              <a:t>And put stop-blocks like these under the wheels of dumpers and tipping trucks, </a:t>
            </a:r>
            <a:r>
              <a:rPr lang="en-US" dirty="0"/>
              <a:t>to stop them accidentally falling into the excavation on top of workers.</a:t>
            </a:r>
            <a:endParaRPr lang="en-US" dirty="0">
              <a:cs typeface="Calibri"/>
            </a:endParaRPr>
          </a:p>
          <a:p>
            <a:endParaRPr lang="en-GB" b="1" dirty="0"/>
          </a:p>
          <a:p>
            <a:pPr>
              <a:defRPr/>
            </a:pPr>
            <a:r>
              <a:rPr lang="en-US" b="1" dirty="0"/>
              <a:t>Photo by: </a:t>
            </a:r>
            <a:r>
              <a:rPr lang="en-US" dirty="0"/>
              <a:t>Shutterstock.com</a:t>
            </a:r>
            <a:br>
              <a:rPr lang="en-US" dirty="0"/>
            </a:br>
            <a:endParaRPr lang="en-US" b="1" dirty="0">
              <a:highlight>
                <a:srgbClr val="FFFF00"/>
              </a:highlight>
              <a:cs typeface="Calibri"/>
            </a:endParaRPr>
          </a:p>
          <a:p>
            <a:endParaRPr lang="en-GB" b="1" dirty="0"/>
          </a:p>
          <a:p>
            <a:endParaRPr lang="en-GB" b="1" dirty="0"/>
          </a:p>
        </p:txBody>
      </p:sp>
      <p:sp>
        <p:nvSpPr>
          <p:cNvPr id="4" name="Slide Number Placeholder 3"/>
          <p:cNvSpPr>
            <a:spLocks noGrp="1"/>
          </p:cNvSpPr>
          <p:nvPr>
            <p:ph type="sldNum" sz="quarter" idx="5"/>
          </p:nvPr>
        </p:nvSpPr>
        <p:spPr/>
        <p:txBody>
          <a:bodyPr/>
          <a:lstStyle/>
          <a:p>
            <a:fld id="{4728D87D-F75C-4A1C-B1D4-17454C29C32E}" type="slidenum">
              <a:rPr lang="en-GB" smtClean="0"/>
              <a:t>17</a:t>
            </a:fld>
            <a:endParaRPr lang="en-GB"/>
          </a:p>
        </p:txBody>
      </p:sp>
    </p:spTree>
    <p:extLst>
      <p:ext uri="{BB962C8B-B14F-4D97-AF65-F5344CB8AC3E}">
        <p14:creationId xmlns:p14="http://schemas.microsoft.com/office/powerpoint/2010/main" val="4095167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sz="1200" dirty="0"/>
              <a:t>If you’re using a tool or machine </a:t>
            </a:r>
            <a:r>
              <a:rPr lang="en-US" dirty="0"/>
              <a:t>in an excavation that</a:t>
            </a:r>
            <a:r>
              <a:rPr lang="en-US" sz="1200" dirty="0"/>
              <a:t> runs on fuel or gas, use it for as little time as possible and turn it off when you are not using it. </a:t>
            </a:r>
          </a:p>
          <a:p>
            <a:pPr>
              <a:defRPr/>
            </a:pPr>
            <a:r>
              <a:rPr lang="en-US" sz="1200" dirty="0"/>
              <a:t>The fumes can affect your health.</a:t>
            </a:r>
          </a:p>
          <a:p>
            <a:pPr>
              <a:defRPr/>
            </a:pPr>
            <a:r>
              <a:rPr lang="en-US" sz="1200" dirty="0"/>
              <a:t>If you feel dizzy in an excavation, get out straight away and get other people out too.</a:t>
            </a:r>
            <a:r>
              <a:rPr lang="en-US" dirty="0"/>
              <a:t> </a:t>
            </a:r>
          </a:p>
          <a:p>
            <a:pPr>
              <a:defRPr/>
            </a:pPr>
            <a:r>
              <a:rPr lang="en-US" sz="1200" dirty="0"/>
              <a:t>Gases</a:t>
            </a:r>
            <a:r>
              <a:rPr lang="en-US" dirty="0"/>
              <a:t> can build up inside poorly ventilated excavations and make you and other workers seriously ill – or even cause death.</a:t>
            </a:r>
            <a:r>
              <a:rPr lang="en-US" b="0" dirty="0"/>
              <a:t> </a:t>
            </a:r>
          </a:p>
          <a:p>
            <a:pPr>
              <a:defRPr/>
            </a:pPr>
            <a:r>
              <a:rPr lang="en-US" b="0" dirty="0"/>
              <a:t>Stop work and tell your</a:t>
            </a:r>
            <a:r>
              <a:rPr lang="en-US" dirty="0"/>
              <a:t> </a:t>
            </a:r>
            <a:r>
              <a:rPr lang="en-US" b="0" dirty="0"/>
              <a:t>Supervisor.</a:t>
            </a:r>
            <a:r>
              <a:rPr lang="en-US" dirty="0"/>
              <a:t> </a:t>
            </a:r>
          </a:p>
          <a:p>
            <a:pPr>
              <a:defRPr/>
            </a:pPr>
            <a:r>
              <a:rPr lang="en-US" dirty="0"/>
              <a:t>In deep excavations there should be gas monitoring alarms – ask your Supervisor or the Health and Safety Specialist about this.</a:t>
            </a:r>
            <a:endParaRPr lang="en-US" dirty="0">
              <a:cs typeface="Calibri"/>
            </a:endParaRPr>
          </a:p>
          <a:p>
            <a:endParaRPr lang="en-GB" b="1" dirty="0"/>
          </a:p>
          <a:p>
            <a:pPr>
              <a:defRPr/>
            </a:pPr>
            <a:r>
              <a:rPr lang="en-US" b="1" dirty="0"/>
              <a:t>Image by:​ </a:t>
            </a:r>
            <a:r>
              <a:rPr lang="en-US" dirty="0"/>
              <a:t>Shutterstock.com</a:t>
            </a:r>
            <a:br>
              <a:rPr lang="en-US" dirty="0"/>
            </a:br>
            <a:endParaRPr lang="en-GB" b="1" dirty="0"/>
          </a:p>
          <a:p>
            <a:endParaRPr lang="en-GB" b="1" dirty="0"/>
          </a:p>
        </p:txBody>
      </p:sp>
      <p:sp>
        <p:nvSpPr>
          <p:cNvPr id="4" name="Slide Number Placeholder 3"/>
          <p:cNvSpPr>
            <a:spLocks noGrp="1"/>
          </p:cNvSpPr>
          <p:nvPr>
            <p:ph type="sldNum" sz="quarter" idx="5"/>
          </p:nvPr>
        </p:nvSpPr>
        <p:spPr/>
        <p:txBody>
          <a:bodyPr/>
          <a:lstStyle/>
          <a:p>
            <a:fld id="{4728D87D-F75C-4A1C-B1D4-17454C29C32E}" type="slidenum">
              <a:rPr lang="en-GB" smtClean="0"/>
              <a:t>18</a:t>
            </a:fld>
            <a:endParaRPr lang="en-GB"/>
          </a:p>
        </p:txBody>
      </p:sp>
    </p:spTree>
    <p:extLst>
      <p:ext uri="{BB962C8B-B14F-4D97-AF65-F5344CB8AC3E}">
        <p14:creationId xmlns:p14="http://schemas.microsoft.com/office/powerpoint/2010/main" val="2529443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sz="1200" b="0" dirty="0"/>
              <a:t>You must also get out of an excavation if you notice cracks appearing or soil moving. </a:t>
            </a:r>
          </a:p>
          <a:p>
            <a:pPr>
              <a:defRPr/>
            </a:pPr>
            <a:r>
              <a:rPr lang="en-US" sz="1200" b="0" dirty="0"/>
              <a:t>This might be a sign that it is going to collapse. </a:t>
            </a:r>
          </a:p>
          <a:p>
            <a:pPr>
              <a:defRPr/>
            </a:pPr>
            <a:r>
              <a:rPr lang="en-US" sz="1200" b="0" dirty="0"/>
              <a:t>Get everyone else out too and tell your Supervisor.</a:t>
            </a:r>
          </a:p>
          <a:p>
            <a:pPr>
              <a:defRPr/>
            </a:pPr>
            <a:endParaRPr lang="en-GB" b="1" dirty="0"/>
          </a:p>
          <a:p>
            <a:pPr>
              <a:defRPr/>
            </a:pPr>
            <a:r>
              <a:rPr lang="en-US" b="1" dirty="0"/>
              <a:t>Image by:​ </a:t>
            </a:r>
            <a:r>
              <a:rPr lang="en-US" dirty="0"/>
              <a:t>Shutterstock.com</a:t>
            </a:r>
          </a:p>
          <a:p>
            <a:pPr>
              <a:defRPr/>
            </a:pPr>
            <a:br>
              <a:rPr lang="en-US" dirty="0"/>
            </a:br>
            <a:endParaRPr lang="en-GB" b="1" dirty="0"/>
          </a:p>
          <a:p>
            <a:endParaRPr lang="en-GB" b="1" dirty="0"/>
          </a:p>
        </p:txBody>
      </p:sp>
      <p:sp>
        <p:nvSpPr>
          <p:cNvPr id="4" name="Slide Number Placeholder 3"/>
          <p:cNvSpPr>
            <a:spLocks noGrp="1"/>
          </p:cNvSpPr>
          <p:nvPr>
            <p:ph type="sldNum" sz="quarter" idx="5"/>
          </p:nvPr>
        </p:nvSpPr>
        <p:spPr/>
        <p:txBody>
          <a:bodyPr/>
          <a:lstStyle/>
          <a:p>
            <a:fld id="{4728D87D-F75C-4A1C-B1D4-17454C29C32E}" type="slidenum">
              <a:rPr lang="en-GB" smtClean="0"/>
              <a:t>19</a:t>
            </a:fld>
            <a:endParaRPr lang="en-GB"/>
          </a:p>
        </p:txBody>
      </p:sp>
    </p:spTree>
    <p:extLst>
      <p:ext uri="{BB962C8B-B14F-4D97-AF65-F5344CB8AC3E}">
        <p14:creationId xmlns:p14="http://schemas.microsoft.com/office/powerpoint/2010/main" val="330890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ea typeface="+mj-lt"/>
                <a:cs typeface="+mj-lt"/>
              </a:rPr>
              <a:t>By the end of this module you will be able to: </a:t>
            </a:r>
            <a:endParaRPr lang="en-US" dirty="0"/>
          </a:p>
          <a:p>
            <a:pPr marL="285750" indent="-285750">
              <a:buFont typeface="Arial"/>
              <a:buChar char="•"/>
            </a:pPr>
            <a:r>
              <a:rPr lang="en-US" dirty="0">
                <a:ea typeface="+mj-lt"/>
                <a:cs typeface="+mj-lt"/>
              </a:rPr>
              <a:t>identify the hazards and risks of working in excavations and earthworks </a:t>
            </a:r>
            <a:endParaRPr lang="en-US" dirty="0"/>
          </a:p>
          <a:p>
            <a:pPr marL="285750" indent="-285750">
              <a:buFont typeface="Arial"/>
              <a:buChar char="•"/>
            </a:pPr>
            <a:r>
              <a:rPr lang="en-US" dirty="0">
                <a:ea typeface="+mj-lt"/>
                <a:cs typeface="+mj-lt"/>
              </a:rPr>
              <a:t>report things you find when digging </a:t>
            </a:r>
            <a:endParaRPr lang="en-US" dirty="0"/>
          </a:p>
          <a:p>
            <a:pPr marL="285750" indent="-285750">
              <a:buFont typeface="Arial"/>
              <a:buChar char="•"/>
            </a:pPr>
            <a:r>
              <a:rPr lang="en-US" dirty="0">
                <a:ea typeface="+mj-lt"/>
                <a:cs typeface="+mj-lt"/>
              </a:rPr>
              <a:t>recognize how excavations and earthworks should be set up to keep you and others safe and</a:t>
            </a:r>
          </a:p>
          <a:p>
            <a:pPr marL="285750" indent="-285750">
              <a:buFont typeface="Arial"/>
              <a:buChar char="•"/>
            </a:pPr>
            <a:r>
              <a:rPr lang="en-US" dirty="0">
                <a:ea typeface="+mj-lt"/>
                <a:cs typeface="+mj-lt"/>
              </a:rPr>
              <a:t>work in excavations and earthworks safely and in a way that looks after the environment.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dirty="0"/>
              <a:t>S</a:t>
            </a:r>
            <a:r>
              <a:rPr lang="en-US" dirty="0">
                <a:cs typeface="Calibri"/>
              </a:rPr>
              <a:t>hutterstock</a:t>
            </a:r>
            <a:r>
              <a:rPr lang="en-US" dirty="0"/>
              <a:t>.com. </a:t>
            </a:r>
            <a:r>
              <a:rPr lang="en-US" sz="1000" dirty="0"/>
              <a:t>Further permission required for reuse.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a:t>
            </a:fld>
            <a:endParaRPr lang="en-GB"/>
          </a:p>
        </p:txBody>
      </p:sp>
    </p:spTree>
    <p:extLst>
      <p:ext uri="{BB962C8B-B14F-4D97-AF65-F5344CB8AC3E}">
        <p14:creationId xmlns:p14="http://schemas.microsoft.com/office/powerpoint/2010/main" val="514663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sz="1200" dirty="0"/>
              <a:t>Put a barrier, fence or guard rails</a:t>
            </a:r>
            <a:r>
              <a:rPr lang="en-US" dirty="0"/>
              <a:t> around excavations at all times to stop vehicles, materials and people falling in. </a:t>
            </a:r>
          </a:p>
          <a:p>
            <a:pPr>
              <a:defRPr/>
            </a:pPr>
            <a:r>
              <a:rPr lang="en-US" dirty="0"/>
              <a:t>You can see the red and white barrier around this excavation.</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i="0" dirty="0">
                <a:solidFill>
                  <a:srgbClr val="212124"/>
                </a:solidFill>
                <a:effectLst/>
                <a:latin typeface="Proxima Nova"/>
              </a:rPr>
              <a:t>© </a:t>
            </a:r>
            <a:r>
              <a:rPr lang="en-US" dirty="0">
                <a:cs typeface="Calibri"/>
              </a:rPr>
              <a:t>Jack Mozingo / </a:t>
            </a:r>
            <a:r>
              <a:rPr lang="en-US" b="0" dirty="0"/>
              <a:t>World Bank</a:t>
            </a:r>
            <a:endParaRPr lang="en-GB" b="1" dirty="0"/>
          </a:p>
        </p:txBody>
      </p:sp>
      <p:sp>
        <p:nvSpPr>
          <p:cNvPr id="4" name="Slide Number Placeholder 3"/>
          <p:cNvSpPr>
            <a:spLocks noGrp="1"/>
          </p:cNvSpPr>
          <p:nvPr>
            <p:ph type="sldNum" sz="quarter" idx="5"/>
          </p:nvPr>
        </p:nvSpPr>
        <p:spPr/>
        <p:txBody>
          <a:bodyPr/>
          <a:lstStyle/>
          <a:p>
            <a:fld id="{4728D87D-F75C-4A1C-B1D4-17454C29C32E}" type="slidenum">
              <a:rPr lang="en-GB" smtClean="0"/>
              <a:t>20</a:t>
            </a:fld>
            <a:endParaRPr lang="en-GB"/>
          </a:p>
        </p:txBody>
      </p:sp>
    </p:spTree>
    <p:extLst>
      <p:ext uri="{BB962C8B-B14F-4D97-AF65-F5344CB8AC3E}">
        <p14:creationId xmlns:p14="http://schemas.microsoft.com/office/powerpoint/2010/main" val="3580455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Put up </a:t>
            </a:r>
            <a:r>
              <a:rPr lang="en-US" sz="1200" dirty="0"/>
              <a:t>warning signs </a:t>
            </a:r>
            <a:r>
              <a:rPr lang="en-US" dirty="0"/>
              <a:t>– like these – to tell people that there is a hole in the ground so they don’t fall in</a:t>
            </a:r>
            <a:r>
              <a:rPr lang="en-US" sz="1200" dirty="0"/>
              <a:t>. </a:t>
            </a:r>
            <a:r>
              <a:rPr lang="en-US" b="1" dirty="0"/>
              <a:t> </a:t>
            </a:r>
          </a:p>
          <a:p>
            <a:pPr>
              <a:defRPr/>
            </a:pPr>
            <a:r>
              <a:rPr lang="en-US" dirty="0"/>
              <a:t>Make sure the excavation can be seen easily, especially by the community. </a:t>
            </a:r>
          </a:p>
          <a:p>
            <a:pPr>
              <a:defRPr/>
            </a:pPr>
            <a:r>
              <a:rPr lang="en-US" dirty="0"/>
              <a:t>Put up lights for when it’s dark so everyone can find their way safely.</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i="0" dirty="0">
                <a:solidFill>
                  <a:srgbClr val="212124"/>
                </a:solidFill>
                <a:effectLst/>
                <a:latin typeface="Proxima Nova"/>
              </a:rPr>
              <a:t>© </a:t>
            </a:r>
            <a:r>
              <a:rPr lang="en-US" dirty="0">
                <a:cs typeface="Calibri"/>
              </a:rPr>
              <a:t>Jack Mozingo / </a:t>
            </a:r>
            <a:r>
              <a:rPr lang="en-US" b="0" dirty="0"/>
              <a:t>World Bank</a:t>
            </a:r>
            <a:endParaRPr lang="en-US" dirty="0"/>
          </a:p>
          <a:p>
            <a:pPr>
              <a:defRPr/>
            </a:pPr>
            <a:r>
              <a:rPr lang="en-US" b="1" dirty="0"/>
              <a:t>Image by: </a:t>
            </a:r>
            <a:r>
              <a:rPr lang="en-US" dirty="0">
                <a:hlinkClick r:id="rId3"/>
              </a:rPr>
              <a:t>https://en.wikipedia.org/wiki/ISO_7010</a:t>
            </a:r>
            <a:r>
              <a:rPr lang="en-US" dirty="0"/>
              <a:t>, public domain.   </a:t>
            </a:r>
            <a:endParaRPr lang="en-US" dirty="0">
              <a:cs typeface="Calibri"/>
            </a:endParaRPr>
          </a:p>
          <a:p>
            <a:endParaRPr lang="en-GB" b="1" dirty="0"/>
          </a:p>
        </p:txBody>
      </p:sp>
      <p:sp>
        <p:nvSpPr>
          <p:cNvPr id="4" name="Slide Number Placeholder 3"/>
          <p:cNvSpPr>
            <a:spLocks noGrp="1"/>
          </p:cNvSpPr>
          <p:nvPr>
            <p:ph type="sldNum" sz="quarter" idx="5"/>
          </p:nvPr>
        </p:nvSpPr>
        <p:spPr/>
        <p:txBody>
          <a:bodyPr/>
          <a:lstStyle/>
          <a:p>
            <a:fld id="{4728D87D-F75C-4A1C-B1D4-17454C29C32E}" type="slidenum">
              <a:rPr lang="en-GB" smtClean="0"/>
              <a:t>21</a:t>
            </a:fld>
            <a:endParaRPr lang="en-GB"/>
          </a:p>
        </p:txBody>
      </p:sp>
    </p:spTree>
    <p:extLst>
      <p:ext uri="{BB962C8B-B14F-4D97-AF65-F5344CB8AC3E}">
        <p14:creationId xmlns:p14="http://schemas.microsoft.com/office/powerpoint/2010/main" val="3499674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t>Narration:  </a:t>
            </a:r>
            <a:r>
              <a:rPr lang="en-US" sz="1200" b="0" dirty="0"/>
              <a:t>When </a:t>
            </a:r>
            <a:r>
              <a:rPr lang="en-US" sz="1200" dirty="0"/>
              <a:t>access is needed across </a:t>
            </a:r>
            <a:r>
              <a:rPr lang="en-US" sz="1200" b="0" dirty="0"/>
              <a:t>excavations </a:t>
            </a:r>
            <a:r>
              <a:rPr lang="en-US" sz="1200" dirty="0"/>
              <a:t>put bridges and gangways across, with guardrails and toe boards. </a:t>
            </a:r>
          </a:p>
          <a:p>
            <a:pPr>
              <a:defRPr/>
            </a:pPr>
            <a:r>
              <a:rPr lang="en-US" sz="1200" dirty="0"/>
              <a:t>Here’s an example which allows the community to get across the trench to their homes on the right. </a:t>
            </a:r>
          </a:p>
          <a:p>
            <a:endParaRPr lang="en-GB" sz="1200" b="1" dirty="0"/>
          </a:p>
          <a:p>
            <a:pPr>
              <a:defRPr/>
            </a:pPr>
            <a:r>
              <a:rPr lang="en-US" b="1" dirty="0"/>
              <a:t>Photo by: </a:t>
            </a:r>
            <a:r>
              <a:rPr lang="en-US" b="0" i="0" dirty="0">
                <a:solidFill>
                  <a:srgbClr val="212124"/>
                </a:solidFill>
                <a:effectLst/>
                <a:latin typeface="Proxima Nova"/>
              </a:rPr>
              <a:t>©</a:t>
            </a:r>
            <a:r>
              <a:rPr lang="en-US" b="0" dirty="0"/>
              <a:t> </a:t>
            </a:r>
            <a:r>
              <a:rPr lang="en-US" sz="1200" kern="1200" dirty="0">
                <a:solidFill>
                  <a:schemeClr val="tx1"/>
                </a:solidFill>
                <a:effectLst/>
                <a:latin typeface="+mn-lt"/>
                <a:ea typeface="+mn-ea"/>
                <a:cs typeface="+mn-cs"/>
              </a:rPr>
              <a:t>Canan Yildiz</a:t>
            </a:r>
            <a:r>
              <a:rPr lang="en-US" dirty="0"/>
              <a:t> / </a:t>
            </a:r>
            <a:r>
              <a:rPr lang="en-US" b="0" dirty="0"/>
              <a:t>World Bank</a:t>
            </a:r>
            <a:endParaRPr lang="en-US" dirty="0">
              <a:cs typeface="Calibri"/>
            </a:endParaRPr>
          </a:p>
          <a:p>
            <a:endParaRPr lang="en-GB" b="1" dirty="0"/>
          </a:p>
        </p:txBody>
      </p:sp>
      <p:sp>
        <p:nvSpPr>
          <p:cNvPr id="4" name="Slide Number Placeholder 3"/>
          <p:cNvSpPr>
            <a:spLocks noGrp="1"/>
          </p:cNvSpPr>
          <p:nvPr>
            <p:ph type="sldNum" sz="quarter" idx="5"/>
          </p:nvPr>
        </p:nvSpPr>
        <p:spPr/>
        <p:txBody>
          <a:bodyPr/>
          <a:lstStyle/>
          <a:p>
            <a:fld id="{4728D87D-F75C-4A1C-B1D4-17454C29C32E}" type="slidenum">
              <a:rPr lang="en-GB" smtClean="0"/>
              <a:t>22</a:t>
            </a:fld>
            <a:endParaRPr lang="en-GB"/>
          </a:p>
        </p:txBody>
      </p:sp>
    </p:spTree>
    <p:extLst>
      <p:ext uri="{BB962C8B-B14F-4D97-AF65-F5344CB8AC3E}">
        <p14:creationId xmlns:p14="http://schemas.microsoft.com/office/powerpoint/2010/main" val="95974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E2604C6-27F6-4853-A5CD-F055B4C992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270413D2-257E-483A-9D06-820B52021B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90600" rtl="0" eaLnBrk="1" fontAlgn="base" latinLnBrk="0" hangingPunct="1">
              <a:lnSpc>
                <a:spcPct val="100000"/>
              </a:lnSpc>
              <a:spcBef>
                <a:spcPct val="0"/>
              </a:spcBef>
              <a:spcAft>
                <a:spcPct val="0"/>
              </a:spcAft>
              <a:buClrTx/>
              <a:buSzTx/>
              <a:buFontTx/>
              <a:buNone/>
              <a:tabLst/>
              <a:defRPr/>
            </a:pPr>
            <a:r>
              <a:rPr lang="en-US" altLang="en-GB" b="1" dirty="0"/>
              <a:t>Narration: </a:t>
            </a:r>
            <a:r>
              <a:rPr lang="en-US" altLang="en-GB" b="0" dirty="0"/>
              <a:t>Next we’ll look at dealing with water in excavations and earthworks.</a:t>
            </a:r>
          </a:p>
          <a:p>
            <a:pPr marL="0" marR="0" lvl="0" indent="0" algn="l" defTabSz="990600" rtl="0" eaLnBrk="1" fontAlgn="base" latinLnBrk="0" hangingPunct="1">
              <a:lnSpc>
                <a:spcPct val="100000"/>
              </a:lnSpc>
              <a:spcBef>
                <a:spcPct val="0"/>
              </a:spcBef>
              <a:spcAft>
                <a:spcPct val="0"/>
              </a:spcAft>
              <a:buClrTx/>
              <a:buSzTx/>
              <a:buFontTx/>
              <a:buNone/>
              <a:tabLst/>
              <a:defRPr/>
            </a:pPr>
            <a:r>
              <a:rPr lang="en-US" altLang="en-GB" b="0" dirty="0"/>
              <a:t>Excavations can fill up with rainwater or groundwater. Workers and members of the community have drowned in this water when they accidentally fell into excavations.</a:t>
            </a:r>
            <a:r>
              <a:rPr lang="en-US" dirty="0"/>
              <a:t> </a:t>
            </a:r>
            <a:endParaRPr lang="en-US" altLang="en-GB" b="0" dirty="0"/>
          </a:p>
          <a:p>
            <a:pPr marL="0" marR="0" lvl="0" indent="0" algn="l" defTabSz="990600" rtl="0" eaLnBrk="1" fontAlgn="base" latinLnBrk="0" hangingPunct="1">
              <a:lnSpc>
                <a:spcPct val="100000"/>
              </a:lnSpc>
              <a:spcBef>
                <a:spcPct val="0"/>
              </a:spcBef>
              <a:spcAft>
                <a:spcPct val="0"/>
              </a:spcAft>
              <a:buClrTx/>
              <a:buSzTx/>
              <a:buFontTx/>
              <a:buNone/>
              <a:tabLst/>
              <a:defRPr/>
            </a:pPr>
            <a:r>
              <a:rPr lang="en-US" altLang="en-GB" b="0" dirty="0"/>
              <a:t>Rainwater that falls on earthworks can </a:t>
            </a:r>
            <a:r>
              <a:rPr lang="en-US" altLang="en-GB" dirty="0"/>
              <a:t>wash away valuable soil that is needed for growing crops. </a:t>
            </a:r>
            <a:endParaRPr lang="en-US" altLang="en-GB" b="0" dirty="0"/>
          </a:p>
          <a:p>
            <a:pPr marL="0" marR="0" lvl="0" indent="0" algn="l" defTabSz="990600" rtl="0" eaLnBrk="1" fontAlgn="base" latinLnBrk="0" hangingPunct="1">
              <a:lnSpc>
                <a:spcPct val="100000"/>
              </a:lnSpc>
              <a:spcBef>
                <a:spcPct val="0"/>
              </a:spcBef>
              <a:spcAft>
                <a:spcPct val="0"/>
              </a:spcAft>
              <a:buClrTx/>
              <a:buSzTx/>
              <a:buFontTx/>
              <a:buNone/>
              <a:tabLst/>
              <a:defRPr/>
            </a:pPr>
            <a:r>
              <a:rPr lang="en-US" altLang="en-GB" b="0" dirty="0"/>
              <a:t>Water can also cause problems by flooding the site or </a:t>
            </a:r>
            <a:r>
              <a:rPr lang="en-US" altLang="en-GB" dirty="0"/>
              <a:t>running through the local community, damaging their homes and businesses.  </a:t>
            </a:r>
          </a:p>
          <a:p>
            <a:pPr marL="0" marR="0" lvl="0" indent="0" algn="l" defTabSz="990600" rtl="0" eaLnBrk="1" fontAlgn="base" latinLnBrk="0" hangingPunct="1">
              <a:lnSpc>
                <a:spcPct val="100000"/>
              </a:lnSpc>
              <a:spcBef>
                <a:spcPct val="0"/>
              </a:spcBef>
              <a:spcAft>
                <a:spcPct val="0"/>
              </a:spcAft>
              <a:buClrTx/>
              <a:buSzTx/>
              <a:buFontTx/>
              <a:buNone/>
              <a:tabLst/>
              <a:defRPr/>
            </a:pPr>
            <a:r>
              <a:rPr lang="en-US" altLang="en-GB" dirty="0"/>
              <a:t>And silty water can contaminate drinking water and pollute rivers, lakes and the sea even killing wildlife, like fish.</a:t>
            </a:r>
          </a:p>
          <a:p>
            <a:pPr defTabSz="990600" eaLnBrk="1" hangingPunct="1">
              <a:spcBef>
                <a:spcPct val="0"/>
              </a:spcBef>
            </a:pPr>
            <a:endParaRPr lang="en-US" altLang="en-GB" b="1" dirty="0">
              <a:cs typeface="Calibri" panose="020F0502020204030204" pitchFamily="34" charset="0"/>
            </a:endParaRPr>
          </a:p>
          <a:p>
            <a:pPr marL="0" marR="0" lvl="0" indent="0" algn="l" defTabSz="990600" rtl="0" eaLnBrk="1" fontAlgn="auto" latinLnBrk="0" hangingPunct="1">
              <a:lnSpc>
                <a:spcPct val="100000"/>
              </a:lnSpc>
              <a:spcBef>
                <a:spcPct val="0"/>
              </a:spcBef>
              <a:spcAft>
                <a:spcPts val="0"/>
              </a:spcAft>
              <a:buClrTx/>
              <a:buSzTx/>
              <a:buFontTx/>
              <a:buNone/>
              <a:tabLst/>
              <a:defRPr/>
            </a:pPr>
            <a:r>
              <a:rPr lang="en-US" b="1" dirty="0"/>
              <a:t>Photo by: </a:t>
            </a:r>
            <a:r>
              <a:rPr lang="en-US" b="0" i="0" dirty="0">
                <a:solidFill>
                  <a:srgbClr val="212124"/>
                </a:solidFill>
                <a:effectLst/>
                <a:latin typeface="Proxima Nova"/>
              </a:rPr>
              <a:t>© </a:t>
            </a:r>
            <a:r>
              <a:rPr lang="en-US" altLang="en-GB" dirty="0" err="1"/>
              <a:t>Dohwa</a:t>
            </a:r>
            <a:r>
              <a:rPr lang="en-US" altLang="en-GB" dirty="0"/>
              <a:t> Engineering Co Ltd / </a:t>
            </a:r>
            <a:r>
              <a:rPr lang="en-US" b="0" dirty="0"/>
              <a:t>World Bank</a:t>
            </a:r>
            <a:endParaRPr lang="en-US" altLang="en-GB" b="1" dirty="0"/>
          </a:p>
          <a:p>
            <a:pPr defTabSz="990600" eaLnBrk="1" hangingPunct="1">
              <a:spcBef>
                <a:spcPct val="0"/>
              </a:spcBef>
            </a:pPr>
            <a:endParaRPr lang="en-US" altLang="en-GB" b="1" dirty="0"/>
          </a:p>
          <a:p>
            <a:pPr defTabSz="990600" eaLnBrk="1" hangingPunct="1">
              <a:spcBef>
                <a:spcPct val="0"/>
              </a:spcBef>
            </a:pPr>
            <a:endParaRPr lang="en-US" altLang="en-GB" dirty="0"/>
          </a:p>
        </p:txBody>
      </p:sp>
      <p:sp>
        <p:nvSpPr>
          <p:cNvPr id="96260" name="Date Placeholder 3">
            <a:extLst>
              <a:ext uri="{FF2B5EF4-FFF2-40B4-BE49-F238E27FC236}">
                <a16:creationId xmlns:a16="http://schemas.microsoft.com/office/drawing/2014/main" id="{96AFC0A2-E74B-4C65-9DB3-F4D43A0AF361}"/>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33062E-D7A7-4EA4-A68D-52319C451991}" type="datetime1">
              <a:rPr lang="en-GB" altLang="en-GB" smtClean="0"/>
              <a:pPr fontAlgn="base">
                <a:spcBef>
                  <a:spcPct val="0"/>
                </a:spcBef>
                <a:spcAft>
                  <a:spcPct val="0"/>
                </a:spcAft>
              </a:pPr>
              <a:t>31/05/2023</a:t>
            </a:fld>
            <a:endParaRPr lang="en-GB" altLang="en-GB"/>
          </a:p>
        </p:txBody>
      </p:sp>
      <p:sp>
        <p:nvSpPr>
          <p:cNvPr id="96261" name="Slide Number Placeholder 4">
            <a:extLst>
              <a:ext uri="{FF2B5EF4-FFF2-40B4-BE49-F238E27FC236}">
                <a16:creationId xmlns:a16="http://schemas.microsoft.com/office/drawing/2014/main" id="{2CEF8C9C-D056-4230-BBD0-03AB16BF54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62645F-2BD9-43D0-B5E6-3F93D2E547FF}" type="slidenum">
              <a:rPr lang="en-GB" altLang="en-GB" smtClean="0"/>
              <a:pPr fontAlgn="base">
                <a:spcBef>
                  <a:spcPct val="0"/>
                </a:spcBef>
                <a:spcAft>
                  <a:spcPct val="0"/>
                </a:spcAft>
              </a:pPr>
              <a:t>23</a:t>
            </a:fld>
            <a:endParaRPr lang="en-GB" alt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a:t>
            </a:r>
            <a:r>
              <a:rPr lang="en-US" dirty="0">
                <a:cs typeface="Calibri Light"/>
              </a:rPr>
              <a:t> Do not get into an excavation if it contains water. </a:t>
            </a:r>
          </a:p>
          <a:p>
            <a:pPr>
              <a:defRPr/>
            </a:pPr>
            <a:r>
              <a:rPr lang="en-US" dirty="0">
                <a:cs typeface="Calibri Light"/>
              </a:rPr>
              <a:t>The water </a:t>
            </a:r>
            <a:r>
              <a:rPr lang="en-US" dirty="0">
                <a:cs typeface="Calibri"/>
              </a:rPr>
              <a:t>needs to be pumped out before anyone gets in. </a:t>
            </a:r>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i="0" dirty="0">
                <a:solidFill>
                  <a:srgbClr val="212124"/>
                </a:solidFill>
                <a:effectLst/>
                <a:latin typeface="Proxima Nova"/>
              </a:rPr>
              <a:t>© M</a:t>
            </a:r>
            <a:r>
              <a:rPr lang="en-US" b="0" dirty="0"/>
              <a:t>ichael Hall / World Bank</a:t>
            </a:r>
            <a:endParaRPr lang="en-GB" b="1" dirty="0"/>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24</a:t>
            </a:fld>
            <a:endParaRPr lang="en-GB"/>
          </a:p>
        </p:txBody>
      </p:sp>
    </p:spTree>
    <p:extLst>
      <p:ext uri="{BB962C8B-B14F-4D97-AF65-F5344CB8AC3E}">
        <p14:creationId xmlns:p14="http://schemas.microsoft.com/office/powerpoint/2010/main" val="2593311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t> P</a:t>
            </a:r>
            <a:r>
              <a:rPr lang="en-US" sz="1200" kern="1200" dirty="0">
                <a:solidFill>
                  <a:schemeClr val="tx1"/>
                </a:solidFill>
                <a:latin typeface="+mn-lt"/>
                <a:ea typeface="+mn-ea"/>
                <a:cs typeface="Calibri"/>
              </a:rPr>
              <a:t>ump the water into a settlement tank or pond, like this one, provided it is not already full.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Calibri"/>
              </a:rPr>
              <a:t>Leave it for some time to allow the silt to sink to the bottom.</a:t>
            </a:r>
          </a:p>
          <a:p>
            <a:r>
              <a:rPr lang="en-US" sz="1200" kern="1200" dirty="0">
                <a:solidFill>
                  <a:schemeClr val="tx1"/>
                </a:solidFill>
                <a:latin typeface="+mn-lt"/>
                <a:ea typeface="+mn-ea"/>
                <a:cs typeface="Calibri"/>
              </a:rPr>
              <a:t>Then pump out only clear water and let it soak into the ground.</a:t>
            </a:r>
          </a:p>
          <a:p>
            <a:r>
              <a:rPr lang="en-US" sz="1200" kern="1200" dirty="0">
                <a:solidFill>
                  <a:schemeClr val="tx1"/>
                </a:solidFill>
                <a:latin typeface="+mn-lt"/>
                <a:ea typeface="+mn-ea"/>
                <a:cs typeface="Calibri"/>
              </a:rPr>
              <a:t>Always make sure it is soaking in, not running across the ground’s surface.</a:t>
            </a:r>
          </a:p>
          <a:p>
            <a:r>
              <a:rPr lang="en-US" sz="1200" kern="1200" dirty="0">
                <a:solidFill>
                  <a:schemeClr val="tx1"/>
                </a:solidFill>
                <a:latin typeface="+mn-lt"/>
                <a:ea typeface="+mn-ea"/>
                <a:cs typeface="+mn-cs"/>
              </a:rPr>
              <a:t>Never pump silty water into wetlands, marshlands, streams, rivers, lakes, ponds or the sea.</a:t>
            </a:r>
          </a:p>
          <a:p>
            <a:r>
              <a:rPr lang="en-US" dirty="0">
                <a:cs typeface="Calibri Light"/>
              </a:rPr>
              <a:t>It’s quicker and easier to s</a:t>
            </a:r>
            <a:r>
              <a:rPr lang="en-US" dirty="0"/>
              <a:t>top water from getting into excavations - s</a:t>
            </a:r>
            <a:r>
              <a:rPr lang="en-US" dirty="0">
                <a:cs typeface="Calibri Light"/>
              </a:rPr>
              <a:t>lope the ground next to the excavation so that rainwater drains away. </a:t>
            </a:r>
            <a:endParaRPr lang="en-US" sz="1200" kern="1200" dirty="0">
              <a:solidFill>
                <a:schemeClr val="tx1"/>
              </a:solidFill>
              <a:latin typeface="+mn-lt"/>
              <a:ea typeface="+mn-ea"/>
              <a:cs typeface="Calibri"/>
            </a:endParaRPr>
          </a:p>
          <a:p>
            <a:pPr>
              <a:defRPr/>
            </a:pPr>
            <a:endParaRPr lang="en-US" dirty="0"/>
          </a:p>
          <a:p>
            <a:pPr marL="0" marR="0" lvl="0" indent="0" algn="l" defTabSz="990600" rtl="0" eaLnBrk="1" fontAlgn="auto" latinLnBrk="0" hangingPunct="1">
              <a:lnSpc>
                <a:spcPct val="100000"/>
              </a:lnSpc>
              <a:spcBef>
                <a:spcPct val="0"/>
              </a:spcBef>
              <a:spcAft>
                <a:spcPts val="0"/>
              </a:spcAft>
              <a:buClrTx/>
              <a:buSzTx/>
              <a:buFontTx/>
              <a:buNone/>
              <a:tabLst/>
              <a:defRPr/>
            </a:pPr>
            <a:r>
              <a:rPr lang="en-US" b="1" dirty="0"/>
              <a:t>Photo by: </a:t>
            </a:r>
            <a:r>
              <a:rPr lang="en-US" b="0" i="0" dirty="0">
                <a:solidFill>
                  <a:srgbClr val="212124"/>
                </a:solidFill>
                <a:effectLst/>
                <a:latin typeface="Proxima Nova"/>
              </a:rPr>
              <a:t>© </a:t>
            </a:r>
            <a:r>
              <a:rPr lang="en-US" altLang="en-GB" dirty="0" err="1"/>
              <a:t>Dohwa</a:t>
            </a:r>
            <a:r>
              <a:rPr lang="en-US" altLang="en-GB" dirty="0"/>
              <a:t> Engineering Co Ltd / </a:t>
            </a:r>
            <a:r>
              <a:rPr lang="en-US" b="0" dirty="0"/>
              <a:t>World Bank</a:t>
            </a:r>
            <a:endParaRPr lang="en-US" alt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25</a:t>
            </a:fld>
            <a:endParaRPr lang="en-GB"/>
          </a:p>
        </p:txBody>
      </p:sp>
    </p:spTree>
    <p:extLst>
      <p:ext uri="{BB962C8B-B14F-4D97-AF65-F5344CB8AC3E}">
        <p14:creationId xmlns:p14="http://schemas.microsoft.com/office/powerpoint/2010/main" val="168300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Now let’s see how you can stay safe and protect the environment when working on earthworks like </a:t>
            </a:r>
            <a:r>
              <a:rPr lang="en-US" b="0" dirty="0">
                <a:cs typeface="Calibri"/>
              </a:rPr>
              <a:t>stockpiles, cuttings and embankments.</a:t>
            </a:r>
            <a:r>
              <a:rPr lang="en-US" dirty="0">
                <a:cs typeface="Calibri"/>
              </a:rPr>
              <a:t> </a:t>
            </a:r>
          </a:p>
          <a:p>
            <a:pPr>
              <a:defRPr/>
            </a:pPr>
            <a:endParaRPr lang="en-US" dirty="0"/>
          </a:p>
          <a:p>
            <a:pPr rtl="0" fontAlgn="base"/>
            <a:r>
              <a:rPr lang="en-US" b="1" dirty="0"/>
              <a:t>Photo by: </a:t>
            </a:r>
            <a:r>
              <a:rPr lang="en-US" sz="1200" b="0" i="0" dirty="0">
                <a:solidFill>
                  <a:srgbClr val="212124"/>
                </a:solidFill>
                <a:effectLst/>
                <a:latin typeface="Proxima Nova"/>
              </a:rPr>
              <a:t>© World Bank</a:t>
            </a: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26</a:t>
            </a:fld>
            <a:endParaRPr lang="en-GB"/>
          </a:p>
        </p:txBody>
      </p:sp>
    </p:spTree>
    <p:extLst>
      <p:ext uri="{BB962C8B-B14F-4D97-AF65-F5344CB8AC3E}">
        <p14:creationId xmlns:p14="http://schemas.microsoft.com/office/powerpoint/2010/main" val="1306084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If slopes are too steep they are not stable, and liable to collapse causing an accident. </a:t>
            </a:r>
          </a:p>
          <a:p>
            <a:pPr>
              <a:defRPr/>
            </a:pPr>
            <a:r>
              <a:rPr lang="en-US" dirty="0"/>
              <a:t>So make sure slopes are gentle. If they aren’t tell your Supervisor.</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dirty="0"/>
              <a:t>Photo by: </a:t>
            </a:r>
            <a:r>
              <a:rPr lang="en-US" dirty="0"/>
              <a:t>Shutterstock.com</a:t>
            </a:r>
            <a:br>
              <a:rPr lang="en-US" dirty="0"/>
            </a:br>
            <a:endParaRPr lang="en-US" b="1"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27</a:t>
            </a:fld>
            <a:endParaRPr lang="en-GB"/>
          </a:p>
        </p:txBody>
      </p:sp>
    </p:spTree>
    <p:extLst>
      <p:ext uri="{BB962C8B-B14F-4D97-AF65-F5344CB8AC3E}">
        <p14:creationId xmlns:p14="http://schemas.microsoft.com/office/powerpoint/2010/main" val="1726565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sz="1200" b="0" dirty="0"/>
              <a:t>Put stockpiles away from drainage ditches – the stockpile could get washed away in the rain and block the ditch.</a:t>
            </a:r>
            <a:endParaRPr lang="en-US" b="0" dirty="0"/>
          </a:p>
          <a:p>
            <a:pPr>
              <a:defRPr/>
            </a:pPr>
            <a:r>
              <a:rPr lang="en-US" dirty="0"/>
              <a:t>Keep soil stockpiles and bare earth covered (or they can be grassed over) to stop them creating dust and washing away in the rain. </a:t>
            </a:r>
          </a:p>
          <a:p>
            <a:pPr>
              <a:defRPr/>
            </a:pPr>
            <a:r>
              <a:rPr lang="en-US" dirty="0"/>
              <a:t>Here’s an example of an embankment that has been covered to protect the soil.</a:t>
            </a:r>
          </a:p>
          <a:p>
            <a:endParaRPr lang="en-US" b="1" dirty="0">
              <a:cs typeface="Calibri"/>
            </a:endParaRPr>
          </a:p>
          <a:p>
            <a:pPr marL="0" marR="0" lvl="0" indent="0" algn="l" defTabSz="990600" rtl="0" eaLnBrk="1" fontAlgn="auto" latinLnBrk="0" hangingPunct="1">
              <a:lnSpc>
                <a:spcPct val="100000"/>
              </a:lnSpc>
              <a:spcBef>
                <a:spcPct val="0"/>
              </a:spcBef>
              <a:spcAft>
                <a:spcPts val="0"/>
              </a:spcAft>
              <a:buClrTx/>
              <a:buSzTx/>
              <a:buFontTx/>
              <a:buNone/>
              <a:tabLst/>
              <a:defRPr/>
            </a:pPr>
            <a:r>
              <a:rPr lang="en-US" b="1" dirty="0"/>
              <a:t>Photo by: </a:t>
            </a:r>
            <a:r>
              <a:rPr lang="en-US" b="0" i="0" dirty="0">
                <a:solidFill>
                  <a:srgbClr val="212124"/>
                </a:solidFill>
                <a:effectLst/>
                <a:latin typeface="Proxima Nova"/>
              </a:rPr>
              <a:t>© </a:t>
            </a:r>
            <a:r>
              <a:rPr lang="en-US" altLang="en-GB" dirty="0" err="1"/>
              <a:t>Dohwa</a:t>
            </a:r>
            <a:r>
              <a:rPr lang="en-US" altLang="en-GB" dirty="0"/>
              <a:t> Engineering Co Ltd / </a:t>
            </a:r>
            <a:r>
              <a:rPr lang="en-US" b="0" dirty="0"/>
              <a:t>World Bank</a:t>
            </a:r>
            <a:endParaRPr lang="en-US" altLang="en-GB"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4728D87D-F75C-4A1C-B1D4-17454C29C32E}" type="slidenum">
              <a:rPr lang="en-GB" smtClean="0"/>
              <a:t>28</a:t>
            </a:fld>
            <a:endParaRPr lang="en-GB"/>
          </a:p>
        </p:txBody>
      </p:sp>
    </p:spTree>
    <p:extLst>
      <p:ext uri="{BB962C8B-B14F-4D97-AF65-F5344CB8AC3E}">
        <p14:creationId xmlns:p14="http://schemas.microsoft.com/office/powerpoint/2010/main" val="3360384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cs typeface="Calibri"/>
              </a:rPr>
              <a:t>Now we’ll finish this module with </a:t>
            </a:r>
            <a:r>
              <a:rPr lang="en-US" b="0" dirty="0"/>
              <a:t>5</a:t>
            </a:r>
            <a:r>
              <a:rPr lang="en-US" dirty="0"/>
              <a:t> </a:t>
            </a:r>
            <a:r>
              <a:rPr lang="en-US" b="0" dirty="0"/>
              <a:t>key things to remember.</a:t>
            </a:r>
            <a:endParaRPr lang="en-US" b="1" dirty="0"/>
          </a:p>
          <a:p>
            <a:endParaRPr lang="en-US" sz="13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Image by: </a:t>
            </a:r>
            <a:r>
              <a:rPr lang="en-US" sz="1200" b="0" i="0" dirty="0">
                <a:solidFill>
                  <a:srgbClr val="212124"/>
                </a:solidFill>
                <a:effectLst/>
                <a:latin typeface="Proxima Nova"/>
              </a:rPr>
              <a:t>© </a:t>
            </a:r>
            <a:r>
              <a:rPr lang="en-US" sz="1300" b="0" dirty="0"/>
              <a:t>World Bank</a:t>
            </a:r>
            <a:endParaRPr lang="en-US" sz="1300" b="1" dirty="0"/>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29</a:t>
            </a:fld>
            <a:endParaRPr lang="en-GB"/>
          </a:p>
        </p:txBody>
      </p:sp>
      <p:sp>
        <p:nvSpPr>
          <p:cNvPr id="5" name="Date Placeholder 4">
            <a:extLst>
              <a:ext uri="{FF2B5EF4-FFF2-40B4-BE49-F238E27FC236}">
                <a16:creationId xmlns:a16="http://schemas.microsoft.com/office/drawing/2014/main" id="{36B3E536-CD2D-4F47-885C-2518CD1DC418}"/>
              </a:ext>
            </a:extLst>
          </p:cNvPr>
          <p:cNvSpPr>
            <a:spLocks noGrp="1"/>
          </p:cNvSpPr>
          <p:nvPr>
            <p:ph type="dt" idx="1"/>
          </p:nvPr>
        </p:nvSpPr>
        <p:spPr/>
        <p:txBody>
          <a:bodyPr/>
          <a:lstStyle/>
          <a:p>
            <a:fld id="{2FCBC42D-ECB1-4518-81A8-B7273CBCC9D5}" type="datetime1">
              <a:rPr lang="en-GB" smtClean="0"/>
              <a:t>31/05/2023</a:t>
            </a:fld>
            <a:endParaRPr lang="en-GB"/>
          </a:p>
        </p:txBody>
      </p:sp>
    </p:spTree>
    <p:extLst>
      <p:ext uri="{BB962C8B-B14F-4D97-AF65-F5344CB8AC3E}">
        <p14:creationId xmlns:p14="http://schemas.microsoft.com/office/powerpoint/2010/main" val="324486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a:t>
            </a:r>
            <a:r>
              <a:rPr lang="en-US" b="0" dirty="0"/>
              <a:t>  </a:t>
            </a:r>
            <a:r>
              <a:rPr lang="en-US" b="0" dirty="0">
                <a:ea typeface="+mj-lt"/>
                <a:cs typeface="+mj-lt"/>
              </a:rPr>
              <a:t>Let’s begin by explaining</a:t>
            </a:r>
            <a:r>
              <a:rPr lang="en-US" b="0" dirty="0"/>
              <a:t> </a:t>
            </a:r>
            <a:r>
              <a:rPr lang="en-US" b="0" dirty="0">
                <a:ea typeface="+mj-lt"/>
                <a:cs typeface="+mj-lt"/>
              </a:rPr>
              <a:t>the hazards and risks of working in e</a:t>
            </a:r>
            <a:r>
              <a:rPr lang="en-US" b="0" dirty="0"/>
              <a:t>xcavations and earthworks. </a:t>
            </a:r>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t>Juan Ignacio Coda/ World Bank. </a:t>
            </a:r>
            <a:r>
              <a:rPr lang="en-US" sz="1200" dirty="0"/>
              <a:t>Further permission required for reuse. </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a:t>
            </a:fld>
            <a:endParaRPr lang="en-GB"/>
          </a:p>
        </p:txBody>
      </p:sp>
    </p:spTree>
    <p:extLst>
      <p:ext uri="{BB962C8B-B14F-4D97-AF65-F5344CB8AC3E}">
        <p14:creationId xmlns:p14="http://schemas.microsoft.com/office/powerpoint/2010/main" val="3856952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Narration: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latin typeface="+mn-lt"/>
                <a:ea typeface="+mn-ea"/>
                <a:cs typeface="+mn-cs"/>
              </a:rPr>
              <a:t>Stop work if you find anything buried in the ground, like pipes or cables.</a:t>
            </a:r>
          </a:p>
          <a:p>
            <a:pPr marL="228600" indent="-228600">
              <a:buFontTx/>
              <a:buAutoNum type="arabicPeriod"/>
              <a:defRPr/>
            </a:pPr>
            <a:r>
              <a:rPr lang="en-US" sz="1200" dirty="0">
                <a:latin typeface="+mn-lt"/>
              </a:rPr>
              <a:t>Only get into an excavation if it has been inspected</a:t>
            </a:r>
            <a:r>
              <a:rPr lang="en-US" sz="1200" kern="1200" dirty="0">
                <a:solidFill>
                  <a:schemeClr val="tx1"/>
                </a:solidFill>
                <a:latin typeface="+mn-lt"/>
                <a:ea typeface="+mn-ea"/>
                <a:cs typeface="+mn-cs"/>
              </a:rPr>
              <a:t>.</a:t>
            </a:r>
            <a:endParaRPr lang="en-US" sz="1200" kern="1200" dirty="0">
              <a:solidFill>
                <a:schemeClr val="tx1"/>
              </a:solidFill>
              <a:latin typeface="+mn-lt"/>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latin typeface="+mn-lt"/>
                <a:ea typeface="+mn-ea"/>
                <a:cs typeface="+mn-cs"/>
              </a:rPr>
              <a:t>Get out of an excavation if you feel dizzy or unwell, or see cracks or movement.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latin typeface="+mn-lt"/>
                <a:ea typeface="+mn-ea"/>
                <a:cs typeface="+mn-cs"/>
              </a:rPr>
              <a:t>Put barriers, signs and lights around excavations to stop people falling in.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latin typeface="+mn-lt"/>
                <a:ea typeface="+mn-ea"/>
                <a:cs typeface="+mn-cs"/>
              </a:rPr>
              <a:t>Pump water out of an excavation before anyone gets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Calibri" panose="020F0502020204030204" pitchFamily="34" charset="0"/>
              </a:rPr>
              <a:t>Now that you know the right way to work in excavations and earthworks, let’s look at safe ways of working at height in Module 15.</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latin typeface="+mn-lt"/>
                <a:ea typeface="+mn-ea"/>
                <a:cs typeface="+mn-cs"/>
              </a:rPr>
            </a:br>
            <a:r>
              <a:rPr lang="en-US" b="1" dirty="0"/>
              <a:t>Photo by: </a:t>
            </a:r>
            <a:r>
              <a:rPr lang="en-US" b="0" dirty="0">
                <a:solidFill>
                  <a:srgbClr val="FFFFFF"/>
                </a:solidFill>
                <a:effectLst/>
                <a:latin typeface="Open Sans" panose="020B0606030504020204" pitchFamily="34" charset="0"/>
              </a:rPr>
              <a:t>sanviacc88 on </a:t>
            </a:r>
            <a:r>
              <a:rPr lang="en-US" b="0" dirty="0" err="1">
                <a:solidFill>
                  <a:srgbClr val="FFFFFF"/>
                </a:solidFill>
                <a:effectLst/>
                <a:latin typeface="Open Sans" panose="020B0606030504020204" pitchFamily="34" charset="0"/>
              </a:rPr>
              <a:t>Pixabay</a:t>
            </a:r>
            <a:r>
              <a:rPr lang="en-US" b="0" dirty="0">
                <a:solidFill>
                  <a:srgbClr val="FFFFFF"/>
                </a:solidFill>
                <a:effectLst/>
                <a:latin typeface="Open Sans" panose="020B0606030504020204" pitchFamily="34" charset="0"/>
              </a:rPr>
              <a:t>, </a:t>
            </a:r>
            <a:r>
              <a:rPr lang="en-US" sz="1200" b="0" dirty="0">
                <a:latin typeface="+mn-lt"/>
              </a:rPr>
              <a:t>https://pixabay.com/photos</a:t>
            </a:r>
            <a:r>
              <a:rPr lang="en-US" sz="1200" b="0">
                <a:latin typeface="+mn-lt"/>
              </a:rPr>
              <a:t>/pipeline-site-excavation-dig-5467530</a:t>
            </a:r>
            <a:endParaRPr lang="en-GB" sz="1200" dirty="0">
              <a:latin typeface="+mn-lt"/>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30</a:t>
            </a:fld>
            <a:endParaRPr lang="en-GB"/>
          </a:p>
        </p:txBody>
      </p:sp>
    </p:spTree>
    <p:extLst>
      <p:ext uri="{BB962C8B-B14F-4D97-AF65-F5344CB8AC3E}">
        <p14:creationId xmlns:p14="http://schemas.microsoft.com/office/powerpoint/2010/main" val="3372664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28D87D-F75C-4A1C-B1D4-17454C29C32E}" type="slidenum">
              <a:rPr lang="en-GB" smtClean="0"/>
              <a:t>31</a:t>
            </a:fld>
            <a:endParaRPr lang="en-GB"/>
          </a:p>
        </p:txBody>
      </p:sp>
    </p:spTree>
    <p:extLst>
      <p:ext uri="{BB962C8B-B14F-4D97-AF65-F5344CB8AC3E}">
        <p14:creationId xmlns:p14="http://schemas.microsoft.com/office/powerpoint/2010/main" val="154439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cs typeface="Calibri"/>
              </a:rPr>
              <a:t>People are killed or seriously injured in excavations, like ditches and trenches – this might be people working on site or members of the community. It can happen because </a:t>
            </a:r>
            <a:br>
              <a:rPr lang="en-US" dirty="0">
                <a:cs typeface="+mn-lt"/>
              </a:rPr>
            </a:br>
            <a:r>
              <a:rPr lang="en-US" dirty="0">
                <a:cs typeface="Calibri Light"/>
              </a:rPr>
              <a:t>- the sides of the excavation collapse in and bury people</a:t>
            </a:r>
            <a:br>
              <a:rPr lang="en-US" dirty="0">
                <a:cs typeface="Calibri Light"/>
              </a:rPr>
            </a:br>
            <a:r>
              <a:rPr lang="en-US" dirty="0">
                <a:cs typeface="Calibri Light"/>
              </a:rPr>
              <a:t>- people, vehicles or materials fall in</a:t>
            </a:r>
            <a:br>
              <a:rPr lang="en-US" dirty="0">
                <a:cs typeface="Calibri Light"/>
              </a:rPr>
            </a:br>
            <a:r>
              <a:rPr lang="en-US" dirty="0">
                <a:cs typeface="Calibri Light"/>
              </a:rPr>
              <a:t>- buried pipes and cables are hit and broken or</a:t>
            </a:r>
            <a:br>
              <a:rPr lang="en-US" dirty="0">
                <a:cs typeface="Calibri Light"/>
              </a:rPr>
            </a:br>
            <a:r>
              <a:rPr lang="en-US" dirty="0">
                <a:cs typeface="Calibri Light"/>
              </a:rPr>
              <a:t>- the excavation floods and people drown.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Light"/>
              </a:rPr>
              <a:t>See in this photo how close the excavator bucket is to the worker. If it were much closer, they would be crushed and injured.</a:t>
            </a:r>
            <a:br>
              <a:rPr lang="en-US" dirty="0">
                <a:cs typeface="+mn-lt"/>
              </a:rPr>
            </a:br>
            <a:r>
              <a:rPr lang="en-US" dirty="0">
                <a:cs typeface="Calibri"/>
              </a:rPr>
              <a:t>Earthworks can be unstable, especially if they are too steep and can collapse burying people. </a:t>
            </a:r>
          </a:p>
          <a:p>
            <a:pPr>
              <a:defRPr/>
            </a:pPr>
            <a:r>
              <a:rPr lang="en-US" dirty="0">
                <a:cs typeface="Calibri"/>
              </a:rPr>
              <a:t>Digging and bare soil often create dust which is not healthy to breathe in and can cause problems for the local community offsite. </a:t>
            </a:r>
          </a:p>
          <a:p>
            <a:pPr>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sz="1200" kern="1200" dirty="0">
                <a:solidFill>
                  <a:schemeClr val="tx1"/>
                </a:solidFill>
                <a:effectLst/>
                <a:latin typeface="+mn-lt"/>
                <a:ea typeface="+mn-ea"/>
                <a:cs typeface="+mn-cs"/>
              </a:rPr>
              <a:t>Canan Yildiz / </a:t>
            </a:r>
            <a:r>
              <a:rPr lang="en-US" dirty="0"/>
              <a:t>World Bank</a:t>
            </a:r>
            <a:endParaRPr lang="en-US" b="1" dirty="0"/>
          </a:p>
          <a:p>
            <a:pPr>
              <a:defRPr/>
            </a:pP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t>4</a:t>
            </a:fld>
            <a:endParaRPr lang="en-GB"/>
          </a:p>
        </p:txBody>
      </p:sp>
    </p:spTree>
    <p:extLst>
      <p:ext uri="{BB962C8B-B14F-4D97-AF65-F5344CB8AC3E}">
        <p14:creationId xmlns:p14="http://schemas.microsoft.com/office/powerpoint/2010/main" val="306167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 Now we’ll </a:t>
            </a:r>
            <a:r>
              <a:rPr lang="en-US" b="0" i="0" dirty="0"/>
              <a:t>explore the things you need to do when digging on site.</a:t>
            </a:r>
            <a:endParaRPr lang="en-US" b="1" dirty="0"/>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t>Allison </a:t>
            </a:r>
            <a:r>
              <a:rPr lang="en-US" dirty="0" err="1"/>
              <a:t>Kwesell</a:t>
            </a:r>
            <a:r>
              <a:rPr lang="en-US" dirty="0"/>
              <a:t> /</a:t>
            </a:r>
            <a:r>
              <a:rPr lang="en-US" sz="1200" b="0" i="0" dirty="0">
                <a:solidFill>
                  <a:srgbClr val="212124"/>
                </a:solidFill>
                <a:effectLst/>
                <a:latin typeface="Proxima Nova"/>
              </a:rPr>
              <a:t> </a:t>
            </a:r>
            <a:r>
              <a:rPr lang="en-US" dirty="0"/>
              <a:t>World Bank. </a:t>
            </a:r>
            <a:r>
              <a:rPr lang="en-US" sz="1200" dirty="0"/>
              <a:t>Further permission required for reuse. </a:t>
            </a:r>
          </a:p>
          <a:p>
            <a:pPr>
              <a:defRPr/>
            </a:pPr>
            <a:endParaRPr lang="en-US" b="1"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5</a:t>
            </a:fld>
            <a:endParaRPr lang="en-GB"/>
          </a:p>
        </p:txBody>
      </p:sp>
    </p:spTree>
    <p:extLst>
      <p:ext uri="{BB962C8B-B14F-4D97-AF65-F5344CB8AC3E}">
        <p14:creationId xmlns:p14="http://schemas.microsoft.com/office/powerpoint/2010/main" val="389748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sz="1200" dirty="0">
                <a:cs typeface="Calibri"/>
              </a:rPr>
              <a:t>Make sure your Supervisor tells you if there are any buried </a:t>
            </a:r>
            <a:r>
              <a:rPr lang="en-US" dirty="0">
                <a:cs typeface="Calibri"/>
              </a:rPr>
              <a:t>pipes or cables and they should be marked. </a:t>
            </a:r>
          </a:p>
          <a:p>
            <a:pPr>
              <a:defRPr/>
            </a:pPr>
            <a:r>
              <a:rPr lang="en-US" dirty="0">
                <a:cs typeface="Calibri"/>
              </a:rPr>
              <a:t>These might be gas,</a:t>
            </a:r>
            <a:r>
              <a:rPr lang="en-US" sz="1200" dirty="0">
                <a:cs typeface="Calibri"/>
              </a:rPr>
              <a:t> water</a:t>
            </a:r>
            <a:r>
              <a:rPr lang="en-US" dirty="0">
                <a:cs typeface="Calibri"/>
              </a:rPr>
              <a:t>, sewage or oil pipes, or electricity</a:t>
            </a:r>
            <a:r>
              <a:rPr lang="en-US" sz="1200" dirty="0">
                <a:cs typeface="Calibri"/>
              </a:rPr>
              <a:t> or </a:t>
            </a:r>
            <a:r>
              <a:rPr lang="en-US" dirty="0">
                <a:cs typeface="Calibri"/>
              </a:rPr>
              <a:t>fiber-optic</a:t>
            </a:r>
            <a:r>
              <a:rPr lang="en-US" sz="1200" dirty="0">
                <a:cs typeface="Calibri"/>
              </a:rPr>
              <a:t> cables - they</a:t>
            </a:r>
            <a:r>
              <a:rPr lang="en-US" dirty="0"/>
              <a:t> can injure you if you cut into them. </a:t>
            </a:r>
          </a:p>
          <a:p>
            <a:pPr>
              <a:defRPr/>
            </a:pPr>
            <a:r>
              <a:rPr lang="en-US" dirty="0"/>
              <a:t>If there are any, then </a:t>
            </a:r>
            <a:r>
              <a:rPr lang="en-US" dirty="0">
                <a:cs typeface="Calibri"/>
              </a:rPr>
              <a:t>dig very carefully using only hand tools. </a:t>
            </a:r>
          </a:p>
          <a:p>
            <a:pPr>
              <a:defRPr/>
            </a:pPr>
            <a:r>
              <a:rPr lang="en-US" dirty="0">
                <a:cs typeface="Calibri"/>
              </a:rPr>
              <a:t>Here’s an example of a pipe remaining in place as the workers carefully dig around it.</a:t>
            </a:r>
          </a:p>
          <a:p>
            <a:pPr>
              <a:defRPr/>
            </a:pPr>
            <a:r>
              <a:rPr lang="en-US" dirty="0">
                <a:cs typeface="Calibri"/>
              </a:rPr>
              <a:t>Sometimes buried pipes or cables may have colored tape on top of them to show that there is something below. </a:t>
            </a:r>
          </a:p>
          <a:p>
            <a:pPr>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a:t>
            </a:r>
            <a:r>
              <a:rPr lang="en-US" dirty="0"/>
              <a:t> ABBAS </a:t>
            </a:r>
            <a:r>
              <a:rPr lang="en-US" dirty="0" err="1"/>
              <a:t>Farzami</a:t>
            </a:r>
            <a:r>
              <a:rPr lang="en-US" dirty="0"/>
              <a:t> / Rumi Consultancy/ World Bank . </a:t>
            </a:r>
            <a:r>
              <a:rPr lang="en-US" sz="1200" dirty="0"/>
              <a:t>Further permission required for reuse. </a:t>
            </a:r>
          </a:p>
          <a:p>
            <a:pPr>
              <a:defRPr/>
            </a:pP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t>6</a:t>
            </a:fld>
            <a:endParaRPr lang="en-GB"/>
          </a:p>
        </p:txBody>
      </p:sp>
    </p:spTree>
    <p:extLst>
      <p:ext uri="{BB962C8B-B14F-4D97-AF65-F5344CB8AC3E}">
        <p14:creationId xmlns:p14="http://schemas.microsoft.com/office/powerpoint/2010/main" val="179716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Buried pipes or cables can be accidentally damaged when you dig. </a:t>
            </a:r>
            <a:r>
              <a:rPr lang="en-US" dirty="0">
                <a:cs typeface="Calibri"/>
              </a:rPr>
              <a:t>Signs of this can be bad smells, or water or oil seeping into the excavation. </a:t>
            </a:r>
          </a:p>
          <a:p>
            <a:pPr>
              <a:defRPr/>
            </a:pPr>
            <a:r>
              <a:rPr lang="en-US" dirty="0">
                <a:cs typeface="Calibri"/>
              </a:rPr>
              <a:t>Here you can see a sewage pipe has been broken by digging and foul water is leaking into the excavation. </a:t>
            </a:r>
          </a:p>
          <a:p>
            <a:pPr>
              <a:defRPr/>
            </a:pPr>
            <a:r>
              <a:rPr lang="en-US" dirty="0">
                <a:cs typeface="Calibri"/>
              </a:rPr>
              <a:t>Stop</a:t>
            </a:r>
            <a:r>
              <a:rPr lang="en-US" dirty="0"/>
              <a:t> work</a:t>
            </a:r>
            <a:r>
              <a:rPr lang="en-US" dirty="0">
                <a:cs typeface="Calibri"/>
              </a:rPr>
              <a:t> and tell</a:t>
            </a:r>
            <a:r>
              <a:rPr lang="en-US" sz="1200" dirty="0">
                <a:cs typeface="Calibri"/>
              </a:rPr>
              <a:t> your Supervisor if this happens. It will need to be repaired.</a:t>
            </a:r>
            <a:endParaRPr lang="en-US" dirty="0">
              <a:cs typeface="Calibri"/>
            </a:endParaRPr>
          </a:p>
          <a:p>
            <a:pPr>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i="0" dirty="0">
                <a:solidFill>
                  <a:srgbClr val="212124"/>
                </a:solidFill>
                <a:effectLst/>
                <a:latin typeface="Proxima Nova"/>
              </a:rPr>
              <a:t>© M</a:t>
            </a:r>
            <a:r>
              <a:rPr lang="en-US" b="0" dirty="0"/>
              <a:t>ichael Hall / World Bank</a:t>
            </a:r>
            <a:endParaRPr lang="en-US"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7</a:t>
            </a:fld>
            <a:endParaRPr lang="en-GB"/>
          </a:p>
        </p:txBody>
      </p:sp>
    </p:spTree>
    <p:extLst>
      <p:ext uri="{BB962C8B-B14F-4D97-AF65-F5344CB8AC3E}">
        <p14:creationId xmlns:p14="http://schemas.microsoft.com/office/powerpoint/2010/main" val="404895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When you’re digging, l</a:t>
            </a:r>
            <a:r>
              <a:rPr lang="en-US" sz="1200" dirty="0"/>
              <a:t>ook for: </a:t>
            </a:r>
            <a:br>
              <a:rPr lang="en-US" sz="1200" dirty="0">
                <a:cs typeface="+mn-lt"/>
              </a:rPr>
            </a:br>
            <a:r>
              <a:rPr lang="en-US" sz="1200" dirty="0"/>
              <a:t>- Changes in soil color or texture and</a:t>
            </a:r>
            <a:br>
              <a:rPr lang="en-US" sz="1200" dirty="0">
                <a:cs typeface="+mn-lt"/>
              </a:rPr>
            </a:br>
            <a:r>
              <a:rPr lang="en-US" sz="1200" dirty="0">
                <a:cs typeface="Calibri"/>
              </a:rPr>
              <a:t>- </a:t>
            </a:r>
            <a:r>
              <a:rPr lang="en-US" sz="1200" dirty="0">
                <a:ea typeface="+mj-lt"/>
                <a:cs typeface="Calibri"/>
              </a:rPr>
              <a:t>Strange smells.</a:t>
            </a:r>
            <a:r>
              <a:rPr lang="en-US" sz="1200" dirty="0"/>
              <a:t> </a:t>
            </a:r>
            <a:br>
              <a:rPr lang="en-US" dirty="0">
                <a:cs typeface="+mn-lt"/>
              </a:rPr>
            </a:br>
            <a:r>
              <a:rPr lang="en-US" dirty="0"/>
              <a:t>These could be signs that the ground has been polluted in the past and might contain hazardous substances that are harmful to you or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you can see the soil is black and oily because of buried oil pollution.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Special measures will need to be put in place before you carry on digging, including special training and extra Personal Protective Equipment PPE.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dirty="0"/>
              <a:t>Photo by: </a:t>
            </a:r>
            <a:r>
              <a:rPr lang="en-US" dirty="0"/>
              <a:t>Shutterstock.com</a:t>
            </a:r>
          </a:p>
        </p:txBody>
      </p:sp>
      <p:sp>
        <p:nvSpPr>
          <p:cNvPr id="4" name="Slide Number Placeholder 3"/>
          <p:cNvSpPr>
            <a:spLocks noGrp="1"/>
          </p:cNvSpPr>
          <p:nvPr>
            <p:ph type="sldNum" sz="quarter" idx="5"/>
          </p:nvPr>
        </p:nvSpPr>
        <p:spPr/>
        <p:txBody>
          <a:bodyPr/>
          <a:lstStyle/>
          <a:p>
            <a:fld id="{4728D87D-F75C-4A1C-B1D4-17454C29C32E}" type="slidenum">
              <a:rPr lang="en-GB" smtClean="0"/>
              <a:t>8</a:t>
            </a:fld>
            <a:endParaRPr lang="en-GB"/>
          </a:p>
        </p:txBody>
      </p:sp>
    </p:spTree>
    <p:extLst>
      <p:ext uri="{BB962C8B-B14F-4D97-AF65-F5344CB8AC3E}">
        <p14:creationId xmlns:p14="http://schemas.microsoft.com/office/powerpoint/2010/main" val="6832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t>Also watch out for</a:t>
            </a:r>
          </a:p>
          <a:p>
            <a:pPr marL="171450" indent="-171450">
              <a:buFontTx/>
              <a:buChar char="-"/>
              <a:defRPr/>
            </a:pPr>
            <a:r>
              <a:rPr lang="en-US" sz="1200" dirty="0"/>
              <a:t>Buried rubbish, like this electronic waste which will contain hazardous substances. </a:t>
            </a:r>
          </a:p>
          <a:p>
            <a:pPr marL="171450" indent="-171450">
              <a:buFontTx/>
              <a:buChar char="-"/>
              <a:defRPr/>
            </a:pPr>
            <a:r>
              <a:rPr lang="en-US" sz="1200" dirty="0"/>
              <a:t>You might also come across old</a:t>
            </a:r>
            <a:r>
              <a:rPr lang="en-US" dirty="0"/>
              <a:t> drums</a:t>
            </a:r>
            <a:r>
              <a:rPr lang="en-US" sz="1200" dirty="0"/>
              <a:t> </a:t>
            </a:r>
            <a:r>
              <a:rPr lang="en-US" dirty="0"/>
              <a:t>or tanks.</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dirty="0"/>
              <a:t>Shutterstock.com</a:t>
            </a:r>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9</a:t>
            </a:fld>
            <a:endParaRPr lang="en-GB"/>
          </a:p>
        </p:txBody>
      </p:sp>
    </p:spTree>
    <p:extLst>
      <p:ext uri="{BB962C8B-B14F-4D97-AF65-F5344CB8AC3E}">
        <p14:creationId xmlns:p14="http://schemas.microsoft.com/office/powerpoint/2010/main" val="1425271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7" name="Group 6"/>
          <p:cNvGrpSpPr/>
          <p:nvPr userDrawn="1"/>
        </p:nvGrpSpPr>
        <p:grpSpPr>
          <a:xfrm>
            <a:off x="-5" y="-20581"/>
            <a:ext cx="7789630" cy="615363"/>
            <a:chOff x="-5" y="-20581"/>
            <a:chExt cx="7789630" cy="615363"/>
          </a:xfrm>
        </p:grpSpPr>
        <p:sp>
          <p:nvSpPr>
            <p:cNvPr id="8" name="Rectangle 8"/>
            <p:cNvSpPr/>
            <p:nvPr userDrawn="1"/>
          </p:nvSpPr>
          <p:spPr>
            <a:xfrm rot="10800000" flipV="1">
              <a:off x="-5" y="-20581"/>
              <a:ext cx="7789630"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404" h="589441">
                  <a:moveTo>
                    <a:pt x="0" y="12695"/>
                  </a:moveTo>
                  <a:lnTo>
                    <a:pt x="7534404" y="0"/>
                  </a:lnTo>
                  <a:lnTo>
                    <a:pt x="7534404" y="589441"/>
                  </a:lnTo>
                  <a:lnTo>
                    <a:pt x="599179"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230594" y="101108"/>
              <a:ext cx="748465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14  </a:t>
              </a:r>
              <a:r>
                <a:rPr lang="en-US">
                  <a:solidFill>
                    <a:schemeClr val="bg1"/>
                  </a:solidFill>
                  <a:latin typeface="Arial" charset="0"/>
                  <a:ea typeface="Arial" charset="0"/>
                  <a:cs typeface="Arial" charset="0"/>
                </a:rPr>
                <a:t>•  WORKING IN EXCAVATIONS AND EARTHWORKS</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5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40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35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Left">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78FDAEEE-350F-4160-832A-927E734F3058}"/>
              </a:ext>
            </a:extLst>
          </p:cNvPr>
          <p:cNvGrpSpPr>
            <a:grpSpLocks/>
          </p:cNvGrpSpPr>
          <p:nvPr userDrawn="1"/>
        </p:nvGrpSpPr>
        <p:grpSpPr bwMode="auto">
          <a:xfrm>
            <a:off x="0" y="-20638"/>
            <a:ext cx="8610600" cy="615951"/>
            <a:chOff x="-4" y="-20581"/>
            <a:chExt cx="8610603" cy="615995"/>
          </a:xfrm>
        </p:grpSpPr>
        <p:sp>
          <p:nvSpPr>
            <p:cNvPr id="3" name="Rectangle 8">
              <a:extLst>
                <a:ext uri="{FF2B5EF4-FFF2-40B4-BE49-F238E27FC236}">
                  <a16:creationId xmlns:a16="http://schemas.microsoft.com/office/drawing/2014/main" id="{20E666AF-B7EC-4355-9EF1-ED40159D4BA8}"/>
                </a:ext>
              </a:extLst>
            </p:cNvPr>
            <p:cNvSpPr/>
            <p:nvPr userDrawn="1"/>
          </p:nvSpPr>
          <p:spPr>
            <a:xfrm rot="10800000" flipV="1">
              <a:off x="-4" y="-20581"/>
              <a:ext cx="6424615" cy="615995"/>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1868480 w 8082593"/>
                <a:gd name="connsiteY0" fmla="*/ 0 h 589441"/>
                <a:gd name="connsiteX1" fmla="*/ 8082593 w 8082593"/>
                <a:gd name="connsiteY1" fmla="*/ 0 h 589441"/>
                <a:gd name="connsiteX2" fmla="*/ 8082593 w 8082593"/>
                <a:gd name="connsiteY2" fmla="*/ 589441 h 589441"/>
                <a:gd name="connsiteX3" fmla="*/ 0 w 8082593"/>
                <a:gd name="connsiteY3" fmla="*/ 589441 h 589441"/>
                <a:gd name="connsiteX4" fmla="*/ 1868480 w 8082593"/>
                <a:gd name="connsiteY4" fmla="*/ 0 h 589441"/>
                <a:gd name="connsiteX0" fmla="*/ 0 w 6214113"/>
                <a:gd name="connsiteY0" fmla="*/ 0 h 589441"/>
                <a:gd name="connsiteX1" fmla="*/ 6214113 w 6214113"/>
                <a:gd name="connsiteY1" fmla="*/ 0 h 589441"/>
                <a:gd name="connsiteX2" fmla="*/ 6214113 w 6214113"/>
                <a:gd name="connsiteY2" fmla="*/ 589441 h 589441"/>
                <a:gd name="connsiteX3" fmla="*/ 466994 w 6214113"/>
                <a:gd name="connsiteY3" fmla="*/ 589441 h 589441"/>
                <a:gd name="connsiteX4" fmla="*/ 0 w 6214113"/>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4113" h="589441">
                  <a:moveTo>
                    <a:pt x="0" y="0"/>
                  </a:moveTo>
                  <a:lnTo>
                    <a:pt x="6214113" y="0"/>
                  </a:lnTo>
                  <a:lnTo>
                    <a:pt x="6214113" y="589441"/>
                  </a:lnTo>
                  <a:lnTo>
                    <a:pt x="466994"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extBox 3">
              <a:extLst>
                <a:ext uri="{FF2B5EF4-FFF2-40B4-BE49-F238E27FC236}">
                  <a16:creationId xmlns:a16="http://schemas.microsoft.com/office/drawing/2014/main" id="{3E0DD2EB-E99C-402F-B5BC-A3B21A00CDC2}"/>
                </a:ext>
              </a:extLst>
            </p:cNvPr>
            <p:cNvSpPr txBox="1">
              <a:spLocks noChangeArrowheads="1"/>
            </p:cNvSpPr>
            <p:nvPr userDrawn="1"/>
          </p:nvSpPr>
          <p:spPr bwMode="auto">
            <a:xfrm>
              <a:off x="230184" y="101666"/>
              <a:ext cx="8380415" cy="368326"/>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PK" b="1">
                  <a:solidFill>
                    <a:schemeClr val="bg1"/>
                  </a:solidFill>
                  <a:latin typeface="Arial" panose="020B0604020202020204" pitchFamily="34" charset="0"/>
                  <a:cs typeface="Arial" panose="020B0604020202020204" pitchFamily="34" charset="0"/>
                </a:rPr>
                <a:t>MODULE 3</a:t>
              </a:r>
              <a:r>
                <a:rPr lang="en-US" altLang="en-PK">
                  <a:solidFill>
                    <a:schemeClr val="bg1"/>
                  </a:solidFill>
                  <a:latin typeface="Arial" panose="020B0604020202020204" pitchFamily="34" charset="0"/>
                  <a:cs typeface="Arial" panose="020B0604020202020204" pitchFamily="34" charset="0"/>
                </a:rPr>
                <a:t>  •  AVOIDING HAZARDS AND RISKS</a:t>
              </a:r>
              <a:endParaRPr lang="en-US" altLang="en-PK" b="1">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7810704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7038974" y="914400"/>
            <a:ext cx="4576763" cy="5143500"/>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9" name="Group 8"/>
          <p:cNvGrpSpPr/>
          <p:nvPr userDrawn="1"/>
        </p:nvGrpSpPr>
        <p:grpSpPr>
          <a:xfrm>
            <a:off x="-5" y="-20581"/>
            <a:ext cx="7789630" cy="615363"/>
            <a:chOff x="-5" y="-20581"/>
            <a:chExt cx="7789630" cy="615363"/>
          </a:xfrm>
        </p:grpSpPr>
        <p:sp>
          <p:nvSpPr>
            <p:cNvPr id="12" name="Rectangle 8"/>
            <p:cNvSpPr/>
            <p:nvPr userDrawn="1"/>
          </p:nvSpPr>
          <p:spPr>
            <a:xfrm rot="10800000" flipV="1">
              <a:off x="-5" y="-20581"/>
              <a:ext cx="7789630"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404" h="589441">
                  <a:moveTo>
                    <a:pt x="0" y="12695"/>
                  </a:moveTo>
                  <a:lnTo>
                    <a:pt x="7534404" y="0"/>
                  </a:lnTo>
                  <a:lnTo>
                    <a:pt x="7534404" y="589441"/>
                  </a:lnTo>
                  <a:lnTo>
                    <a:pt x="599179"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230594" y="101108"/>
              <a:ext cx="748465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14  </a:t>
              </a:r>
              <a:r>
                <a:rPr lang="en-US">
                  <a:solidFill>
                    <a:schemeClr val="bg1"/>
                  </a:solidFill>
                  <a:latin typeface="Arial" charset="0"/>
                  <a:ea typeface="Arial" charset="0"/>
                  <a:cs typeface="Arial" charset="0"/>
                </a:rPr>
                <a:t>•  WORKING IN EXCAVATIONS AND EARTHWORKS</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op">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771525"/>
            <a:ext cx="11134726" cy="828675"/>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9" name="Group 8"/>
          <p:cNvGrpSpPr/>
          <p:nvPr userDrawn="1"/>
        </p:nvGrpSpPr>
        <p:grpSpPr>
          <a:xfrm>
            <a:off x="-5" y="-20581"/>
            <a:ext cx="7789630" cy="615363"/>
            <a:chOff x="-5" y="-20581"/>
            <a:chExt cx="7789630" cy="615363"/>
          </a:xfrm>
        </p:grpSpPr>
        <p:sp>
          <p:nvSpPr>
            <p:cNvPr id="12" name="Rectangle 8"/>
            <p:cNvSpPr/>
            <p:nvPr userDrawn="1"/>
          </p:nvSpPr>
          <p:spPr>
            <a:xfrm rot="10800000" flipV="1">
              <a:off x="-5" y="-20581"/>
              <a:ext cx="7789630"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404" h="589441">
                  <a:moveTo>
                    <a:pt x="0" y="12695"/>
                  </a:moveTo>
                  <a:lnTo>
                    <a:pt x="7534404" y="0"/>
                  </a:lnTo>
                  <a:lnTo>
                    <a:pt x="7534404" y="589441"/>
                  </a:lnTo>
                  <a:lnTo>
                    <a:pt x="599179"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230594" y="101108"/>
              <a:ext cx="748465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14  </a:t>
              </a:r>
              <a:r>
                <a:rPr lang="en-US">
                  <a:solidFill>
                    <a:schemeClr val="bg1"/>
                  </a:solidFill>
                  <a:latin typeface="Arial" charset="0"/>
                  <a:ea typeface="Arial" charset="0"/>
                  <a:cs typeface="Arial" charset="0"/>
                </a:rPr>
                <a:t>•  WORKING IN EXCAVATIONS AND EARTHWORKS</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ttom">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5272087"/>
            <a:ext cx="11134726" cy="828675"/>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0" name="Group 9"/>
          <p:cNvGrpSpPr/>
          <p:nvPr userDrawn="1"/>
        </p:nvGrpSpPr>
        <p:grpSpPr>
          <a:xfrm>
            <a:off x="-5" y="-20581"/>
            <a:ext cx="7789630" cy="615363"/>
            <a:chOff x="-5" y="-20581"/>
            <a:chExt cx="7789630" cy="615363"/>
          </a:xfrm>
        </p:grpSpPr>
        <p:sp>
          <p:nvSpPr>
            <p:cNvPr id="12" name="Rectangle 8"/>
            <p:cNvSpPr/>
            <p:nvPr userDrawn="1"/>
          </p:nvSpPr>
          <p:spPr>
            <a:xfrm rot="10800000" flipV="1">
              <a:off x="-5" y="-20581"/>
              <a:ext cx="7789630"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404" h="589441">
                  <a:moveTo>
                    <a:pt x="0" y="12695"/>
                  </a:moveTo>
                  <a:lnTo>
                    <a:pt x="7534404" y="0"/>
                  </a:lnTo>
                  <a:lnTo>
                    <a:pt x="7534404" y="589441"/>
                  </a:lnTo>
                  <a:lnTo>
                    <a:pt x="599179"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230594" y="101108"/>
              <a:ext cx="748465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14  </a:t>
              </a:r>
              <a:r>
                <a:rPr lang="en-US">
                  <a:solidFill>
                    <a:schemeClr val="bg1"/>
                  </a:solidFill>
                  <a:latin typeface="Arial" charset="0"/>
                  <a:ea typeface="Arial" charset="0"/>
                  <a:cs typeface="Arial" charset="0"/>
                </a:rPr>
                <a:t>•  WORKING IN EXCAVATIONS AND EARTHWORKS</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a:prstGeom prst="rect">
            <a:avLst/>
          </a:prstGeom>
        </p:spPr>
        <p:txBody>
          <a:bodyPr>
            <a:normAutofit/>
          </a:bodyPr>
          <a:lstStyle>
            <a:lvl1pPr marL="514350" indent="-514350" algn="l">
              <a:buFont typeface="+mj-lt"/>
              <a:buAutoNum type="arabicPeriod"/>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9" name="Group 8"/>
          <p:cNvGrpSpPr/>
          <p:nvPr userDrawn="1"/>
        </p:nvGrpSpPr>
        <p:grpSpPr>
          <a:xfrm>
            <a:off x="-5" y="-20581"/>
            <a:ext cx="7789630" cy="615363"/>
            <a:chOff x="-5" y="-20581"/>
            <a:chExt cx="7789630" cy="615363"/>
          </a:xfrm>
        </p:grpSpPr>
        <p:sp>
          <p:nvSpPr>
            <p:cNvPr id="16" name="Rectangle 8"/>
            <p:cNvSpPr/>
            <p:nvPr userDrawn="1"/>
          </p:nvSpPr>
          <p:spPr>
            <a:xfrm rot="10800000" flipV="1">
              <a:off x="-5" y="-20581"/>
              <a:ext cx="7789630"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404" h="589441">
                  <a:moveTo>
                    <a:pt x="0" y="12695"/>
                  </a:moveTo>
                  <a:lnTo>
                    <a:pt x="7534404" y="0"/>
                  </a:lnTo>
                  <a:lnTo>
                    <a:pt x="7534404" y="589441"/>
                  </a:lnTo>
                  <a:lnTo>
                    <a:pt x="599179"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230594" y="101108"/>
              <a:ext cx="748465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14  </a:t>
              </a:r>
              <a:r>
                <a:rPr lang="en-US">
                  <a:solidFill>
                    <a:schemeClr val="bg1"/>
                  </a:solidFill>
                  <a:latin typeface="Arial" charset="0"/>
                  <a:ea typeface="Arial" charset="0"/>
                  <a:cs typeface="Arial" charset="0"/>
                </a:rPr>
                <a:t>•  WORKING IN EXCAVATIONS AND EARTHWORKS</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99215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485900"/>
            <a:ext cx="12192000" cy="3886200"/>
          </a:xfrm>
          <a:prstGeom prst="rect">
            <a:avLst/>
          </a:pr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493129" y="1956340"/>
            <a:ext cx="5977119" cy="2858728"/>
          </a:xfrm>
          <a:prstGeom prst="rect">
            <a:avLst/>
          </a:prstGeom>
        </p:spPr>
        <p:txBody>
          <a:bodyPr>
            <a:normAutofit/>
          </a:bodyPr>
          <a:lstStyle>
            <a:lvl1pPr marL="0" indent="0" algn="l">
              <a:buFont typeface="+mj-lt"/>
              <a:buNone/>
              <a:defRPr sz="48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8" name="Group 17"/>
          <p:cNvGrpSpPr/>
          <p:nvPr userDrawn="1"/>
        </p:nvGrpSpPr>
        <p:grpSpPr>
          <a:xfrm>
            <a:off x="-5" y="-20581"/>
            <a:ext cx="7789630" cy="615363"/>
            <a:chOff x="-5" y="-20581"/>
            <a:chExt cx="7789630" cy="615363"/>
          </a:xfrm>
        </p:grpSpPr>
        <p:sp>
          <p:nvSpPr>
            <p:cNvPr id="20" name="Rectangle 8"/>
            <p:cNvSpPr/>
            <p:nvPr userDrawn="1"/>
          </p:nvSpPr>
          <p:spPr>
            <a:xfrm rot="10800000" flipV="1">
              <a:off x="-5" y="-20581"/>
              <a:ext cx="7789630"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404" h="589441">
                  <a:moveTo>
                    <a:pt x="0" y="12695"/>
                  </a:moveTo>
                  <a:lnTo>
                    <a:pt x="7534404" y="0"/>
                  </a:lnTo>
                  <a:lnTo>
                    <a:pt x="7534404" y="589441"/>
                  </a:lnTo>
                  <a:lnTo>
                    <a:pt x="599179"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230594" y="101108"/>
              <a:ext cx="748465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14  </a:t>
              </a:r>
              <a:r>
                <a:rPr lang="en-US">
                  <a:solidFill>
                    <a:schemeClr val="bg1"/>
                  </a:solidFill>
                  <a:latin typeface="Arial" charset="0"/>
                  <a:ea typeface="Arial" charset="0"/>
                  <a:cs typeface="Arial" charset="0"/>
                </a:rPr>
                <a:t>•  WORKING IN EXCAVATIONS AND EARTHWORKS</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apUp">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99215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485900"/>
            <a:ext cx="12192000" cy="3886200"/>
          </a:xfrm>
          <a:prstGeom prst="rect">
            <a:avLst/>
          </a:pr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74596" y="2402352"/>
            <a:ext cx="6164317" cy="1938992"/>
          </a:xfrm>
          <a:prstGeom prst="rect">
            <a:avLst/>
          </a:prstGeom>
          <a:noFill/>
        </p:spPr>
        <p:txBody>
          <a:bodyPr wrap="square" rtlCol="0">
            <a:spAutoFit/>
          </a:bodyPr>
          <a:lstStyle/>
          <a:p>
            <a:r>
              <a:rPr lang="en-US" sz="6000">
                <a:solidFill>
                  <a:schemeClr val="bg1"/>
                </a:solidFill>
                <a:latin typeface="Arial" charset="0"/>
                <a:ea typeface="Arial" charset="0"/>
                <a:cs typeface="Arial" charset="0"/>
              </a:rPr>
              <a:t>Key things</a:t>
            </a:r>
            <a:br>
              <a:rPr lang="en-US" sz="6000">
                <a:solidFill>
                  <a:schemeClr val="bg1"/>
                </a:solidFill>
                <a:latin typeface="Arial" charset="0"/>
                <a:ea typeface="Arial" charset="0"/>
                <a:cs typeface="Arial" charset="0"/>
              </a:rPr>
            </a:br>
            <a:r>
              <a:rPr lang="en-US" sz="6000">
                <a:solidFill>
                  <a:schemeClr val="bg1"/>
                </a:solidFill>
                <a:latin typeface="Arial" charset="0"/>
                <a:ea typeface="Arial" charset="0"/>
                <a:cs typeface="Arial" charset="0"/>
              </a:rPr>
              <a:t>to remember</a:t>
            </a:r>
          </a:p>
        </p:txBody>
      </p:sp>
      <p:sp>
        <p:nvSpPr>
          <p:cNvPr id="9" name="Rectangle 8"/>
          <p:cNvSpPr/>
          <p:nvPr userDrawn="1"/>
        </p:nvSpPr>
        <p:spPr>
          <a:xfrm>
            <a:off x="6913509" y="659681"/>
            <a:ext cx="4783462" cy="5538638"/>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99221" y="-262059"/>
            <a:ext cx="5182699" cy="6690267"/>
          </a:xfrm>
          <a:prstGeom prst="rect">
            <a:avLst/>
          </a:prstGeom>
        </p:spPr>
      </p:pic>
      <p:grpSp>
        <p:nvGrpSpPr>
          <p:cNvPr id="12" name="Group 11"/>
          <p:cNvGrpSpPr/>
          <p:nvPr userDrawn="1"/>
        </p:nvGrpSpPr>
        <p:grpSpPr>
          <a:xfrm>
            <a:off x="-5" y="-20581"/>
            <a:ext cx="12233915" cy="6894561"/>
            <a:chOff x="-5" y="-20581"/>
            <a:chExt cx="12233915" cy="6894561"/>
          </a:xfrm>
        </p:grpSpPr>
        <p:grpSp>
          <p:nvGrpSpPr>
            <p:cNvPr id="13" name="Group 12"/>
            <p:cNvGrpSpPr/>
            <p:nvPr userDrawn="1"/>
          </p:nvGrpSpPr>
          <p:grpSpPr>
            <a:xfrm>
              <a:off x="-5" y="-20581"/>
              <a:ext cx="12192005" cy="6889714"/>
              <a:chOff x="-5" y="-20581"/>
              <a:chExt cx="12192005" cy="6889714"/>
            </a:xfrm>
          </p:grpSpPr>
          <p:sp>
            <p:nvSpPr>
              <p:cNvPr id="15" name="Rectangle 8"/>
              <p:cNvSpPr/>
              <p:nvPr userDrawn="1"/>
            </p:nvSpPr>
            <p:spPr>
              <a:xfrm rot="10800000" flipV="1">
                <a:off x="-5" y="-20581"/>
                <a:ext cx="7789630"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404" h="589441">
                    <a:moveTo>
                      <a:pt x="0" y="12695"/>
                    </a:moveTo>
                    <a:lnTo>
                      <a:pt x="7534404" y="0"/>
                    </a:lnTo>
                    <a:lnTo>
                      <a:pt x="7534404" y="589441"/>
                    </a:lnTo>
                    <a:lnTo>
                      <a:pt x="599179"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230594" y="101108"/>
                <a:ext cx="748465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14  </a:t>
                </a:r>
                <a:r>
                  <a:rPr lang="en-US">
                    <a:solidFill>
                      <a:schemeClr val="bg1"/>
                    </a:solidFill>
                    <a:latin typeface="Arial" charset="0"/>
                    <a:ea typeface="Arial" charset="0"/>
                    <a:cs typeface="Arial" charset="0"/>
                  </a:rPr>
                  <a:t>•  WORKING IN EXCAVATIONS AND EARTHWORKS</a:t>
                </a:r>
                <a:endParaRPr lang="en-US" b="1">
                  <a:solidFill>
                    <a:schemeClr val="bg1"/>
                  </a:solidFill>
                  <a:latin typeface="Arial" charset="0"/>
                  <a:ea typeface="Arial" charset="0"/>
                  <a:cs typeface="Arial" charset="0"/>
                </a:endParaRPr>
              </a:p>
            </p:txBody>
          </p:sp>
          <p:sp>
            <p:nvSpPr>
              <p:cNvPr id="22"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12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6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60066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49" r:id="rId8"/>
    <p:sldLayoutId id="2147483650" r:id="rId9"/>
    <p:sldLayoutId id="2147483651" r:id="rId10"/>
    <p:sldLayoutId id="2147483655" r:id="rId11"/>
    <p:sldLayoutId id="2147483657" r:id="rId12"/>
    <p:sldLayoutId id="214748366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598" y="0"/>
            <a:ext cx="12192000" cy="6858000"/>
          </a:xfrm>
          <a:prstGeom prst="rect">
            <a:avLst/>
          </a:prstGeom>
          <a:solidFill>
            <a:srgbClr val="99215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671638"/>
            <a:ext cx="12192000" cy="3514724"/>
          </a:xfrm>
          <a:prstGeom prst="rect">
            <a:avLst/>
          </a:pr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94878" y="1042710"/>
            <a:ext cx="3591799" cy="4772580"/>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9011" y="2050483"/>
            <a:ext cx="6164317" cy="584775"/>
          </a:xfrm>
          <a:prstGeom prst="rect">
            <a:avLst/>
          </a:prstGeom>
          <a:noFill/>
        </p:spPr>
        <p:txBody>
          <a:bodyPr wrap="square" rtlCol="0">
            <a:spAutoFit/>
          </a:bodyPr>
          <a:lstStyle/>
          <a:p>
            <a:r>
              <a:rPr lang="en-US" sz="3200" b="1">
                <a:solidFill>
                  <a:schemeClr val="bg1"/>
                </a:solidFill>
                <a:latin typeface="Arial" charset="0"/>
                <a:ea typeface="Arial" charset="0"/>
                <a:cs typeface="Arial" charset="0"/>
              </a:rPr>
              <a:t>MODULE 14</a:t>
            </a:r>
          </a:p>
        </p:txBody>
      </p:sp>
      <p:sp>
        <p:nvSpPr>
          <p:cNvPr id="10" name="TextBox 9"/>
          <p:cNvSpPr txBox="1"/>
          <p:nvPr/>
        </p:nvSpPr>
        <p:spPr>
          <a:xfrm>
            <a:off x="147785" y="2696847"/>
            <a:ext cx="8174941" cy="1938992"/>
          </a:xfrm>
          <a:prstGeom prst="rect">
            <a:avLst/>
          </a:prstGeom>
          <a:noFill/>
        </p:spPr>
        <p:txBody>
          <a:bodyPr wrap="square" lIns="91440" tIns="45720" rIns="91440" bIns="45720" rtlCol="0" anchor="t">
            <a:spAutoFit/>
          </a:bodyPr>
          <a:lstStyle/>
          <a:p>
            <a:r>
              <a:rPr lang="en-US" sz="6000" dirty="0">
                <a:solidFill>
                  <a:schemeClr val="bg1"/>
                </a:solidFill>
                <a:latin typeface="Arial"/>
                <a:ea typeface="Arial" charset="0"/>
                <a:cs typeface="Arial"/>
              </a:rPr>
              <a:t>Working in excavations and earthworks</a:t>
            </a:r>
          </a:p>
        </p:txBody>
      </p:sp>
      <p:cxnSp>
        <p:nvCxnSpPr>
          <p:cNvPr id="11" name="Straight Connector 10"/>
          <p:cNvCxnSpPr/>
          <p:nvPr/>
        </p:nvCxnSpPr>
        <p:spPr>
          <a:xfrm>
            <a:off x="414334" y="2786061"/>
            <a:ext cx="6715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7170" y="1292800"/>
            <a:ext cx="4107549" cy="3993577"/>
          </a:xfrm>
          <a:prstGeom prst="rect">
            <a:avLst/>
          </a:prstGeom>
        </p:spPr>
      </p:pic>
      <p:sp>
        <p:nvSpPr>
          <p:cNvPr id="12" name="TextBox 11">
            <a:extLst>
              <a:ext uri="{FF2B5EF4-FFF2-40B4-BE49-F238E27FC236}">
                <a16:creationId xmlns:a16="http://schemas.microsoft.com/office/drawing/2014/main" id="{64493BC6-EF79-40B3-AB35-20D2CD3CF233}"/>
              </a:ext>
            </a:extLst>
          </p:cNvPr>
          <p:cNvSpPr txBox="1"/>
          <p:nvPr/>
        </p:nvSpPr>
        <p:spPr>
          <a:xfrm>
            <a:off x="326572" y="6567938"/>
            <a:ext cx="6008914" cy="276999"/>
          </a:xfrm>
          <a:prstGeom prst="rect">
            <a:avLst/>
          </a:prstGeom>
          <a:noFill/>
        </p:spPr>
        <p:txBody>
          <a:bodyPr wrap="square" rtlCol="0">
            <a:spAutoFit/>
          </a:bodyPr>
          <a:lstStyle/>
          <a:p>
            <a:r>
              <a:rPr lang="en-US" sz="1200" dirty="0">
                <a:solidFill>
                  <a:srgbClr val="99215A"/>
                </a:solidFill>
              </a:rPr>
              <a:t>For copyright details see last slide of this PowerPoint presentation</a:t>
            </a:r>
          </a:p>
        </p:txBody>
      </p:sp>
    </p:spTree>
    <p:extLst>
      <p:ext uri="{BB962C8B-B14F-4D97-AF65-F5344CB8AC3E}">
        <p14:creationId xmlns:p14="http://schemas.microsoft.com/office/powerpoint/2010/main" val="81216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8892CA70-5E68-4634-84BD-6EEF6F88F6E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675762" y="1169930"/>
            <a:ext cx="7388157" cy="4923458"/>
          </a:xfrm>
          <a:prstGeom prst="rect">
            <a:avLst/>
          </a:prstGeom>
        </p:spPr>
      </p:pic>
      <p:sp>
        <p:nvSpPr>
          <p:cNvPr id="8" name="Subtitle 7">
            <a:extLst>
              <a:ext uri="{FF2B5EF4-FFF2-40B4-BE49-F238E27FC236}">
                <a16:creationId xmlns:a16="http://schemas.microsoft.com/office/drawing/2014/main" id="{6DEA543F-ECB8-4332-AA04-AF0D6A3A2388}"/>
              </a:ext>
            </a:extLst>
          </p:cNvPr>
          <p:cNvSpPr>
            <a:spLocks noGrp="1"/>
          </p:cNvSpPr>
          <p:nvPr>
            <p:ph type="subTitle" idx="1"/>
          </p:nvPr>
        </p:nvSpPr>
        <p:spPr>
          <a:xfrm>
            <a:off x="99302" y="857655"/>
            <a:ext cx="4576763" cy="5143500"/>
          </a:xfrm>
        </p:spPr>
        <p:txBody>
          <a:bodyPr lIns="91440" tIns="45720" rIns="91440" bIns="45720" anchor="t">
            <a:normAutofit/>
          </a:bodyPr>
          <a:lstStyle/>
          <a:p>
            <a:pPr>
              <a:buNone/>
            </a:pPr>
            <a:br>
              <a:rPr lang="en-US" dirty="0">
                <a:latin typeface="Arial"/>
                <a:cs typeface="Arial"/>
              </a:rPr>
            </a:br>
            <a:br>
              <a:rPr lang="en-US" dirty="0">
                <a:latin typeface="Arial"/>
                <a:cs typeface="Arial"/>
              </a:rPr>
            </a:br>
            <a:endParaRPr lang="en-US" dirty="0">
              <a:latin typeface="Arial"/>
              <a:cs typeface="Arial"/>
            </a:endParaRPr>
          </a:p>
          <a:p>
            <a:pPr marL="0" indent="0">
              <a:buNone/>
            </a:pPr>
            <a:r>
              <a:rPr lang="en-US" dirty="0">
                <a:latin typeface="Arial"/>
                <a:cs typeface="Arial"/>
              </a:rPr>
              <a:t>Jewelry, coins, bones, fossils, pottery</a:t>
            </a:r>
          </a:p>
          <a:p>
            <a:pPr marL="0" indent="0">
              <a:buNone/>
            </a:pPr>
            <a:endParaRPr lang="en-US" dirty="0"/>
          </a:p>
          <a:p>
            <a:pPr marL="0" indent="0">
              <a:buNone/>
            </a:pPr>
            <a:r>
              <a:rPr lang="en-US" dirty="0">
                <a:latin typeface="Arial"/>
                <a:cs typeface="Arial"/>
              </a:rPr>
              <a:t>Old buildings or structures</a:t>
            </a:r>
            <a:br>
              <a:rPr lang="en-US" dirty="0"/>
            </a:br>
            <a:br>
              <a:rPr lang="en-US" dirty="0">
                <a:latin typeface="Arial"/>
                <a:cs typeface="Arial"/>
              </a:rPr>
            </a:br>
            <a:r>
              <a:rPr lang="en-US" dirty="0">
                <a:latin typeface="Arial"/>
                <a:cs typeface="Arial"/>
              </a:rPr>
              <a:t>Stop work and tell your Supervisor if you spot these</a:t>
            </a:r>
            <a:endParaRPr lang="en-US" dirty="0"/>
          </a:p>
          <a:p>
            <a:pPr marL="0" indent="0">
              <a:buNone/>
            </a:pPr>
            <a:endParaRPr lang="en-US" dirty="0"/>
          </a:p>
        </p:txBody>
      </p:sp>
      <p:sp>
        <p:nvSpPr>
          <p:cNvPr id="6" name="Rectangle 8">
            <a:extLst>
              <a:ext uri="{FF2B5EF4-FFF2-40B4-BE49-F238E27FC236}">
                <a16:creationId xmlns:a16="http://schemas.microsoft.com/office/drawing/2014/main" id="{E72B5551-055F-4E49-92D2-1FB842A8A0F3}"/>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2B93B6-DAEC-416A-8D77-1376DD22F5E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11" name="Slide Number Placeholder 2">
            <a:extLst>
              <a:ext uri="{FF2B5EF4-FFF2-40B4-BE49-F238E27FC236}">
                <a16:creationId xmlns:a16="http://schemas.microsoft.com/office/drawing/2014/main" id="{D22B5078-2853-4253-8A09-3BCD9DFA721B}"/>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10</a:t>
            </a:fld>
            <a:endParaRPr lang="en-GB" dirty="0">
              <a:latin typeface="Arial"/>
              <a:cs typeface="Arial"/>
            </a:endParaRPr>
          </a:p>
        </p:txBody>
      </p:sp>
    </p:spTree>
    <p:extLst>
      <p:ext uri="{BB962C8B-B14F-4D97-AF65-F5344CB8AC3E}">
        <p14:creationId xmlns:p14="http://schemas.microsoft.com/office/powerpoint/2010/main" val="224188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D2CC39-8B58-4CDB-BA07-2572A56561D1}"/>
              </a:ext>
            </a:extLst>
          </p:cNvPr>
          <p:cNvSpPr>
            <a:spLocks noGrp="1"/>
          </p:cNvSpPr>
          <p:nvPr>
            <p:ph type="subTitle" idx="1"/>
          </p:nvPr>
        </p:nvSpPr>
        <p:spPr>
          <a:xfrm>
            <a:off x="217512" y="2199531"/>
            <a:ext cx="5977119" cy="2858728"/>
          </a:xfrm>
        </p:spPr>
        <p:txBody>
          <a:bodyPr lIns="91440" tIns="45720" rIns="91440" bIns="45720" anchor="t">
            <a:normAutofit/>
          </a:bodyPr>
          <a:lstStyle/>
          <a:p>
            <a:r>
              <a:rPr lang="en-US" sz="6000" dirty="0">
                <a:latin typeface="Arial"/>
                <a:cs typeface="Arial"/>
              </a:rPr>
              <a:t>Setting up excavations</a:t>
            </a:r>
          </a:p>
          <a:p>
            <a:endParaRPr lang="en-US" sz="6000" dirty="0"/>
          </a:p>
        </p:txBody>
      </p:sp>
      <p:pic>
        <p:nvPicPr>
          <p:cNvPr id="4098" name="Picture 2">
            <a:extLst>
              <a:ext uri="{FF2B5EF4-FFF2-40B4-BE49-F238E27FC236}">
                <a16:creationId xmlns:a16="http://schemas.microsoft.com/office/drawing/2014/main" id="{C95CFFF4-BAB8-4644-9C83-1132D572A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457" y="769014"/>
            <a:ext cx="7072132" cy="532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a:extLst>
              <a:ext uri="{FF2B5EF4-FFF2-40B4-BE49-F238E27FC236}">
                <a16:creationId xmlns:a16="http://schemas.microsoft.com/office/drawing/2014/main" id="{4BFD77C4-A15E-4B05-84ED-1AE5C98F202E}"/>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CF5AB2C-B7DC-41CF-91D6-CCEFC910A5B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7" name="Slide Number Placeholder 2">
            <a:extLst>
              <a:ext uri="{FF2B5EF4-FFF2-40B4-BE49-F238E27FC236}">
                <a16:creationId xmlns:a16="http://schemas.microsoft.com/office/drawing/2014/main" id="{2AF953FE-3B76-4E5E-9B91-E264C820227B}"/>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11</a:t>
            </a:fld>
            <a:endParaRPr lang="en-GB" dirty="0">
              <a:latin typeface="Arial"/>
              <a:cs typeface="Arial"/>
            </a:endParaRPr>
          </a:p>
        </p:txBody>
      </p:sp>
    </p:spTree>
    <p:extLst>
      <p:ext uri="{BB962C8B-B14F-4D97-AF65-F5344CB8AC3E}">
        <p14:creationId xmlns:p14="http://schemas.microsoft.com/office/powerpoint/2010/main" val="375020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E7712E6-B7FD-46F5-A70F-BD0A22277ACA}"/>
              </a:ext>
            </a:extLst>
          </p:cNvPr>
          <p:cNvSpPr>
            <a:spLocks noGrp="1"/>
          </p:cNvSpPr>
          <p:nvPr>
            <p:ph type="subTitle" idx="1"/>
          </p:nvPr>
        </p:nvSpPr>
        <p:spPr>
          <a:xfrm>
            <a:off x="909941" y="1400783"/>
            <a:ext cx="4576763" cy="5143500"/>
          </a:xfrm>
        </p:spPr>
        <p:txBody>
          <a:bodyPr lIns="91440" tIns="45720" rIns="91440" bIns="45720" anchor="t">
            <a:normAutofit/>
          </a:bodyPr>
          <a:lstStyle/>
          <a:p>
            <a:pPr>
              <a:buNone/>
            </a:pPr>
            <a:r>
              <a:rPr lang="en-US" dirty="0">
                <a:latin typeface="Arial"/>
                <a:cs typeface="Arial"/>
              </a:rPr>
              <a:t>Excavation walls:</a:t>
            </a:r>
            <a:endParaRPr lang="en-US" dirty="0"/>
          </a:p>
          <a:p>
            <a:pPr>
              <a:buNone/>
            </a:pPr>
            <a:endParaRPr lang="en-US" dirty="0">
              <a:latin typeface="Arial"/>
              <a:cs typeface="Arial"/>
            </a:endParaRPr>
          </a:p>
          <a:p>
            <a:pPr marL="0" indent="0">
              <a:buNone/>
            </a:pPr>
            <a:r>
              <a:rPr lang="en-US" dirty="0">
                <a:latin typeface="Arial"/>
                <a:cs typeface="Arial"/>
              </a:rPr>
              <a:t>Not too steep</a:t>
            </a:r>
            <a:br>
              <a:rPr lang="en-US" dirty="0"/>
            </a:br>
            <a:r>
              <a:rPr lang="en-US" dirty="0">
                <a:latin typeface="Arial"/>
                <a:cs typeface="Arial"/>
              </a:rPr>
              <a:t>or supported by props </a:t>
            </a:r>
            <a:br>
              <a:rPr lang="en-US" dirty="0"/>
            </a:br>
            <a:br>
              <a:rPr lang="en-US" dirty="0"/>
            </a:br>
            <a:r>
              <a:rPr lang="en-US" dirty="0">
                <a:latin typeface="Arial"/>
                <a:cs typeface="Arial"/>
              </a:rPr>
              <a:t>Do not get in - ask your Supervisor first</a:t>
            </a:r>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077ED0E1-E37B-4C82-8D53-6D6EE0198F89}"/>
              </a:ext>
            </a:extLst>
          </p:cNvPr>
          <p:cNvSpPr>
            <a:spLocks noGrp="1"/>
          </p:cNvSpPr>
          <p:nvPr>
            <p:ph type="sldNum" sz="quarter" idx="4294967295"/>
          </p:nvPr>
        </p:nvSpPr>
        <p:spPr>
          <a:xfrm>
            <a:off x="9448800" y="6356350"/>
            <a:ext cx="2743200" cy="365125"/>
          </a:xfrm>
          <a:prstGeom prst="rect">
            <a:avLst/>
          </a:prstGeom>
        </p:spPr>
        <p:txBody>
          <a:bodyPr/>
          <a:lstStyle/>
          <a:p>
            <a:fld id="{E8F9186D-BD8E-4EDD-A417-AFA9BA614779}" type="slidenum">
              <a:rPr lang="en-GB" smtClean="0"/>
              <a:t>12</a:t>
            </a:fld>
            <a:endParaRPr lang="en-GB"/>
          </a:p>
        </p:txBody>
      </p:sp>
      <p:pic>
        <p:nvPicPr>
          <p:cNvPr id="6" name="Picture 2">
            <a:extLst>
              <a:ext uri="{FF2B5EF4-FFF2-40B4-BE49-F238E27FC236}">
                <a16:creationId xmlns:a16="http://schemas.microsoft.com/office/drawing/2014/main" id="{BDF77853-385E-4ED3-ADAF-09E6C67F1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929" y="269535"/>
            <a:ext cx="4110577" cy="6403301"/>
          </a:xfrm>
          <a:prstGeom prst="rect">
            <a:avLst/>
          </a:prstGeom>
        </p:spPr>
      </p:pic>
      <p:sp>
        <p:nvSpPr>
          <p:cNvPr id="5" name="Rectangle 8">
            <a:extLst>
              <a:ext uri="{FF2B5EF4-FFF2-40B4-BE49-F238E27FC236}">
                <a16:creationId xmlns:a16="http://schemas.microsoft.com/office/drawing/2014/main" id="{0263FA12-C1F6-43D7-8E64-1F6A2C57EEFF}"/>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54B2D6D-C45D-487E-B110-D37384CE47A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9" name="Slide Number Placeholder 2">
            <a:extLst>
              <a:ext uri="{FF2B5EF4-FFF2-40B4-BE49-F238E27FC236}">
                <a16:creationId xmlns:a16="http://schemas.microsoft.com/office/drawing/2014/main" id="{FC3B1C52-63E3-400A-83FD-2C8B1AA512D1}"/>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12</a:t>
            </a:fld>
            <a:endParaRPr lang="en-GB" dirty="0">
              <a:latin typeface="Arial"/>
              <a:cs typeface="Arial"/>
            </a:endParaRPr>
          </a:p>
        </p:txBody>
      </p:sp>
    </p:spTree>
    <p:extLst>
      <p:ext uri="{BB962C8B-B14F-4D97-AF65-F5344CB8AC3E}">
        <p14:creationId xmlns:p14="http://schemas.microsoft.com/office/powerpoint/2010/main" val="1968687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ground, outdoor, dirt, stone&#10;&#10;Description automatically generated">
            <a:extLst>
              <a:ext uri="{FF2B5EF4-FFF2-40B4-BE49-F238E27FC236}">
                <a16:creationId xmlns:a16="http://schemas.microsoft.com/office/drawing/2014/main" id="{8F0BA28F-EC4A-4EEE-AF03-69BADEFAE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721" y="596348"/>
            <a:ext cx="3533479" cy="6261652"/>
          </a:xfrm>
          <a:prstGeom prst="rect">
            <a:avLst/>
          </a:prstGeom>
        </p:spPr>
      </p:pic>
      <p:sp>
        <p:nvSpPr>
          <p:cNvPr id="3" name="Subtitle 2">
            <a:extLst>
              <a:ext uri="{FF2B5EF4-FFF2-40B4-BE49-F238E27FC236}">
                <a16:creationId xmlns:a16="http://schemas.microsoft.com/office/drawing/2014/main" id="{E562710A-4144-4B3F-A16F-0F73CF2DD71A}"/>
              </a:ext>
            </a:extLst>
          </p:cNvPr>
          <p:cNvSpPr>
            <a:spLocks noGrp="1"/>
          </p:cNvSpPr>
          <p:nvPr>
            <p:ph type="subTitle" idx="1"/>
          </p:nvPr>
        </p:nvSpPr>
        <p:spPr>
          <a:xfrm>
            <a:off x="6237498" y="1095620"/>
            <a:ext cx="5137638" cy="5143500"/>
          </a:xfrm>
        </p:spPr>
        <p:txBody>
          <a:bodyPr lIns="91440" tIns="45720" rIns="91440" bIns="45720" anchor="t">
            <a:normAutofit/>
          </a:bodyPr>
          <a:lstStyle/>
          <a:p>
            <a:pPr>
              <a:buNone/>
            </a:pPr>
            <a:r>
              <a:rPr lang="en-US" dirty="0">
                <a:latin typeface="Arial"/>
                <a:cs typeface="Arial"/>
              </a:rPr>
              <a:t>If excavation needs supporting</a:t>
            </a:r>
            <a:endParaRPr lang="en-US" dirty="0"/>
          </a:p>
          <a:p>
            <a:pPr>
              <a:buNone/>
            </a:pPr>
            <a:endParaRPr lang="en-US" dirty="0">
              <a:latin typeface="Arial"/>
              <a:cs typeface="Arial"/>
            </a:endParaRPr>
          </a:p>
          <a:p>
            <a:pPr marL="457200" indent="-457200"/>
            <a:r>
              <a:rPr lang="en-US" dirty="0">
                <a:latin typeface="Arial"/>
                <a:cs typeface="Arial"/>
              </a:rPr>
              <a:t>Put in (and take out) supports from ground level or supported ground</a:t>
            </a:r>
          </a:p>
          <a:p>
            <a:pPr marL="0" indent="0">
              <a:buNone/>
            </a:pPr>
            <a:endParaRPr lang="en-US" dirty="0"/>
          </a:p>
          <a:p>
            <a:pPr marL="457200" indent="-457200"/>
            <a:r>
              <a:rPr lang="en-US" dirty="0">
                <a:latin typeface="Arial"/>
                <a:cs typeface="Arial"/>
              </a:rPr>
              <a:t>Make sure wooden supports are not damaged or rotten</a:t>
            </a:r>
          </a:p>
          <a:p>
            <a:pPr marL="0" indent="0">
              <a:buNone/>
            </a:pPr>
            <a:endParaRPr lang="en-US" dirty="0"/>
          </a:p>
          <a:p>
            <a:pPr marL="457200" indent="-457200"/>
            <a:r>
              <a:rPr lang="en-US" dirty="0">
                <a:latin typeface="Arial"/>
                <a:cs typeface="Arial"/>
              </a:rPr>
              <a:t>Check supports are secure and the props tight</a:t>
            </a:r>
            <a:endParaRPr lang="en-US" dirty="0"/>
          </a:p>
          <a:p>
            <a:pPr marL="0" indent="0">
              <a:buNone/>
            </a:pPr>
            <a:endParaRPr lang="en-US" dirty="0"/>
          </a:p>
        </p:txBody>
      </p:sp>
      <p:sp>
        <p:nvSpPr>
          <p:cNvPr id="7" name="Rectangle 8">
            <a:extLst>
              <a:ext uri="{FF2B5EF4-FFF2-40B4-BE49-F238E27FC236}">
                <a16:creationId xmlns:a16="http://schemas.microsoft.com/office/drawing/2014/main" id="{B94A7F99-A49F-409B-B181-676AC0393D12}"/>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DDEB141-990F-4F70-804C-60DDB6F2B74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4" name="Slide Number Placeholder 2">
            <a:extLst>
              <a:ext uri="{FF2B5EF4-FFF2-40B4-BE49-F238E27FC236}">
                <a16:creationId xmlns:a16="http://schemas.microsoft.com/office/drawing/2014/main" id="{C3E2E7CC-9C17-4A3E-82BA-A34A971B1BC8}"/>
              </a:ext>
            </a:extLst>
          </p:cNvPr>
          <p:cNvSpPr txBox="1">
            <a:spLocks/>
          </p:cNvSpPr>
          <p:nvPr/>
        </p:nvSpPr>
        <p:spPr>
          <a:xfrm>
            <a:off x="10470383" y="659081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13</a:t>
            </a:fld>
            <a:endParaRPr lang="en-GB" dirty="0">
              <a:latin typeface="Arial"/>
              <a:cs typeface="Arial"/>
            </a:endParaRPr>
          </a:p>
        </p:txBody>
      </p:sp>
    </p:spTree>
    <p:extLst>
      <p:ext uri="{BB962C8B-B14F-4D97-AF65-F5344CB8AC3E}">
        <p14:creationId xmlns:p14="http://schemas.microsoft.com/office/powerpoint/2010/main" val="1953897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1F619DF8-4A92-4E49-813F-F246AD70038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452730" y="1031501"/>
            <a:ext cx="7535511" cy="5021216"/>
          </a:xfrm>
          <a:prstGeom prst="rect">
            <a:avLst/>
          </a:prstGeom>
        </p:spPr>
      </p:pic>
      <p:sp>
        <p:nvSpPr>
          <p:cNvPr id="3" name="Subtitle 2">
            <a:extLst>
              <a:ext uri="{FF2B5EF4-FFF2-40B4-BE49-F238E27FC236}">
                <a16:creationId xmlns:a16="http://schemas.microsoft.com/office/drawing/2014/main" id="{93A95618-DB5F-4183-9F74-0E1B627CAC7C}"/>
              </a:ext>
            </a:extLst>
          </p:cNvPr>
          <p:cNvSpPr>
            <a:spLocks noGrp="1"/>
          </p:cNvSpPr>
          <p:nvPr>
            <p:ph type="subTitle" idx="1"/>
          </p:nvPr>
        </p:nvSpPr>
        <p:spPr>
          <a:xfrm>
            <a:off x="118881" y="2431726"/>
            <a:ext cx="5977119" cy="2858728"/>
          </a:xfrm>
        </p:spPr>
        <p:txBody>
          <a:bodyPr lIns="91440" tIns="45720" rIns="91440" bIns="45720" anchor="t">
            <a:normAutofit/>
          </a:bodyPr>
          <a:lstStyle/>
          <a:p>
            <a:r>
              <a:rPr lang="en-US" sz="6000" dirty="0">
                <a:latin typeface="Arial"/>
                <a:cs typeface="Arial"/>
              </a:rPr>
              <a:t>Working in excavations</a:t>
            </a:r>
          </a:p>
          <a:p>
            <a:endParaRPr lang="en-US" dirty="0"/>
          </a:p>
        </p:txBody>
      </p:sp>
      <p:sp>
        <p:nvSpPr>
          <p:cNvPr id="6" name="Rectangle 8">
            <a:extLst>
              <a:ext uri="{FF2B5EF4-FFF2-40B4-BE49-F238E27FC236}">
                <a16:creationId xmlns:a16="http://schemas.microsoft.com/office/drawing/2014/main" id="{9FE5E421-5392-4F8C-940A-E9F1D8F6C8D0}"/>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FD175B7-6BB4-4E8B-89A5-EF7CF066209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9" name="Slide Number Placeholder 2">
            <a:extLst>
              <a:ext uri="{FF2B5EF4-FFF2-40B4-BE49-F238E27FC236}">
                <a16:creationId xmlns:a16="http://schemas.microsoft.com/office/drawing/2014/main" id="{7EBD7BD2-F0FE-4A15-BEFB-019D45406CCF}"/>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14</a:t>
            </a:fld>
            <a:endParaRPr lang="en-GB" dirty="0">
              <a:latin typeface="Arial"/>
              <a:cs typeface="Arial"/>
            </a:endParaRPr>
          </a:p>
        </p:txBody>
      </p:sp>
    </p:spTree>
    <p:extLst>
      <p:ext uri="{BB962C8B-B14F-4D97-AF65-F5344CB8AC3E}">
        <p14:creationId xmlns:p14="http://schemas.microsoft.com/office/powerpoint/2010/main" val="935603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31ADF39-2650-4798-AE8C-9CEFF5EF31D2}"/>
              </a:ext>
            </a:extLst>
          </p:cNvPr>
          <p:cNvSpPr>
            <a:spLocks noGrp="1"/>
          </p:cNvSpPr>
          <p:nvPr>
            <p:ph type="subTitle" idx="1"/>
          </p:nvPr>
        </p:nvSpPr>
        <p:spPr>
          <a:xfrm>
            <a:off x="7160570" y="1579123"/>
            <a:ext cx="4771316" cy="5143500"/>
          </a:xfrm>
        </p:spPr>
        <p:txBody>
          <a:bodyPr lIns="91440" tIns="45720" rIns="91440" bIns="45720" anchor="t">
            <a:normAutofit/>
          </a:bodyPr>
          <a:lstStyle/>
          <a:p>
            <a:pPr marL="0" indent="0">
              <a:buNone/>
            </a:pPr>
            <a:r>
              <a:rPr lang="en-US" dirty="0">
                <a:latin typeface="Arial"/>
                <a:cs typeface="Arial"/>
              </a:rPr>
              <a:t>Ask Supervisor if excavation has been checked before you get in </a:t>
            </a:r>
            <a:br>
              <a:rPr lang="en-US" dirty="0"/>
            </a:br>
            <a:br>
              <a:rPr lang="en-US" dirty="0"/>
            </a:br>
            <a:r>
              <a:rPr lang="en-US" dirty="0">
                <a:latin typeface="Arial"/>
                <a:cs typeface="Arial"/>
              </a:rPr>
              <a:t>Person at ground level observing</a:t>
            </a:r>
            <a:br>
              <a:rPr lang="en-US" dirty="0"/>
            </a:br>
            <a:endParaRPr lang="en-US" dirty="0"/>
          </a:p>
          <a:p>
            <a:pPr marL="0" indent="0">
              <a:buNone/>
            </a:pPr>
            <a:endParaRPr lang="en-US" dirty="0"/>
          </a:p>
        </p:txBody>
      </p:sp>
      <p:sp>
        <p:nvSpPr>
          <p:cNvPr id="6" name="Rectangle 8">
            <a:extLst>
              <a:ext uri="{FF2B5EF4-FFF2-40B4-BE49-F238E27FC236}">
                <a16:creationId xmlns:a16="http://schemas.microsoft.com/office/drawing/2014/main" id="{24BBABB5-8DB0-4B5E-B06E-C022E1A342B6}"/>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3C809A8-62EC-4C6E-B0A1-44C6EA6749E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pic>
        <p:nvPicPr>
          <p:cNvPr id="5" name="Picture 8">
            <a:extLst>
              <a:ext uri="{FF2B5EF4-FFF2-40B4-BE49-F238E27FC236}">
                <a16:creationId xmlns:a16="http://schemas.microsoft.com/office/drawing/2014/main" id="{CCAD34DF-BA6B-42C5-86D5-851E280FCE9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090305" y="675040"/>
            <a:ext cx="4580114" cy="6099685"/>
          </a:xfrm>
          <a:prstGeom prst="rect">
            <a:avLst/>
          </a:prstGeom>
        </p:spPr>
      </p:pic>
      <p:sp>
        <p:nvSpPr>
          <p:cNvPr id="9" name="Slide Number Placeholder 2">
            <a:extLst>
              <a:ext uri="{FF2B5EF4-FFF2-40B4-BE49-F238E27FC236}">
                <a16:creationId xmlns:a16="http://schemas.microsoft.com/office/drawing/2014/main" id="{CFE2B395-5B7F-486D-9E1D-9C2F9A537789}"/>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15</a:t>
            </a:fld>
            <a:endParaRPr lang="en-GB" dirty="0">
              <a:latin typeface="Arial"/>
              <a:cs typeface="Arial"/>
            </a:endParaRPr>
          </a:p>
        </p:txBody>
      </p:sp>
    </p:spTree>
    <p:extLst>
      <p:ext uri="{BB962C8B-B14F-4D97-AF65-F5344CB8AC3E}">
        <p14:creationId xmlns:p14="http://schemas.microsoft.com/office/powerpoint/2010/main" val="203600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238A682-46D2-4255-9421-2CF2C49A3C6B}"/>
              </a:ext>
            </a:extLst>
          </p:cNvPr>
          <p:cNvSpPr>
            <a:spLocks noGrp="1"/>
          </p:cNvSpPr>
          <p:nvPr>
            <p:ph type="subTitle" idx="1"/>
          </p:nvPr>
        </p:nvSpPr>
        <p:spPr/>
        <p:txBody>
          <a:bodyPr lIns="91440" tIns="45720" rIns="91440" bIns="45720" anchor="t">
            <a:normAutofit/>
          </a:bodyPr>
          <a:lstStyle/>
          <a:p>
            <a:pPr>
              <a:buNone/>
            </a:pPr>
            <a:br>
              <a:rPr lang="en-US" dirty="0"/>
            </a:br>
            <a:br>
              <a:rPr lang="en-US" dirty="0"/>
            </a:br>
            <a:r>
              <a:rPr lang="en-US" dirty="0">
                <a:latin typeface="Arial"/>
                <a:cs typeface="Arial"/>
              </a:rPr>
              <a:t>Before you get in, check you can get out quickly and safely:</a:t>
            </a:r>
          </a:p>
          <a:p>
            <a:pPr>
              <a:buNone/>
            </a:pPr>
            <a:endParaRPr lang="en-US" dirty="0">
              <a:latin typeface="Arial"/>
              <a:cs typeface="Arial"/>
            </a:endParaRPr>
          </a:p>
          <a:p>
            <a:pPr marL="457200" indent="-457200"/>
            <a:r>
              <a:rPr lang="en-US" dirty="0">
                <a:latin typeface="Arial"/>
                <a:cs typeface="Arial"/>
              </a:rPr>
              <a:t>Gentle slope or</a:t>
            </a:r>
          </a:p>
          <a:p>
            <a:pPr marL="0" indent="0">
              <a:buNone/>
            </a:pPr>
            <a:endParaRPr lang="en-US" dirty="0">
              <a:cs typeface="Arial"/>
            </a:endParaRPr>
          </a:p>
          <a:p>
            <a:pPr marL="457200" indent="-457200"/>
            <a:r>
              <a:rPr lang="en-US" dirty="0">
                <a:latin typeface="Arial"/>
                <a:cs typeface="Arial"/>
              </a:rPr>
              <a:t>Stairs or</a:t>
            </a:r>
          </a:p>
          <a:p>
            <a:pPr marL="0" indent="0">
              <a:buNone/>
            </a:pPr>
            <a:endParaRPr lang="en-US" dirty="0">
              <a:cs typeface="Arial"/>
            </a:endParaRPr>
          </a:p>
          <a:p>
            <a:pPr marL="457200" indent="-457200"/>
            <a:r>
              <a:rPr lang="en-US" dirty="0">
                <a:latin typeface="Arial"/>
                <a:cs typeface="Arial"/>
              </a:rPr>
              <a:t>Secured ladder</a:t>
            </a:r>
            <a:endParaRPr lang="en-US" dirty="0">
              <a:cs typeface="Arial"/>
            </a:endParaRPr>
          </a:p>
          <a:p>
            <a:pPr marL="0" indent="0">
              <a:buNone/>
            </a:pPr>
            <a:endParaRPr lang="en-US" dirty="0"/>
          </a:p>
        </p:txBody>
      </p:sp>
      <p:pic>
        <p:nvPicPr>
          <p:cNvPr id="7" name="Picture 6">
            <a:extLst>
              <a:ext uri="{FF2B5EF4-FFF2-40B4-BE49-F238E27FC236}">
                <a16:creationId xmlns:a16="http://schemas.microsoft.com/office/drawing/2014/main" id="{963E5499-B462-4825-9E01-BA16A0D0F6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62738" y="402299"/>
            <a:ext cx="4569320" cy="6065711"/>
          </a:xfrm>
          <a:prstGeom prst="rect">
            <a:avLst/>
          </a:prstGeom>
        </p:spPr>
      </p:pic>
      <p:sp>
        <p:nvSpPr>
          <p:cNvPr id="5" name="Rectangle 8">
            <a:extLst>
              <a:ext uri="{FF2B5EF4-FFF2-40B4-BE49-F238E27FC236}">
                <a16:creationId xmlns:a16="http://schemas.microsoft.com/office/drawing/2014/main" id="{141E8188-BA59-450A-BA31-89C3B2DD5DC4}"/>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CB3CDE-ECA8-47BA-ABFD-62AA5BFC3DF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9" name="Slide Number Placeholder 2">
            <a:extLst>
              <a:ext uri="{FF2B5EF4-FFF2-40B4-BE49-F238E27FC236}">
                <a16:creationId xmlns:a16="http://schemas.microsoft.com/office/drawing/2014/main" id="{58D6F4BC-01D7-4288-AE4A-7C6E201A7D55}"/>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16</a:t>
            </a:fld>
            <a:endParaRPr lang="en-GB" dirty="0">
              <a:latin typeface="Arial"/>
              <a:cs typeface="Arial"/>
            </a:endParaRPr>
          </a:p>
        </p:txBody>
      </p:sp>
    </p:spTree>
    <p:extLst>
      <p:ext uri="{BB962C8B-B14F-4D97-AF65-F5344CB8AC3E}">
        <p14:creationId xmlns:p14="http://schemas.microsoft.com/office/powerpoint/2010/main" val="104233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C3C1C83D-972A-474B-BA18-A4CF43485D9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876094" y="1337319"/>
            <a:ext cx="7206365" cy="4783234"/>
          </a:xfrm>
          <a:prstGeom prst="rect">
            <a:avLst/>
          </a:prstGeom>
        </p:spPr>
      </p:pic>
      <p:sp>
        <p:nvSpPr>
          <p:cNvPr id="4" name="Subtitle 3">
            <a:extLst>
              <a:ext uri="{FF2B5EF4-FFF2-40B4-BE49-F238E27FC236}">
                <a16:creationId xmlns:a16="http://schemas.microsoft.com/office/drawing/2014/main" id="{E958270F-70F0-48EB-AD94-C1296E678909}"/>
              </a:ext>
            </a:extLst>
          </p:cNvPr>
          <p:cNvSpPr>
            <a:spLocks noGrp="1"/>
          </p:cNvSpPr>
          <p:nvPr>
            <p:ph type="subTitle" idx="1"/>
          </p:nvPr>
        </p:nvSpPr>
        <p:spPr>
          <a:xfrm>
            <a:off x="391132" y="1725038"/>
            <a:ext cx="4576763" cy="5143500"/>
          </a:xfrm>
        </p:spPr>
        <p:txBody>
          <a:bodyPr lIns="91440" tIns="45720" rIns="91440" bIns="45720" anchor="t">
            <a:normAutofit/>
          </a:bodyPr>
          <a:lstStyle/>
          <a:p>
            <a:pPr marL="0" indent="0">
              <a:buNone/>
            </a:pPr>
            <a:r>
              <a:rPr lang="en-US" dirty="0">
                <a:latin typeface="Arial"/>
                <a:cs typeface="Arial"/>
              </a:rPr>
              <a:t>Keep soil and materials at least two paces from edge of excavation</a:t>
            </a:r>
            <a:br>
              <a:rPr lang="en-US" dirty="0"/>
            </a:br>
            <a:br>
              <a:rPr lang="en-US" dirty="0"/>
            </a:br>
            <a:r>
              <a:rPr lang="en-US" dirty="0"/>
              <a:t>Keep v</a:t>
            </a:r>
            <a:r>
              <a:rPr lang="en-US" dirty="0">
                <a:latin typeface="Arial"/>
                <a:cs typeface="Arial"/>
              </a:rPr>
              <a:t>ehicles and machines away from edge of excavations</a:t>
            </a:r>
            <a:br>
              <a:rPr lang="en-US" dirty="0"/>
            </a:br>
            <a:br>
              <a:rPr lang="en-US" dirty="0"/>
            </a:br>
            <a:r>
              <a:rPr lang="en-US" dirty="0"/>
              <a:t>Put s</a:t>
            </a:r>
            <a:r>
              <a:rPr lang="en-US" dirty="0">
                <a:latin typeface="Arial"/>
                <a:cs typeface="Arial"/>
              </a:rPr>
              <a:t>top-blocks under wheels</a:t>
            </a:r>
            <a:endParaRPr lang="en-US" dirty="0"/>
          </a:p>
          <a:p>
            <a:pPr marL="457200" indent="-457200"/>
            <a:endParaRPr lang="en-US" dirty="0"/>
          </a:p>
        </p:txBody>
      </p:sp>
      <p:sp>
        <p:nvSpPr>
          <p:cNvPr id="7" name="Rectangle 8">
            <a:extLst>
              <a:ext uri="{FF2B5EF4-FFF2-40B4-BE49-F238E27FC236}">
                <a16:creationId xmlns:a16="http://schemas.microsoft.com/office/drawing/2014/main" id="{3C50D2FC-E53E-42B5-926A-7289A99859BC}"/>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D8DA2FC-B390-48B4-A68F-C527FCCE711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9" name="Slide Number Placeholder 2">
            <a:extLst>
              <a:ext uri="{FF2B5EF4-FFF2-40B4-BE49-F238E27FC236}">
                <a16:creationId xmlns:a16="http://schemas.microsoft.com/office/drawing/2014/main" id="{D2745AA4-C4EE-4659-8E7E-BD454511AC53}"/>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17</a:t>
            </a:fld>
            <a:endParaRPr lang="en-GB" dirty="0">
              <a:latin typeface="Arial"/>
              <a:cs typeface="Arial"/>
            </a:endParaRPr>
          </a:p>
        </p:txBody>
      </p:sp>
    </p:spTree>
    <p:extLst>
      <p:ext uri="{BB962C8B-B14F-4D97-AF65-F5344CB8AC3E}">
        <p14:creationId xmlns:p14="http://schemas.microsoft.com/office/powerpoint/2010/main" val="354901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A219CA7-20A4-4134-BE09-A35E22B12007}"/>
              </a:ext>
            </a:extLst>
          </p:cNvPr>
          <p:cNvSpPr>
            <a:spLocks noGrp="1"/>
          </p:cNvSpPr>
          <p:nvPr>
            <p:ph type="subTitle" idx="1"/>
          </p:nvPr>
        </p:nvSpPr>
        <p:spPr>
          <a:xfrm>
            <a:off x="7330804" y="1579123"/>
            <a:ext cx="4576763" cy="5143500"/>
          </a:xfrm>
        </p:spPr>
        <p:txBody>
          <a:bodyPr lIns="91440" tIns="45720" rIns="91440" bIns="45720" anchor="t">
            <a:normAutofit/>
          </a:bodyPr>
          <a:lstStyle/>
          <a:p>
            <a:pPr marL="0" indent="0">
              <a:buNone/>
            </a:pPr>
            <a:r>
              <a:rPr lang="en-US" dirty="0">
                <a:latin typeface="Arial"/>
                <a:cs typeface="Arial"/>
              </a:rPr>
              <a:t>If using a tool or machine in an excavation on fuel or gas, use for little time and turn off when not using</a:t>
            </a:r>
            <a:br>
              <a:rPr lang="en-US" dirty="0"/>
            </a:br>
            <a:br>
              <a:rPr lang="en-US" dirty="0"/>
            </a:br>
            <a:r>
              <a:rPr lang="en-US" dirty="0">
                <a:latin typeface="Arial"/>
                <a:cs typeface="Arial"/>
              </a:rPr>
              <a:t>If you feel dizzy in excavation, get out straight away and get other people out</a:t>
            </a:r>
            <a:endParaRPr lang="en-US" dirty="0"/>
          </a:p>
          <a:p>
            <a:pPr marL="0" indent="0">
              <a:buNone/>
            </a:pPr>
            <a:endParaRPr lang="en-US" dirty="0"/>
          </a:p>
        </p:txBody>
      </p:sp>
      <p:sp>
        <p:nvSpPr>
          <p:cNvPr id="7" name="Rectangle 8">
            <a:extLst>
              <a:ext uri="{FF2B5EF4-FFF2-40B4-BE49-F238E27FC236}">
                <a16:creationId xmlns:a16="http://schemas.microsoft.com/office/drawing/2014/main" id="{49BAA7C7-C3E8-4BCA-954C-9463F5C39A50}"/>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6643B70-A382-469F-BDF9-6ECABA85A6A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pic>
        <p:nvPicPr>
          <p:cNvPr id="5" name="Picture 8">
            <a:extLst>
              <a:ext uri="{FF2B5EF4-FFF2-40B4-BE49-F238E27FC236}">
                <a16:creationId xmlns:a16="http://schemas.microsoft.com/office/drawing/2014/main" id="{4B32DADC-D6A0-4295-9591-5B7E24EFD50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732057" y="805014"/>
            <a:ext cx="5896482" cy="5896482"/>
          </a:xfrm>
          <a:prstGeom prst="rect">
            <a:avLst/>
          </a:prstGeom>
        </p:spPr>
      </p:pic>
      <p:sp>
        <p:nvSpPr>
          <p:cNvPr id="9" name="Slide Number Placeholder 2">
            <a:extLst>
              <a:ext uri="{FF2B5EF4-FFF2-40B4-BE49-F238E27FC236}">
                <a16:creationId xmlns:a16="http://schemas.microsoft.com/office/drawing/2014/main" id="{0643CA4E-1F5E-441E-A907-6B253DC7C815}"/>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18</a:t>
            </a:fld>
            <a:endParaRPr lang="en-GB" dirty="0">
              <a:latin typeface="Arial"/>
              <a:cs typeface="Arial"/>
            </a:endParaRPr>
          </a:p>
        </p:txBody>
      </p:sp>
    </p:spTree>
    <p:extLst>
      <p:ext uri="{BB962C8B-B14F-4D97-AF65-F5344CB8AC3E}">
        <p14:creationId xmlns:p14="http://schemas.microsoft.com/office/powerpoint/2010/main" val="2448725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A354AA-586B-4120-A2DE-BCE95C4D481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058" y="2084832"/>
            <a:ext cx="11960796" cy="4279391"/>
          </a:xfrm>
          <a:prstGeom prst="rect">
            <a:avLst/>
          </a:prstGeom>
        </p:spPr>
      </p:pic>
      <p:sp>
        <p:nvSpPr>
          <p:cNvPr id="7" name="Rectangle 8">
            <a:extLst>
              <a:ext uri="{FF2B5EF4-FFF2-40B4-BE49-F238E27FC236}">
                <a16:creationId xmlns:a16="http://schemas.microsoft.com/office/drawing/2014/main" id="{49BAA7C7-C3E8-4BCA-954C-9463F5C39A50}"/>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6643B70-A382-469F-BDF9-6ECABA85A6A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9" name="Slide Number Placeholder 2">
            <a:extLst>
              <a:ext uri="{FF2B5EF4-FFF2-40B4-BE49-F238E27FC236}">
                <a16:creationId xmlns:a16="http://schemas.microsoft.com/office/drawing/2014/main" id="{0643CA4E-1F5E-441E-A907-6B253DC7C815}"/>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19</a:t>
            </a:fld>
            <a:endParaRPr lang="en-GB" dirty="0">
              <a:latin typeface="Arial"/>
              <a:cs typeface="Arial"/>
            </a:endParaRPr>
          </a:p>
        </p:txBody>
      </p:sp>
      <p:sp>
        <p:nvSpPr>
          <p:cNvPr id="11" name="Subtitle 1">
            <a:extLst>
              <a:ext uri="{FF2B5EF4-FFF2-40B4-BE49-F238E27FC236}">
                <a16:creationId xmlns:a16="http://schemas.microsoft.com/office/drawing/2014/main" id="{41544904-B7E3-4817-A8BA-B357A0BD729D}"/>
              </a:ext>
            </a:extLst>
          </p:cNvPr>
          <p:cNvSpPr>
            <a:spLocks noGrp="1"/>
          </p:cNvSpPr>
          <p:nvPr>
            <p:ph type="subTitle" idx="1"/>
          </p:nvPr>
        </p:nvSpPr>
        <p:spPr>
          <a:xfrm>
            <a:off x="3116769" y="958202"/>
            <a:ext cx="6594159" cy="828675"/>
          </a:xfrm>
        </p:spPr>
        <p:txBody>
          <a:bodyPr>
            <a:normAutofit lnSpcReduction="10000"/>
          </a:bodyPr>
          <a:lstStyle/>
          <a:p>
            <a:pPr marL="0" indent="0">
              <a:buNone/>
            </a:pPr>
            <a:r>
              <a:rPr lang="en-US" dirty="0"/>
              <a:t>Get out if cracks appear or there is movement at the edge</a:t>
            </a:r>
          </a:p>
        </p:txBody>
      </p:sp>
    </p:spTree>
    <p:extLst>
      <p:ext uri="{BB962C8B-B14F-4D97-AF65-F5344CB8AC3E}">
        <p14:creationId xmlns:p14="http://schemas.microsoft.com/office/powerpoint/2010/main" val="422947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782A47B-DC80-41EF-B793-E612A9F58783}"/>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5439BA7-8589-4466-A8AB-F32CAD8227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pic>
        <p:nvPicPr>
          <p:cNvPr id="4" name="Picture 8">
            <a:extLst>
              <a:ext uri="{FF2B5EF4-FFF2-40B4-BE49-F238E27FC236}">
                <a16:creationId xmlns:a16="http://schemas.microsoft.com/office/drawing/2014/main" id="{3C2FD473-11EB-4538-8CFE-3326D6667FA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026302" y="1221870"/>
            <a:ext cx="6838396" cy="4563670"/>
          </a:xfrm>
          <a:prstGeom prst="rect">
            <a:avLst/>
          </a:prstGeom>
        </p:spPr>
      </p:pic>
      <p:sp>
        <p:nvSpPr>
          <p:cNvPr id="9" name="Slide Number Placeholder 2">
            <a:extLst>
              <a:ext uri="{FF2B5EF4-FFF2-40B4-BE49-F238E27FC236}">
                <a16:creationId xmlns:a16="http://schemas.microsoft.com/office/drawing/2014/main" id="{4C845B96-FF55-4FEB-83E0-BBFDD8C4E4FE}"/>
              </a:ext>
            </a:extLst>
          </p:cNvPr>
          <p:cNvSpPr txBox="1">
            <a:spLocks/>
          </p:cNvSpPr>
          <p:nvPr/>
        </p:nvSpPr>
        <p:spPr>
          <a:xfrm>
            <a:off x="10537371"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2</a:t>
            </a:fld>
            <a:endParaRPr lang="en-GB" dirty="0">
              <a:latin typeface="Arial"/>
              <a:cs typeface="Arial"/>
            </a:endParaRPr>
          </a:p>
        </p:txBody>
      </p:sp>
      <p:sp>
        <p:nvSpPr>
          <p:cNvPr id="7" name="Subtitle 2">
            <a:extLst>
              <a:ext uri="{FF2B5EF4-FFF2-40B4-BE49-F238E27FC236}">
                <a16:creationId xmlns:a16="http://schemas.microsoft.com/office/drawing/2014/main" id="{826B29DB-0563-4321-A64F-BD03FF74484B}"/>
              </a:ext>
            </a:extLst>
          </p:cNvPr>
          <p:cNvSpPr txBox="1">
            <a:spLocks/>
          </p:cNvSpPr>
          <p:nvPr/>
        </p:nvSpPr>
        <p:spPr>
          <a:xfrm>
            <a:off x="126760" y="1363575"/>
            <a:ext cx="4576763" cy="5143500"/>
          </a:xfrm>
          <a:prstGeom prst="rect">
            <a:avLst/>
          </a:prstGeom>
        </p:spPr>
        <p:txBody>
          <a:bodyPr lIns="91440" tIns="45720" rIns="91440" bIns="45720" anchor="t">
            <a:normAutofit fontScale="92500" lnSpcReduction="20000"/>
          </a:bodyPr>
          <a:lstStyle>
            <a:lvl1pPr marL="342900" indent="-342900" algn="l" defTabSz="914400" rtl="0" eaLnBrk="1" latinLnBrk="0" hangingPunct="1">
              <a:lnSpc>
                <a:spcPct val="90000"/>
              </a:lnSpc>
              <a:spcBef>
                <a:spcPts val="1000"/>
              </a:spcBef>
              <a:buFont typeface="Arial" charset="0"/>
              <a:buChar char="•"/>
              <a:defRPr sz="28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spcBef>
                <a:spcPct val="0"/>
              </a:spcBef>
              <a:buFont typeface="Arial" charset="0"/>
              <a:buNone/>
            </a:pPr>
            <a:endParaRPr lang="en-US" sz="3000" dirty="0"/>
          </a:p>
          <a:p>
            <a:pPr marL="285750" indent="-285750">
              <a:spcBef>
                <a:spcPct val="0"/>
              </a:spcBef>
              <a:buFont typeface="Arial,Sans-Serif" charset="0"/>
              <a:buChar char="•"/>
            </a:pPr>
            <a:r>
              <a:rPr lang="en-US" sz="3000" dirty="0">
                <a:latin typeface="Arial"/>
                <a:cs typeface="Arial"/>
              </a:rPr>
              <a:t>Hazards and risks of excavations and earthworks </a:t>
            </a:r>
          </a:p>
          <a:p>
            <a:pPr marL="0" indent="0">
              <a:spcBef>
                <a:spcPct val="0"/>
              </a:spcBef>
              <a:buFont typeface="Arial" charset="0"/>
              <a:buNone/>
            </a:pPr>
            <a:endParaRPr lang="en-US" sz="3000" dirty="0">
              <a:latin typeface="Arial"/>
              <a:cs typeface="Arial"/>
            </a:endParaRPr>
          </a:p>
          <a:p>
            <a:pPr marL="285750" indent="-285750">
              <a:spcBef>
                <a:spcPct val="0"/>
              </a:spcBef>
              <a:buFont typeface="Arial,Sans-Serif" charset="0"/>
              <a:buChar char="•"/>
            </a:pPr>
            <a:r>
              <a:rPr lang="en-US" sz="3000" dirty="0">
                <a:latin typeface="Arial"/>
                <a:cs typeface="Arial"/>
              </a:rPr>
              <a:t>Report things found when digging </a:t>
            </a:r>
          </a:p>
          <a:p>
            <a:pPr marL="0" indent="0">
              <a:spcBef>
                <a:spcPct val="0"/>
              </a:spcBef>
              <a:buFont typeface="Arial" charset="0"/>
              <a:buNone/>
            </a:pPr>
            <a:endParaRPr lang="en-US" sz="3000" dirty="0">
              <a:latin typeface="Arial"/>
              <a:cs typeface="Arial"/>
            </a:endParaRPr>
          </a:p>
          <a:p>
            <a:pPr marL="285750" indent="-285750">
              <a:spcBef>
                <a:spcPct val="0"/>
              </a:spcBef>
              <a:buFont typeface="Arial,Sans-Serif" charset="0"/>
              <a:buChar char="•"/>
            </a:pPr>
            <a:r>
              <a:rPr lang="en-US" sz="3000" dirty="0">
                <a:latin typeface="Arial"/>
                <a:cs typeface="Arial"/>
              </a:rPr>
              <a:t>Recognize good set up for excavations and earthworks</a:t>
            </a:r>
          </a:p>
          <a:p>
            <a:pPr marL="0" indent="0">
              <a:spcBef>
                <a:spcPct val="0"/>
              </a:spcBef>
              <a:buFont typeface="Arial" charset="0"/>
              <a:buNone/>
            </a:pPr>
            <a:endParaRPr lang="en-US" sz="3000" dirty="0">
              <a:latin typeface="Arial"/>
              <a:cs typeface="Arial"/>
            </a:endParaRPr>
          </a:p>
          <a:p>
            <a:pPr marL="285750" indent="-285750">
              <a:spcBef>
                <a:spcPct val="0"/>
              </a:spcBef>
              <a:buFont typeface="Arial,Sans-Serif" charset="0"/>
              <a:buChar char="•"/>
            </a:pPr>
            <a:r>
              <a:rPr lang="en-US" sz="3000" dirty="0">
                <a:latin typeface="Arial"/>
                <a:cs typeface="Arial"/>
              </a:rPr>
              <a:t>Work in excavations and earthworks safely and look after environment </a:t>
            </a:r>
          </a:p>
          <a:p>
            <a:endParaRPr lang="en-US" dirty="0"/>
          </a:p>
        </p:txBody>
      </p:sp>
    </p:spTree>
    <p:extLst>
      <p:ext uri="{BB962C8B-B14F-4D97-AF65-F5344CB8AC3E}">
        <p14:creationId xmlns:p14="http://schemas.microsoft.com/office/powerpoint/2010/main" val="1203619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7E2D284-ECAF-44BE-B606-6137A510038C}"/>
              </a:ext>
            </a:extLst>
          </p:cNvPr>
          <p:cNvSpPr>
            <a:spLocks noGrp="1"/>
          </p:cNvSpPr>
          <p:nvPr>
            <p:ph type="subTitle" idx="1"/>
          </p:nvPr>
        </p:nvSpPr>
        <p:spPr>
          <a:xfrm>
            <a:off x="293856" y="1157592"/>
            <a:ext cx="4576763" cy="5143500"/>
          </a:xfrm>
        </p:spPr>
        <p:txBody>
          <a:bodyPr lIns="91440" tIns="45720" rIns="91440" bIns="45720" anchor="t">
            <a:normAutofit/>
          </a:bodyPr>
          <a:lstStyle/>
          <a:p>
            <a:pPr>
              <a:buNone/>
            </a:pPr>
            <a:br>
              <a:rPr lang="en-US" dirty="0"/>
            </a:br>
            <a:br>
              <a:rPr lang="en-US" dirty="0"/>
            </a:br>
            <a:br>
              <a:rPr lang="en-US" dirty="0"/>
            </a:br>
            <a:r>
              <a:rPr lang="en-US" dirty="0"/>
              <a:t>Keep a b</a:t>
            </a:r>
            <a:r>
              <a:rPr lang="en-US" dirty="0">
                <a:latin typeface="Arial"/>
                <a:cs typeface="Arial"/>
              </a:rPr>
              <a:t>arrier, fence or guard rails around excavations</a:t>
            </a:r>
          </a:p>
          <a:p>
            <a:pPr marL="0" indent="0">
              <a:buNone/>
            </a:pPr>
            <a:endParaRPr lang="en-US" dirty="0"/>
          </a:p>
        </p:txBody>
      </p:sp>
      <p:pic>
        <p:nvPicPr>
          <p:cNvPr id="4" name="Picture 4">
            <a:extLst>
              <a:ext uri="{FF2B5EF4-FFF2-40B4-BE49-F238E27FC236}">
                <a16:creationId xmlns:a16="http://schemas.microsoft.com/office/drawing/2014/main" id="{EC63C58F-71BA-4704-9A81-9F4AFAA9075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71458" y="733444"/>
            <a:ext cx="7440195" cy="5478968"/>
          </a:xfrm>
          <a:prstGeom prst="rect">
            <a:avLst/>
          </a:prstGeom>
        </p:spPr>
      </p:pic>
      <p:sp>
        <p:nvSpPr>
          <p:cNvPr id="5" name="Rectangle 8">
            <a:extLst>
              <a:ext uri="{FF2B5EF4-FFF2-40B4-BE49-F238E27FC236}">
                <a16:creationId xmlns:a16="http://schemas.microsoft.com/office/drawing/2014/main" id="{2B0C37EA-5B26-4982-A32A-9C47825B4145}"/>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6687EA-D5F7-4D9A-8EA3-39FCBFCAEBA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9" name="Slide Number Placeholder 2">
            <a:extLst>
              <a:ext uri="{FF2B5EF4-FFF2-40B4-BE49-F238E27FC236}">
                <a16:creationId xmlns:a16="http://schemas.microsoft.com/office/drawing/2014/main" id="{7C7E495A-C35D-448A-B644-D81EA4B99130}"/>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20</a:t>
            </a:fld>
            <a:endParaRPr lang="en-GB" dirty="0">
              <a:latin typeface="Arial"/>
              <a:cs typeface="Arial"/>
            </a:endParaRPr>
          </a:p>
        </p:txBody>
      </p:sp>
    </p:spTree>
    <p:extLst>
      <p:ext uri="{BB962C8B-B14F-4D97-AF65-F5344CB8AC3E}">
        <p14:creationId xmlns:p14="http://schemas.microsoft.com/office/powerpoint/2010/main" val="2431122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3E69B8B-297F-4826-835B-7F40660C5281}"/>
              </a:ext>
            </a:extLst>
          </p:cNvPr>
          <p:cNvSpPr>
            <a:spLocks noGrp="1"/>
          </p:cNvSpPr>
          <p:nvPr>
            <p:ph type="subTitle" idx="1"/>
          </p:nvPr>
        </p:nvSpPr>
        <p:spPr>
          <a:xfrm>
            <a:off x="671565" y="956357"/>
            <a:ext cx="4302887" cy="5143500"/>
          </a:xfrm>
        </p:spPr>
        <p:txBody>
          <a:bodyPr lIns="91440" tIns="45720" rIns="91440" bIns="45720" anchor="t">
            <a:normAutofit/>
          </a:bodyPr>
          <a:lstStyle/>
          <a:p>
            <a:pPr marL="0" indent="0">
              <a:buNone/>
            </a:pPr>
            <a:br>
              <a:rPr lang="en-US" dirty="0"/>
            </a:br>
            <a:r>
              <a:rPr lang="en-US" dirty="0"/>
              <a:t>Put w</a:t>
            </a:r>
            <a:r>
              <a:rPr lang="en-US" dirty="0">
                <a:latin typeface="Arial"/>
                <a:cs typeface="Arial"/>
              </a:rPr>
              <a:t>arning signs and lights around excavations</a:t>
            </a:r>
          </a:p>
        </p:txBody>
      </p:sp>
      <p:pic>
        <p:nvPicPr>
          <p:cNvPr id="5" name="Picture 6" descr="A picture containing text, ground, outdoor, sign&#10;&#10;Description automatically generated">
            <a:extLst>
              <a:ext uri="{FF2B5EF4-FFF2-40B4-BE49-F238E27FC236}">
                <a16:creationId xmlns:a16="http://schemas.microsoft.com/office/drawing/2014/main" id="{7FAC9474-E34C-4D90-B00D-5E21D730F9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00952" y="696748"/>
            <a:ext cx="6606458" cy="5899456"/>
          </a:xfrm>
          <a:prstGeom prst="rect">
            <a:avLst/>
          </a:prstGeom>
        </p:spPr>
      </p:pic>
      <p:sp>
        <p:nvSpPr>
          <p:cNvPr id="6" name="Rectangle 8">
            <a:extLst>
              <a:ext uri="{FF2B5EF4-FFF2-40B4-BE49-F238E27FC236}">
                <a16:creationId xmlns:a16="http://schemas.microsoft.com/office/drawing/2014/main" id="{E2FB24DC-C09E-4726-AC32-E283D4496F9A}"/>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46FF9C6-4625-41F6-9CF2-ED7A36657DF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pic>
        <p:nvPicPr>
          <p:cNvPr id="9" name="Picture 9" descr="Logo&#10;&#10;Description automatically generated">
            <a:extLst>
              <a:ext uri="{FF2B5EF4-FFF2-40B4-BE49-F238E27FC236}">
                <a16:creationId xmlns:a16="http://schemas.microsoft.com/office/drawing/2014/main" id="{C27A4AF0-9001-4020-92EE-32C58A4762D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1565" y="2865246"/>
            <a:ext cx="3756408" cy="3287904"/>
          </a:xfrm>
          <a:prstGeom prst="rect">
            <a:avLst/>
          </a:prstGeom>
        </p:spPr>
      </p:pic>
      <p:sp>
        <p:nvSpPr>
          <p:cNvPr id="11" name="Slide Number Placeholder 2">
            <a:extLst>
              <a:ext uri="{FF2B5EF4-FFF2-40B4-BE49-F238E27FC236}">
                <a16:creationId xmlns:a16="http://schemas.microsoft.com/office/drawing/2014/main" id="{B02FAF12-5697-4CBB-873F-58DE932277B2}"/>
              </a:ext>
            </a:extLst>
          </p:cNvPr>
          <p:cNvSpPr txBox="1">
            <a:spLocks/>
          </p:cNvSpPr>
          <p:nvPr/>
        </p:nvSpPr>
        <p:spPr>
          <a:xfrm>
            <a:off x="10487130"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21</a:t>
            </a:fld>
            <a:endParaRPr lang="en-GB" dirty="0">
              <a:latin typeface="Arial"/>
              <a:cs typeface="Arial"/>
            </a:endParaRPr>
          </a:p>
        </p:txBody>
      </p:sp>
    </p:spTree>
    <p:extLst>
      <p:ext uri="{BB962C8B-B14F-4D97-AF65-F5344CB8AC3E}">
        <p14:creationId xmlns:p14="http://schemas.microsoft.com/office/powerpoint/2010/main" val="451585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C6DB6D5-801B-47BD-A464-76516B8C9C45}"/>
              </a:ext>
            </a:extLst>
          </p:cNvPr>
          <p:cNvSpPr>
            <a:spLocks noGrp="1"/>
          </p:cNvSpPr>
          <p:nvPr>
            <p:ph type="subTitle" idx="1"/>
          </p:nvPr>
        </p:nvSpPr>
        <p:spPr>
          <a:xfrm>
            <a:off x="155958" y="1441938"/>
            <a:ext cx="7340059" cy="5143500"/>
          </a:xfrm>
        </p:spPr>
        <p:txBody>
          <a:bodyPr lIns="91440" tIns="45720" rIns="91440" bIns="45720" anchor="t">
            <a:normAutofit/>
          </a:bodyPr>
          <a:lstStyle/>
          <a:p>
            <a:pPr>
              <a:buNone/>
            </a:pPr>
            <a:br>
              <a:rPr lang="en-US" dirty="0"/>
            </a:br>
            <a:br>
              <a:rPr lang="en-US" dirty="0"/>
            </a:br>
            <a:br>
              <a:rPr lang="en-US" dirty="0"/>
            </a:br>
            <a:r>
              <a:rPr lang="en-US" dirty="0">
                <a:latin typeface="Arial"/>
                <a:cs typeface="Arial"/>
              </a:rPr>
              <a:t>Bridges and gangways across access should have guardrails and toe boards </a:t>
            </a:r>
          </a:p>
          <a:p>
            <a:pPr marL="0" indent="0">
              <a:buNone/>
            </a:pPr>
            <a:endParaRPr lang="en-US" dirty="0"/>
          </a:p>
        </p:txBody>
      </p:sp>
      <p:sp>
        <p:nvSpPr>
          <p:cNvPr id="3" name="Slide Number Placeholder 2">
            <a:extLst>
              <a:ext uri="{FF2B5EF4-FFF2-40B4-BE49-F238E27FC236}">
                <a16:creationId xmlns:a16="http://schemas.microsoft.com/office/drawing/2014/main" id="{3552D282-71CE-493D-884A-43C9CC896C95}"/>
              </a:ext>
            </a:extLst>
          </p:cNvPr>
          <p:cNvSpPr>
            <a:spLocks noGrp="1"/>
          </p:cNvSpPr>
          <p:nvPr>
            <p:ph type="sldNum" sz="quarter" idx="4294967295"/>
          </p:nvPr>
        </p:nvSpPr>
        <p:spPr>
          <a:xfrm>
            <a:off x="9448800" y="6356350"/>
            <a:ext cx="2743200" cy="365125"/>
          </a:xfrm>
          <a:prstGeom prst="rect">
            <a:avLst/>
          </a:prstGeom>
        </p:spPr>
        <p:txBody>
          <a:bodyPr/>
          <a:lstStyle/>
          <a:p>
            <a:fld id="{E8F9186D-BD8E-4EDD-A417-AFA9BA614779}" type="slidenum">
              <a:rPr lang="en-GB" smtClean="0"/>
              <a:t>22</a:t>
            </a:fld>
            <a:endParaRPr lang="en-GB"/>
          </a:p>
        </p:txBody>
      </p:sp>
      <p:pic>
        <p:nvPicPr>
          <p:cNvPr id="5" name="Picture 4">
            <a:extLst>
              <a:ext uri="{FF2B5EF4-FFF2-40B4-BE49-F238E27FC236}">
                <a16:creationId xmlns:a16="http://schemas.microsoft.com/office/drawing/2014/main" id="{DB93015D-D2C3-4EBE-BF87-9891198A02C4}"/>
              </a:ext>
            </a:extLst>
          </p:cNvPr>
          <p:cNvPicPr/>
          <p:nvPr/>
        </p:nvPicPr>
        <p:blipFill>
          <a:blip r:embed="rId3">
            <a:extLst>
              <a:ext uri="{28A0092B-C50C-407E-A947-70E740481C1C}">
                <a14:useLocalDpi xmlns:a14="http://schemas.microsoft.com/office/drawing/2010/main" val="0"/>
              </a:ext>
            </a:extLst>
          </a:blip>
          <a:stretch>
            <a:fillRect/>
          </a:stretch>
        </p:blipFill>
        <p:spPr>
          <a:xfrm>
            <a:off x="7489851" y="348223"/>
            <a:ext cx="4348330" cy="6238551"/>
          </a:xfrm>
          <a:prstGeom prst="rect">
            <a:avLst/>
          </a:prstGeom>
        </p:spPr>
      </p:pic>
      <p:sp>
        <p:nvSpPr>
          <p:cNvPr id="6" name="Rectangle 8">
            <a:extLst>
              <a:ext uri="{FF2B5EF4-FFF2-40B4-BE49-F238E27FC236}">
                <a16:creationId xmlns:a16="http://schemas.microsoft.com/office/drawing/2014/main" id="{98C17C9F-AF53-4B16-976B-C723A532A9A5}"/>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A61D1A3-AB8A-41B3-9F06-AA9D8FB6A3B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9" name="Slide Number Placeholder 2">
            <a:extLst>
              <a:ext uri="{FF2B5EF4-FFF2-40B4-BE49-F238E27FC236}">
                <a16:creationId xmlns:a16="http://schemas.microsoft.com/office/drawing/2014/main" id="{29BB1677-D258-4352-9074-0B11E1A4D491}"/>
              </a:ext>
            </a:extLst>
          </p:cNvPr>
          <p:cNvSpPr txBox="1">
            <a:spLocks/>
          </p:cNvSpPr>
          <p:nvPr/>
        </p:nvSpPr>
        <p:spPr>
          <a:xfrm>
            <a:off x="10470383" y="6582438"/>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22</a:t>
            </a:fld>
            <a:endParaRPr lang="en-GB" dirty="0">
              <a:latin typeface="Arial"/>
              <a:cs typeface="Arial"/>
            </a:endParaRPr>
          </a:p>
        </p:txBody>
      </p:sp>
    </p:spTree>
    <p:extLst>
      <p:ext uri="{BB962C8B-B14F-4D97-AF65-F5344CB8AC3E}">
        <p14:creationId xmlns:p14="http://schemas.microsoft.com/office/powerpoint/2010/main" val="1537075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F1AD6659-5BD0-48A3-BD9E-FB76D1B29B25}"/>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BE630E87-7DB9-4F01-AFF5-EC4602E39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117" y="1080208"/>
            <a:ext cx="7463883" cy="4697583"/>
          </a:xfrm>
          <a:prstGeom prst="rect">
            <a:avLst/>
          </a:prstGeom>
          <a:ln>
            <a:noFill/>
          </a:ln>
          <a:effectLst>
            <a:softEdge rad="112500"/>
          </a:effectLst>
        </p:spPr>
      </p:pic>
      <p:sp>
        <p:nvSpPr>
          <p:cNvPr id="95235" name="Subtitle 1">
            <a:extLst>
              <a:ext uri="{FF2B5EF4-FFF2-40B4-BE49-F238E27FC236}">
                <a16:creationId xmlns:a16="http://schemas.microsoft.com/office/drawing/2014/main" id="{6177D8BF-D281-4733-B524-033D76CD166E}"/>
              </a:ext>
            </a:extLst>
          </p:cNvPr>
          <p:cNvSpPr>
            <a:spLocks noGrp="1" noChangeArrowheads="1"/>
          </p:cNvSpPr>
          <p:nvPr>
            <p:ph type="subTitle" idx="1"/>
          </p:nvPr>
        </p:nvSpPr>
        <p:spPr>
          <a:xfrm>
            <a:off x="219456" y="2771775"/>
            <a:ext cx="4860925" cy="3095625"/>
          </a:xfrm>
        </p:spPr>
        <p:txBody>
          <a:bodyPr>
            <a:normAutofit/>
          </a:bodyPr>
          <a:lstStyle/>
          <a:p>
            <a:r>
              <a:rPr lang="en-GB" altLang="en-GB" sz="6000" dirty="0">
                <a:latin typeface="Arial" panose="020B0604020202020204" pitchFamily="34" charset="0"/>
                <a:cs typeface="Arial" panose="020B0604020202020204" pitchFamily="34" charset="0"/>
              </a:rPr>
              <a:t>Dealing with water </a:t>
            </a:r>
            <a:endParaRPr lang="en-GB" altLang="en-US" sz="6000" dirty="0">
              <a:latin typeface="Arial" panose="020B0604020202020204" pitchFamily="34" charset="0"/>
              <a:cs typeface="Arial" panose="020B0604020202020204" pitchFamily="34" charset="0"/>
            </a:endParaRPr>
          </a:p>
        </p:txBody>
      </p:sp>
      <p:sp>
        <p:nvSpPr>
          <p:cNvPr id="95236" name="Slide Number Placeholder 2">
            <a:extLst>
              <a:ext uri="{FF2B5EF4-FFF2-40B4-BE49-F238E27FC236}">
                <a16:creationId xmlns:a16="http://schemas.microsoft.com/office/drawing/2014/main" id="{3AE83EB3-1675-45D9-AA3F-95E7BE5B5412}"/>
              </a:ext>
            </a:extLst>
          </p:cNvPr>
          <p:cNvSpPr>
            <a:spLocks noGrp="1" noChangeArrowheads="1"/>
          </p:cNvSpPr>
          <p:nvPr>
            <p:ph type="sldNum" sz="quarter" idx="4"/>
          </p:nvPr>
        </p:nvSpPr>
        <p:spPr bwMode="auto">
          <a:xfrm>
            <a:off x="10479088"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fontAlgn="base" hangingPunct="0">
              <a:lnSpc>
                <a:spcPct val="100000"/>
              </a:lnSpc>
              <a:spcBef>
                <a:spcPct val="0"/>
              </a:spcBef>
              <a:spcAft>
                <a:spcPct val="0"/>
              </a:spcAft>
              <a:buFontTx/>
              <a:buNone/>
            </a:pPr>
            <a:fld id="{98087078-E519-4CD9-981E-B162382DD915}" type="slidenum">
              <a:rPr lang="en-GB" altLang="en-GB" sz="1800" smtClean="0">
                <a:latin typeface="Arial" panose="020B0604020202020204" pitchFamily="34" charset="0"/>
                <a:cs typeface="Arial" panose="020B0604020202020204" pitchFamily="34" charset="0"/>
              </a:rPr>
              <a:pPr algn="l" eaLnBrk="0" fontAlgn="base" hangingPunct="0">
                <a:lnSpc>
                  <a:spcPct val="100000"/>
                </a:lnSpc>
                <a:spcBef>
                  <a:spcPct val="0"/>
                </a:spcBef>
                <a:spcAft>
                  <a:spcPct val="0"/>
                </a:spcAft>
                <a:buFontTx/>
                <a:buNone/>
              </a:pPr>
              <a:t>23</a:t>
            </a:fld>
            <a:endParaRPr lang="en-GB" altLang="en-GB" sz="1800" dirty="0">
              <a:latin typeface="Arial" panose="020B0604020202020204" pitchFamily="34" charset="0"/>
              <a:cs typeface="Arial" panose="020B0604020202020204" pitchFamily="34" charset="0"/>
            </a:endParaRPr>
          </a:p>
        </p:txBody>
      </p:sp>
      <p:pic>
        <p:nvPicPr>
          <p:cNvPr id="95238" name="Picture 10">
            <a:extLst>
              <a:ext uri="{FF2B5EF4-FFF2-40B4-BE49-F238E27FC236}">
                <a16:creationId xmlns:a16="http://schemas.microsoft.com/office/drawing/2014/main" id="{4C20B98F-9E79-489A-AA9A-91BF244D6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00" y="5867400"/>
            <a:ext cx="1079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C00D50-65DE-485E-9186-B92E33A4D64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658602" y="188530"/>
            <a:ext cx="4337829" cy="6345943"/>
          </a:xfrm>
          <a:prstGeom prst="rect">
            <a:avLst/>
          </a:prstGeom>
        </p:spPr>
      </p:pic>
      <p:sp>
        <p:nvSpPr>
          <p:cNvPr id="10" name="Subtitle 9">
            <a:extLst>
              <a:ext uri="{FF2B5EF4-FFF2-40B4-BE49-F238E27FC236}">
                <a16:creationId xmlns:a16="http://schemas.microsoft.com/office/drawing/2014/main" id="{D408CDD2-22AC-4057-9DDB-91D505D97220}"/>
              </a:ext>
            </a:extLst>
          </p:cNvPr>
          <p:cNvSpPr>
            <a:spLocks noGrp="1"/>
          </p:cNvSpPr>
          <p:nvPr>
            <p:ph type="subTitle" idx="1"/>
          </p:nvPr>
        </p:nvSpPr>
        <p:spPr>
          <a:xfrm>
            <a:off x="504621" y="2162783"/>
            <a:ext cx="6797911" cy="5143500"/>
          </a:xfrm>
        </p:spPr>
        <p:txBody>
          <a:bodyPr lIns="91440" tIns="45720" rIns="91440" bIns="45720" anchor="t">
            <a:normAutofit/>
          </a:bodyPr>
          <a:lstStyle/>
          <a:p>
            <a:pPr marL="0" indent="0">
              <a:buNone/>
            </a:pPr>
            <a:r>
              <a:rPr lang="en-US" dirty="0">
                <a:latin typeface="Arial"/>
                <a:cs typeface="Arial"/>
              </a:rPr>
              <a:t>Do not get into an excavation if it contains water</a:t>
            </a:r>
          </a:p>
          <a:p>
            <a:pPr marL="0" indent="0">
              <a:buNone/>
            </a:pPr>
            <a:br>
              <a:rPr lang="en-US" dirty="0"/>
            </a:br>
            <a:br>
              <a:rPr lang="en-US" dirty="0"/>
            </a:br>
            <a:r>
              <a:rPr lang="en-US" dirty="0">
                <a:latin typeface="Arial"/>
                <a:cs typeface="Arial"/>
              </a:rPr>
              <a:t>Water needs to be pumped out</a:t>
            </a:r>
            <a:endParaRPr lang="en-US" dirty="0"/>
          </a:p>
          <a:p>
            <a:pPr marL="0" indent="0">
              <a:buNone/>
            </a:pPr>
            <a:endParaRPr lang="en-US" dirty="0"/>
          </a:p>
        </p:txBody>
      </p:sp>
      <p:sp>
        <p:nvSpPr>
          <p:cNvPr id="7" name="Rectangle 8">
            <a:extLst>
              <a:ext uri="{FF2B5EF4-FFF2-40B4-BE49-F238E27FC236}">
                <a16:creationId xmlns:a16="http://schemas.microsoft.com/office/drawing/2014/main" id="{39F04B5E-CB6C-46B4-9C10-60DF89A57CB4}"/>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5C992D5-B660-449A-85BC-843598EE58D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pic>
        <p:nvPicPr>
          <p:cNvPr id="3" name="Picture 9" descr="Shape&#10;&#10;Description automatically generated">
            <a:extLst>
              <a:ext uri="{FF2B5EF4-FFF2-40B4-BE49-F238E27FC236}">
                <a16:creationId xmlns:a16="http://schemas.microsoft.com/office/drawing/2014/main" id="{116484FD-EC5E-453A-A1DC-9812322F0FD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58010" y="1187061"/>
            <a:ext cx="4422421" cy="4491083"/>
          </a:xfrm>
          <a:prstGeom prst="rect">
            <a:avLst/>
          </a:prstGeom>
        </p:spPr>
      </p:pic>
      <p:sp>
        <p:nvSpPr>
          <p:cNvPr id="12" name="Slide Number Placeholder 2">
            <a:extLst>
              <a:ext uri="{FF2B5EF4-FFF2-40B4-BE49-F238E27FC236}">
                <a16:creationId xmlns:a16="http://schemas.microsoft.com/office/drawing/2014/main" id="{9D06045E-95ED-443D-8298-DBF688386A8E}"/>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24</a:t>
            </a:fld>
            <a:endParaRPr lang="en-GB" dirty="0">
              <a:latin typeface="Arial"/>
              <a:cs typeface="Arial"/>
            </a:endParaRPr>
          </a:p>
        </p:txBody>
      </p:sp>
    </p:spTree>
    <p:extLst>
      <p:ext uri="{BB962C8B-B14F-4D97-AF65-F5344CB8AC3E}">
        <p14:creationId xmlns:p14="http://schemas.microsoft.com/office/powerpoint/2010/main" val="115385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29BAED-7159-4241-A75D-3ED37EDA7AA2}"/>
              </a:ext>
            </a:extLst>
          </p:cNvPr>
          <p:cNvSpPr>
            <a:spLocks noGrp="1"/>
          </p:cNvSpPr>
          <p:nvPr>
            <p:ph type="subTitle" idx="1"/>
          </p:nvPr>
        </p:nvSpPr>
        <p:spPr>
          <a:xfrm>
            <a:off x="7038974" y="1108953"/>
            <a:ext cx="4576763" cy="5143500"/>
          </a:xfrm>
        </p:spPr>
        <p:txBody>
          <a:bodyPr lIns="91440" tIns="45720" rIns="91440" bIns="45720" anchor="t">
            <a:normAutofit fontScale="92500" lnSpcReduction="10000"/>
          </a:bodyPr>
          <a:lstStyle/>
          <a:p>
            <a:pPr marL="0" indent="0">
              <a:lnSpc>
                <a:spcPct val="100000"/>
              </a:lnSpc>
              <a:spcBef>
                <a:spcPts val="0"/>
              </a:spcBef>
              <a:buNone/>
            </a:pPr>
            <a:r>
              <a:rPr lang="en-US" dirty="0">
                <a:latin typeface="Arial"/>
                <a:cs typeface="Arial"/>
              </a:rPr>
              <a:t>Pump into settlement tank or pond</a:t>
            </a:r>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r>
              <a:rPr lang="en-US" dirty="0"/>
              <a:t>Discharge only clear water to ground </a:t>
            </a:r>
          </a:p>
          <a:p>
            <a:pPr marL="0" indent="0">
              <a:lnSpc>
                <a:spcPct val="100000"/>
              </a:lnSpc>
              <a:spcBef>
                <a:spcPts val="0"/>
              </a:spcBef>
              <a:buNone/>
            </a:pPr>
            <a:endParaRPr lang="en-US" dirty="0"/>
          </a:p>
          <a:p>
            <a:pPr marL="0" indent="0">
              <a:lnSpc>
                <a:spcPct val="100000"/>
              </a:lnSpc>
              <a:spcBef>
                <a:spcPts val="0"/>
              </a:spcBef>
              <a:buNone/>
            </a:pPr>
            <a:r>
              <a:rPr lang="en-US" dirty="0"/>
              <a:t>Water should soak into the ground, not run over ground</a:t>
            </a:r>
          </a:p>
          <a:p>
            <a:pPr marL="0" indent="0">
              <a:lnSpc>
                <a:spcPct val="100000"/>
              </a:lnSpc>
              <a:spcBef>
                <a:spcPts val="0"/>
              </a:spcBef>
              <a:buNone/>
            </a:pPr>
            <a:endParaRPr lang="en-US" dirty="0"/>
          </a:p>
          <a:p>
            <a:pPr marL="0" indent="0">
              <a:lnSpc>
                <a:spcPct val="100000"/>
              </a:lnSpc>
              <a:spcBef>
                <a:spcPts val="0"/>
              </a:spcBef>
              <a:buNone/>
            </a:pPr>
            <a:r>
              <a:rPr lang="en-US" dirty="0"/>
              <a:t>Never pump silty water into wetlands, marshlands, streams, rivers, lakes, ponds or the sea  </a:t>
            </a:r>
          </a:p>
          <a:p>
            <a:pPr marL="0" indent="0">
              <a:lnSpc>
                <a:spcPct val="100000"/>
              </a:lnSpc>
              <a:spcBef>
                <a:spcPts val="0"/>
              </a:spcBef>
              <a:buNone/>
            </a:pPr>
            <a:endParaRPr lang="en-US" dirty="0"/>
          </a:p>
          <a:p>
            <a:pPr marL="0" indent="0">
              <a:buNone/>
            </a:pPr>
            <a:endParaRPr lang="en-US" dirty="0"/>
          </a:p>
        </p:txBody>
      </p:sp>
      <p:pic>
        <p:nvPicPr>
          <p:cNvPr id="5" name="그림 984">
            <a:extLst>
              <a:ext uri="{FF2B5EF4-FFF2-40B4-BE49-F238E27FC236}">
                <a16:creationId xmlns:a16="http://schemas.microsoft.com/office/drawing/2014/main" id="{568173A3-0E4B-4EB9-BDD4-D967A1F67D9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432" y="1199741"/>
            <a:ext cx="6658202" cy="4469930"/>
          </a:xfrm>
          <a:prstGeom prst="rect">
            <a:avLst/>
          </a:prstGeom>
          <a:noFill/>
          <a:ln>
            <a:noFill/>
          </a:ln>
        </p:spPr>
      </p:pic>
      <p:sp>
        <p:nvSpPr>
          <p:cNvPr id="6" name="Rectangle 8">
            <a:extLst>
              <a:ext uri="{FF2B5EF4-FFF2-40B4-BE49-F238E27FC236}">
                <a16:creationId xmlns:a16="http://schemas.microsoft.com/office/drawing/2014/main" id="{596A0F4B-02E2-4180-9D5D-8D70143ED6AE}"/>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BCD2873-DD97-4E7D-AFC7-11D0DD8145D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4" name="Slide Number Placeholder 2">
            <a:extLst>
              <a:ext uri="{FF2B5EF4-FFF2-40B4-BE49-F238E27FC236}">
                <a16:creationId xmlns:a16="http://schemas.microsoft.com/office/drawing/2014/main" id="{B6A95374-8703-4A9B-A79E-ACCF6C5AAF82}"/>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25</a:t>
            </a:fld>
            <a:endParaRPr lang="en-GB" dirty="0">
              <a:latin typeface="Arial"/>
              <a:cs typeface="Arial"/>
            </a:endParaRPr>
          </a:p>
        </p:txBody>
      </p:sp>
    </p:spTree>
    <p:extLst>
      <p:ext uri="{BB962C8B-B14F-4D97-AF65-F5344CB8AC3E}">
        <p14:creationId xmlns:p14="http://schemas.microsoft.com/office/powerpoint/2010/main" val="1579194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5CBB48D-9A05-47E0-8B04-67399B9A46D5}"/>
              </a:ext>
            </a:extLst>
          </p:cNvPr>
          <p:cNvSpPr>
            <a:spLocks noGrp="1"/>
          </p:cNvSpPr>
          <p:nvPr>
            <p:ph type="subTitle" idx="1"/>
          </p:nvPr>
        </p:nvSpPr>
        <p:spPr>
          <a:xfrm>
            <a:off x="200052" y="2299659"/>
            <a:ext cx="5977119" cy="2858728"/>
          </a:xfrm>
        </p:spPr>
        <p:txBody>
          <a:bodyPr lIns="91440" tIns="45720" rIns="91440" bIns="45720" anchor="t">
            <a:normAutofit/>
          </a:bodyPr>
          <a:lstStyle/>
          <a:p>
            <a:r>
              <a:rPr lang="en-US" sz="6000" dirty="0">
                <a:latin typeface="Arial"/>
                <a:cs typeface="Arial"/>
              </a:rPr>
              <a:t>Working on earthworks</a:t>
            </a:r>
          </a:p>
          <a:p>
            <a:endParaRPr lang="en-US" sz="6000" dirty="0"/>
          </a:p>
        </p:txBody>
      </p:sp>
      <p:pic>
        <p:nvPicPr>
          <p:cNvPr id="7170" name="Picture 2">
            <a:extLst>
              <a:ext uri="{FF2B5EF4-FFF2-40B4-BE49-F238E27FC236}">
                <a16:creationId xmlns:a16="http://schemas.microsoft.com/office/drawing/2014/main" id="{E9EF45D8-A6F0-4F85-A29C-E404D2076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459" y="1076093"/>
            <a:ext cx="7284275" cy="48701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a:extLst>
              <a:ext uri="{FF2B5EF4-FFF2-40B4-BE49-F238E27FC236}">
                <a16:creationId xmlns:a16="http://schemas.microsoft.com/office/drawing/2014/main" id="{216F2BA3-BEA2-455B-8C73-AFD7180A8CD9}"/>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1AA0F63-6AD5-45C7-9A9F-B193CEAE6C3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7" name="Slide Number Placeholder 2">
            <a:extLst>
              <a:ext uri="{FF2B5EF4-FFF2-40B4-BE49-F238E27FC236}">
                <a16:creationId xmlns:a16="http://schemas.microsoft.com/office/drawing/2014/main" id="{DCC488CF-C9DE-48FA-BB96-66B591C41AE7}"/>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26</a:t>
            </a:fld>
            <a:endParaRPr lang="en-GB" dirty="0">
              <a:latin typeface="Arial"/>
              <a:cs typeface="Arial"/>
            </a:endParaRPr>
          </a:p>
        </p:txBody>
      </p:sp>
    </p:spTree>
    <p:extLst>
      <p:ext uri="{BB962C8B-B14F-4D97-AF65-F5344CB8AC3E}">
        <p14:creationId xmlns:p14="http://schemas.microsoft.com/office/powerpoint/2010/main" val="4103055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0EBD361-F895-4702-A55E-5FFD9DC743EF}"/>
              </a:ext>
            </a:extLst>
          </p:cNvPr>
          <p:cNvSpPr>
            <a:spLocks noGrp="1"/>
          </p:cNvSpPr>
          <p:nvPr>
            <p:ph type="subTitle" idx="1"/>
          </p:nvPr>
        </p:nvSpPr>
        <p:spPr>
          <a:xfrm>
            <a:off x="529787" y="6276923"/>
            <a:ext cx="11134726" cy="828675"/>
          </a:xfrm>
        </p:spPr>
        <p:txBody>
          <a:bodyPr lIns="91440" tIns="45720" rIns="91440" bIns="45720" anchor="t">
            <a:normAutofit/>
          </a:bodyPr>
          <a:lstStyle/>
          <a:p>
            <a:pPr algn="ctr">
              <a:buNone/>
            </a:pPr>
            <a:r>
              <a:rPr lang="en-US" dirty="0">
                <a:latin typeface="Arial"/>
                <a:cs typeface="Arial"/>
              </a:rPr>
              <a:t>Slopes gentle - not too steep</a:t>
            </a:r>
            <a:endParaRPr lang="en-US" dirty="0">
              <a:cs typeface="Arial"/>
            </a:endParaRPr>
          </a:p>
          <a:p>
            <a:pPr marL="0" indent="0">
              <a:buNone/>
            </a:pPr>
            <a:endParaRPr lang="en-US" dirty="0"/>
          </a:p>
        </p:txBody>
      </p:sp>
      <p:sp>
        <p:nvSpPr>
          <p:cNvPr id="6" name="Rectangle 8">
            <a:extLst>
              <a:ext uri="{FF2B5EF4-FFF2-40B4-BE49-F238E27FC236}">
                <a16:creationId xmlns:a16="http://schemas.microsoft.com/office/drawing/2014/main" id="{08A94C4D-273F-4067-9791-2FF9013A5F64}"/>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D812F19-C00F-4663-8453-781E63FC6C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pic>
        <p:nvPicPr>
          <p:cNvPr id="5" name="Picture 8">
            <a:extLst>
              <a:ext uri="{FF2B5EF4-FFF2-40B4-BE49-F238E27FC236}">
                <a16:creationId xmlns:a16="http://schemas.microsoft.com/office/drawing/2014/main" id="{9F27DC81-07C4-4F91-BAAC-0EA398C7C20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2389860" y="739100"/>
            <a:ext cx="8221108" cy="5445963"/>
          </a:xfrm>
          <a:prstGeom prst="rect">
            <a:avLst/>
          </a:prstGeom>
        </p:spPr>
      </p:pic>
      <p:sp>
        <p:nvSpPr>
          <p:cNvPr id="9" name="Slide Number Placeholder 2">
            <a:extLst>
              <a:ext uri="{FF2B5EF4-FFF2-40B4-BE49-F238E27FC236}">
                <a16:creationId xmlns:a16="http://schemas.microsoft.com/office/drawing/2014/main" id="{96769317-D60D-4A13-9EDF-CAF830558149}"/>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27</a:t>
            </a:fld>
            <a:endParaRPr lang="en-GB" dirty="0">
              <a:latin typeface="Arial"/>
              <a:cs typeface="Arial"/>
            </a:endParaRPr>
          </a:p>
        </p:txBody>
      </p:sp>
    </p:spTree>
    <p:extLst>
      <p:ext uri="{BB962C8B-B14F-4D97-AF65-F5344CB8AC3E}">
        <p14:creationId xmlns:p14="http://schemas.microsoft.com/office/powerpoint/2010/main" val="1054346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BA39678-4D50-451A-9F6F-377153D02FED}"/>
              </a:ext>
            </a:extLst>
          </p:cNvPr>
          <p:cNvSpPr>
            <a:spLocks noGrp="1"/>
          </p:cNvSpPr>
          <p:nvPr>
            <p:ph type="subTitle" idx="1"/>
          </p:nvPr>
        </p:nvSpPr>
        <p:spPr>
          <a:xfrm>
            <a:off x="164332" y="998136"/>
            <a:ext cx="4576763" cy="5143500"/>
          </a:xfrm>
        </p:spPr>
        <p:txBody>
          <a:bodyPr lIns="91440" tIns="45720" rIns="91440" bIns="45720" anchor="t">
            <a:normAutofit/>
          </a:bodyPr>
          <a:lstStyle/>
          <a:p>
            <a:pPr>
              <a:buNone/>
            </a:pPr>
            <a:br>
              <a:rPr lang="en-US" dirty="0"/>
            </a:br>
            <a:br>
              <a:rPr lang="en-US" dirty="0"/>
            </a:br>
            <a:br>
              <a:rPr lang="en-US" dirty="0"/>
            </a:br>
            <a:br>
              <a:rPr lang="en-US" dirty="0"/>
            </a:br>
            <a:r>
              <a:rPr lang="en-US" dirty="0">
                <a:latin typeface="Arial"/>
                <a:cs typeface="Arial"/>
              </a:rPr>
              <a:t>Stockpiles away from drainage ditches</a:t>
            </a:r>
            <a:br>
              <a:rPr lang="en-US" dirty="0"/>
            </a:br>
            <a:br>
              <a:rPr lang="en-US" dirty="0"/>
            </a:br>
            <a:r>
              <a:rPr lang="en-US" dirty="0">
                <a:latin typeface="Arial"/>
                <a:cs typeface="Arial"/>
              </a:rPr>
              <a:t>Stockpiles and bare earth covered </a:t>
            </a:r>
          </a:p>
          <a:p>
            <a:pPr marL="0" indent="0">
              <a:buNone/>
            </a:pPr>
            <a:endParaRPr lang="en-US" dirty="0"/>
          </a:p>
        </p:txBody>
      </p:sp>
      <p:pic>
        <p:nvPicPr>
          <p:cNvPr id="3" name="그림 985" descr="A picture containing green, bedclothes&#10;&#10;Description automatically generated">
            <a:extLst>
              <a:ext uri="{FF2B5EF4-FFF2-40B4-BE49-F238E27FC236}">
                <a16:creationId xmlns:a16="http://schemas.microsoft.com/office/drawing/2014/main" id="{0AF98F6A-C5CB-4FCD-84C8-E4FCB0DCC69F}"/>
              </a:ext>
            </a:extLst>
          </p:cNvPr>
          <p:cNvPicPr>
            <a:picLocks/>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93878" y="1360421"/>
            <a:ext cx="7505888" cy="4625526"/>
          </a:xfrm>
          <a:prstGeom prst="rect">
            <a:avLst/>
          </a:prstGeom>
          <a:noFill/>
          <a:ln>
            <a:noFill/>
          </a:ln>
        </p:spPr>
      </p:pic>
      <p:sp>
        <p:nvSpPr>
          <p:cNvPr id="5" name="Rectangle 8">
            <a:extLst>
              <a:ext uri="{FF2B5EF4-FFF2-40B4-BE49-F238E27FC236}">
                <a16:creationId xmlns:a16="http://schemas.microsoft.com/office/drawing/2014/main" id="{12F8210C-E803-4076-9A4D-76EBFC026B59}"/>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647C8E-5A1A-4E0C-898C-F43511E0E3F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9" name="Slide Number Placeholder 2">
            <a:extLst>
              <a:ext uri="{FF2B5EF4-FFF2-40B4-BE49-F238E27FC236}">
                <a16:creationId xmlns:a16="http://schemas.microsoft.com/office/drawing/2014/main" id="{4A35E922-F527-4FCE-A709-1689083E7C34}"/>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28</a:t>
            </a:fld>
            <a:endParaRPr lang="en-GB" dirty="0">
              <a:latin typeface="Arial"/>
              <a:cs typeface="Arial"/>
            </a:endParaRPr>
          </a:p>
        </p:txBody>
      </p:sp>
    </p:spTree>
    <p:extLst>
      <p:ext uri="{BB962C8B-B14F-4D97-AF65-F5344CB8AC3E}">
        <p14:creationId xmlns:p14="http://schemas.microsoft.com/office/powerpoint/2010/main" val="1251620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A429E4-8AFC-4B8D-B92F-87E308621399}"/>
              </a:ext>
            </a:extLst>
          </p:cNvPr>
          <p:cNvSpPr>
            <a:spLocks noGrp="1"/>
          </p:cNvSpPr>
          <p:nvPr>
            <p:ph type="sldNum" sz="quarter" idx="4294967295"/>
          </p:nvPr>
        </p:nvSpPr>
        <p:spPr>
          <a:xfrm>
            <a:off x="10453635" y="6490328"/>
            <a:ext cx="2743200" cy="365125"/>
          </a:xfrm>
          <a:prstGeom prst="rect">
            <a:avLst/>
          </a:prstGeom>
        </p:spPr>
        <p:txBody>
          <a:bodyPr lIns="91440" tIns="45720" rIns="91440" bIns="45720" anchor="t"/>
          <a:lstStyle/>
          <a:p>
            <a:fld id="{E8F9186D-BD8E-4EDD-A417-AFA9BA614779}" type="slidenum">
              <a:rPr lang="en-GB" dirty="0" smtClean="0">
                <a:latin typeface="Arial"/>
                <a:cs typeface="Arial"/>
              </a:rPr>
              <a:t>29</a:t>
            </a:fld>
            <a:endParaRPr lang="en-GB" dirty="0">
              <a:latin typeface="Arial"/>
              <a:cs typeface="Arial"/>
            </a:endParaRPr>
          </a:p>
        </p:txBody>
      </p:sp>
    </p:spTree>
    <p:extLst>
      <p:ext uri="{BB962C8B-B14F-4D97-AF65-F5344CB8AC3E}">
        <p14:creationId xmlns:p14="http://schemas.microsoft.com/office/powerpoint/2010/main" val="155991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7B33E86-DF80-4658-BFD6-ECEAEAD2E4B6}"/>
              </a:ext>
            </a:extLst>
          </p:cNvPr>
          <p:cNvSpPr>
            <a:spLocks noGrp="1"/>
          </p:cNvSpPr>
          <p:nvPr>
            <p:ph type="subTitle" idx="1"/>
          </p:nvPr>
        </p:nvSpPr>
        <p:spPr>
          <a:xfrm>
            <a:off x="59835" y="1631082"/>
            <a:ext cx="6261001" cy="2918492"/>
          </a:xfrm>
        </p:spPr>
        <p:txBody>
          <a:bodyPr lIns="91440" tIns="45720" rIns="91440" bIns="45720" anchor="t">
            <a:noAutofit/>
          </a:bodyPr>
          <a:lstStyle/>
          <a:p>
            <a:r>
              <a:rPr lang="en-US" sz="6000" dirty="0">
                <a:latin typeface="Arial"/>
                <a:cs typeface="Arial"/>
              </a:rPr>
              <a:t>Hazards and risks of working in excavations and earthworks</a:t>
            </a:r>
          </a:p>
        </p:txBody>
      </p:sp>
      <p:pic>
        <p:nvPicPr>
          <p:cNvPr id="5" name="Picture 5" descr="A picture containing sky, ground, outdoor, person&#10;&#10;Description automatically generated">
            <a:extLst>
              <a:ext uri="{FF2B5EF4-FFF2-40B4-BE49-F238E27FC236}">
                <a16:creationId xmlns:a16="http://schemas.microsoft.com/office/drawing/2014/main" id="{09927314-1EB8-44E7-B640-461BB77F2C6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81187" y="1404886"/>
            <a:ext cx="5809509" cy="4053344"/>
          </a:xfrm>
          <a:prstGeom prst="rect">
            <a:avLst/>
          </a:prstGeom>
        </p:spPr>
      </p:pic>
      <p:sp>
        <p:nvSpPr>
          <p:cNvPr id="6" name="Rectangle 8">
            <a:extLst>
              <a:ext uri="{FF2B5EF4-FFF2-40B4-BE49-F238E27FC236}">
                <a16:creationId xmlns:a16="http://schemas.microsoft.com/office/drawing/2014/main" id="{FB437019-7D3E-462F-92A1-956DC1407F33}"/>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0737BE0-F2EF-41AF-A503-4AE779E07EF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9" name="Slide Number Placeholder 2">
            <a:extLst>
              <a:ext uri="{FF2B5EF4-FFF2-40B4-BE49-F238E27FC236}">
                <a16:creationId xmlns:a16="http://schemas.microsoft.com/office/drawing/2014/main" id="{D7E297EE-2651-48B5-99B2-EF5FBD8DF9A9}"/>
              </a:ext>
            </a:extLst>
          </p:cNvPr>
          <p:cNvSpPr txBox="1">
            <a:spLocks/>
          </p:cNvSpPr>
          <p:nvPr/>
        </p:nvSpPr>
        <p:spPr>
          <a:xfrm>
            <a:off x="10587613"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3</a:t>
            </a:fld>
            <a:endParaRPr lang="en-GB" dirty="0">
              <a:latin typeface="Arial"/>
              <a:cs typeface="Arial"/>
            </a:endParaRPr>
          </a:p>
        </p:txBody>
      </p:sp>
    </p:spTree>
    <p:extLst>
      <p:ext uri="{BB962C8B-B14F-4D97-AF65-F5344CB8AC3E}">
        <p14:creationId xmlns:p14="http://schemas.microsoft.com/office/powerpoint/2010/main" val="2326892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30F4FB-5D34-4D79-A2B9-2F7C7B67111B}"/>
              </a:ext>
            </a:extLst>
          </p:cNvPr>
          <p:cNvSpPr>
            <a:spLocks noGrp="1"/>
          </p:cNvSpPr>
          <p:nvPr>
            <p:ph type="subTitle" idx="1"/>
          </p:nvPr>
        </p:nvSpPr>
        <p:spPr>
          <a:xfrm>
            <a:off x="398793" y="1282840"/>
            <a:ext cx="5045686" cy="5143500"/>
          </a:xfrm>
        </p:spPr>
        <p:txBody>
          <a:bodyPr lIns="91440" tIns="45720" rIns="91440" bIns="45720" anchor="t">
            <a:normAutofit lnSpcReduction="10000"/>
          </a:bodyPr>
          <a:lstStyle/>
          <a:p>
            <a:pPr marL="514350" indent="-514350">
              <a:buAutoNum type="arabicPeriod"/>
            </a:pPr>
            <a:r>
              <a:rPr lang="en-US" dirty="0">
                <a:latin typeface="Arial"/>
                <a:cs typeface="Arial"/>
              </a:rPr>
              <a:t>Stop work if find anything buried</a:t>
            </a:r>
            <a:endParaRPr lang="en-US" dirty="0"/>
          </a:p>
          <a:p>
            <a:pPr marL="514350" indent="-514350">
              <a:buAutoNum type="arabicPeriod"/>
            </a:pPr>
            <a:r>
              <a:rPr lang="en-US" dirty="0">
                <a:latin typeface="Arial"/>
                <a:cs typeface="Arial"/>
              </a:rPr>
              <a:t>Only get into an excavation if it has been inspected</a:t>
            </a:r>
            <a:endParaRPr lang="en-US" dirty="0"/>
          </a:p>
          <a:p>
            <a:pPr marL="514350" indent="-514350">
              <a:buAutoNum type="arabicPeriod"/>
            </a:pPr>
            <a:r>
              <a:rPr lang="en-US" dirty="0">
                <a:latin typeface="Arial"/>
                <a:cs typeface="Arial"/>
              </a:rPr>
              <a:t>Get out of excavation if dizzy, unwell, see cracks or movement</a:t>
            </a:r>
            <a:endParaRPr lang="en-US" dirty="0"/>
          </a:p>
          <a:p>
            <a:pPr marL="514350" indent="-514350">
              <a:buAutoNum type="arabicPeriod"/>
            </a:pPr>
            <a:r>
              <a:rPr lang="en-US">
                <a:latin typeface="Arial"/>
                <a:cs typeface="Arial"/>
              </a:rPr>
              <a:t>Put barriers</a:t>
            </a:r>
            <a:r>
              <a:rPr lang="en-US" dirty="0">
                <a:latin typeface="Arial"/>
                <a:cs typeface="Arial"/>
              </a:rPr>
              <a:t>, signs and lights around excavations</a:t>
            </a:r>
          </a:p>
          <a:p>
            <a:pPr marL="514350" indent="-514350">
              <a:buFont typeface="Arial" charset="0"/>
              <a:buAutoNum type="arabicPeriod"/>
            </a:pPr>
            <a:r>
              <a:rPr lang="en-US" dirty="0">
                <a:latin typeface="Arial"/>
                <a:cs typeface="Arial"/>
              </a:rPr>
              <a:t>Pump water out of excavation before you get in</a:t>
            </a:r>
            <a:endParaRPr lang="en-US" dirty="0"/>
          </a:p>
          <a:p>
            <a:pPr marL="0" indent="0">
              <a:buNone/>
            </a:pPr>
            <a:endParaRPr lang="en-US" dirty="0"/>
          </a:p>
          <a:p>
            <a:pPr marL="0" indent="0">
              <a:buNone/>
            </a:pPr>
            <a:endParaRPr lang="en-US" dirty="0"/>
          </a:p>
        </p:txBody>
      </p:sp>
      <p:pic>
        <p:nvPicPr>
          <p:cNvPr id="1026" name="Picture 2" descr="Pipeline, Site, Excavation, Dig, Constructions, Crane">
            <a:extLst>
              <a:ext uri="{FF2B5EF4-FFF2-40B4-BE49-F238E27FC236}">
                <a16:creationId xmlns:a16="http://schemas.microsoft.com/office/drawing/2014/main" id="{3BC8F438-E275-4238-8DC2-4C89E685D70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42629" y="413401"/>
            <a:ext cx="4526294" cy="60350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a:extLst>
              <a:ext uri="{FF2B5EF4-FFF2-40B4-BE49-F238E27FC236}">
                <a16:creationId xmlns:a16="http://schemas.microsoft.com/office/drawing/2014/main" id="{489F1D0A-FA83-4C5B-B111-0EA3905E2EB9}"/>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DF09049-824F-41F3-B820-91547F96747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7" name="Slide Number Placeholder 2">
            <a:extLst>
              <a:ext uri="{FF2B5EF4-FFF2-40B4-BE49-F238E27FC236}">
                <a16:creationId xmlns:a16="http://schemas.microsoft.com/office/drawing/2014/main" id="{79EE8B71-395B-4594-B7D1-418CE8F1C866}"/>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30</a:t>
            </a:fld>
            <a:endParaRPr lang="en-GB" dirty="0">
              <a:latin typeface="Arial"/>
              <a:cs typeface="Arial"/>
            </a:endParaRPr>
          </a:p>
        </p:txBody>
      </p:sp>
    </p:spTree>
    <p:extLst>
      <p:ext uri="{BB962C8B-B14F-4D97-AF65-F5344CB8AC3E}">
        <p14:creationId xmlns:p14="http://schemas.microsoft.com/office/powerpoint/2010/main" val="1605494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6966C-611C-4A1F-B632-B2271C380154}"/>
              </a:ext>
            </a:extLst>
          </p:cNvPr>
          <p:cNvSpPr txBox="1"/>
          <p:nvPr/>
        </p:nvSpPr>
        <p:spPr>
          <a:xfrm>
            <a:off x="465908" y="1593669"/>
            <a:ext cx="11260183" cy="4841325"/>
          </a:xfrm>
          <a:prstGeom prst="rect">
            <a:avLst/>
          </a:prstGeom>
          <a:noFill/>
        </p:spPr>
        <p:txBody>
          <a:bodyPr wrap="square">
            <a:spAutoFit/>
          </a:bodyPr>
          <a:lstStyle/>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2022 International Bank for Reconstruction and Development / The World Bank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1818 H Street NW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Washington DC 20433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Telephone: 202-473-1000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Internet: www.worldbank.org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work is a product of the staff of The World Bank with external contributions. The findings, interpretations, and conclusions expressed in this work do not necessarily reflect the views of The World Bank, its Board of Executive Directors, or the governments they represent.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World Bank does not guarantee the accuracy, completeness, or currency of the data included in this work and does not assume responsibility for any errors, omissions, or discrepancies in the information, or liability with respect to the use of or failure to use the information, methods, processes, or conclusions set forth. The boundaries, colors, denominations, and other information shown on any map in this work do not imply any judgment on the part of The World Bank concerning the legal status of any territory or the endorsement or acceptance of such boundaries.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15000"/>
              </a:lnSpc>
              <a:spcBef>
                <a:spcPts val="0"/>
              </a:spcBef>
              <a:spcAft>
                <a:spcPts val="600"/>
              </a:spcAft>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Nothing herein shall constitute or be construed or considered to be a limitation upon or waiver of the privileges and immunities of The World Bank, all of which are specifically reserved.</a:t>
            </a: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Rights and Permissions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material in this work is subject to copyright. Because The World Bank encourages dissemination of its knowledge, this work may be reproduced, in whole or in part, for noncommercial purposes as long as full attribution to this work is given.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queries on rights and licenses, including subsidiary rights, should be addressed to World Bank Publications, The World Bank Group, 1818 H Street NW, Washington, DC 20433, USA; fax: 202-522-2625; e-mail: pubrights@worldbank.org. </a:t>
            </a:r>
          </a:p>
        </p:txBody>
      </p:sp>
    </p:spTree>
    <p:extLst>
      <p:ext uri="{BB962C8B-B14F-4D97-AF65-F5344CB8AC3E}">
        <p14:creationId xmlns:p14="http://schemas.microsoft.com/office/powerpoint/2010/main" val="200913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AC261A-429F-466E-BD65-DFFF09E8108F}"/>
              </a:ext>
            </a:extLst>
          </p:cNvPr>
          <p:cNvSpPr>
            <a:spLocks noGrp="1"/>
          </p:cNvSpPr>
          <p:nvPr>
            <p:ph type="subTitle" idx="1"/>
          </p:nvPr>
        </p:nvSpPr>
        <p:spPr>
          <a:xfrm>
            <a:off x="469193" y="1210733"/>
            <a:ext cx="4576763" cy="5411611"/>
          </a:xfrm>
        </p:spPr>
        <p:txBody>
          <a:bodyPr lIns="91440" tIns="45720" rIns="91440" bIns="45720" anchor="t">
            <a:normAutofit lnSpcReduction="10000"/>
          </a:bodyPr>
          <a:lstStyle/>
          <a:p>
            <a:pPr marL="0" indent="0">
              <a:buNone/>
            </a:pPr>
            <a:r>
              <a:rPr lang="en-US" dirty="0">
                <a:latin typeface="Arial"/>
                <a:cs typeface="Arial"/>
              </a:rPr>
              <a:t>People killed or seriously injured in excavations:</a:t>
            </a:r>
            <a:endParaRPr lang="en-US" dirty="0"/>
          </a:p>
          <a:p>
            <a:pPr marL="0" indent="0">
              <a:buNone/>
            </a:pPr>
            <a:endParaRPr lang="en-US" dirty="0">
              <a:latin typeface="Arial"/>
              <a:cs typeface="Arial"/>
            </a:endParaRPr>
          </a:p>
          <a:p>
            <a:r>
              <a:rPr lang="en-US" dirty="0">
                <a:latin typeface="Arial"/>
                <a:cs typeface="Arial"/>
              </a:rPr>
              <a:t>Sides collapse</a:t>
            </a:r>
            <a:endParaRPr lang="en-US" dirty="0"/>
          </a:p>
          <a:p>
            <a:r>
              <a:rPr lang="en-US" dirty="0">
                <a:latin typeface="Arial"/>
                <a:cs typeface="Arial"/>
              </a:rPr>
              <a:t>People, vehicles or materials fall in</a:t>
            </a:r>
            <a:endParaRPr lang="en-US" dirty="0"/>
          </a:p>
          <a:p>
            <a:r>
              <a:rPr lang="en-US" dirty="0">
                <a:latin typeface="Arial"/>
                <a:cs typeface="Arial"/>
              </a:rPr>
              <a:t>Buried pipes and cables hit </a:t>
            </a:r>
            <a:endParaRPr lang="en-US" dirty="0"/>
          </a:p>
          <a:p>
            <a:r>
              <a:rPr lang="en-US" dirty="0">
                <a:latin typeface="Arial"/>
                <a:cs typeface="Arial"/>
              </a:rPr>
              <a:t>Excavation floods and people drown</a:t>
            </a:r>
            <a:endParaRPr lang="en-US" dirty="0"/>
          </a:p>
          <a:p>
            <a:r>
              <a:rPr lang="en-US" dirty="0">
                <a:latin typeface="Arial"/>
                <a:cs typeface="Arial"/>
              </a:rPr>
              <a:t>Earthworks unstable and collapse</a:t>
            </a:r>
            <a:endParaRPr lang="en-US"/>
          </a:p>
          <a:p>
            <a:endParaRPr lang="en-US" dirty="0"/>
          </a:p>
        </p:txBody>
      </p:sp>
      <p:pic>
        <p:nvPicPr>
          <p:cNvPr id="4" name="Picture 4" descr="A picture containing rock, stone, outdoor, concrete&#10;&#10;Description automatically generated">
            <a:extLst>
              <a:ext uri="{FF2B5EF4-FFF2-40B4-BE49-F238E27FC236}">
                <a16:creationId xmlns:a16="http://schemas.microsoft.com/office/drawing/2014/main" id="{AB67C451-3936-47FF-BC70-84C5CBD82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811" y="944567"/>
            <a:ext cx="7087458" cy="5271105"/>
          </a:xfrm>
          <a:prstGeom prst="rect">
            <a:avLst/>
          </a:prstGeom>
        </p:spPr>
      </p:pic>
      <p:sp>
        <p:nvSpPr>
          <p:cNvPr id="7" name="Rectangle 8">
            <a:extLst>
              <a:ext uri="{FF2B5EF4-FFF2-40B4-BE49-F238E27FC236}">
                <a16:creationId xmlns:a16="http://schemas.microsoft.com/office/drawing/2014/main" id="{170EF204-ED5D-4529-9962-12725E525D61}"/>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BA64EB2-6073-4FA5-8DAA-E4611E96DCB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pic>
        <p:nvPicPr>
          <p:cNvPr id="9" name="Picture 9" descr="Shape&#10;&#10;Description automatically generated">
            <a:extLst>
              <a:ext uri="{FF2B5EF4-FFF2-40B4-BE49-F238E27FC236}">
                <a16:creationId xmlns:a16="http://schemas.microsoft.com/office/drawing/2014/main" id="{00EEE697-47B9-46CE-8A3E-471A990F74D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36733" y="1268125"/>
            <a:ext cx="4422421" cy="4491083"/>
          </a:xfrm>
          <a:prstGeom prst="rect">
            <a:avLst/>
          </a:prstGeom>
        </p:spPr>
      </p:pic>
      <p:sp>
        <p:nvSpPr>
          <p:cNvPr id="11" name="Slide Number Placeholder 2">
            <a:extLst>
              <a:ext uri="{FF2B5EF4-FFF2-40B4-BE49-F238E27FC236}">
                <a16:creationId xmlns:a16="http://schemas.microsoft.com/office/drawing/2014/main" id="{C9517C9C-90B1-4D1C-A476-AB7A9771A6BD}"/>
              </a:ext>
            </a:extLst>
          </p:cNvPr>
          <p:cNvSpPr txBox="1">
            <a:spLocks/>
          </p:cNvSpPr>
          <p:nvPr/>
        </p:nvSpPr>
        <p:spPr>
          <a:xfrm>
            <a:off x="10587613" y="6525363"/>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4</a:t>
            </a:fld>
            <a:endParaRPr lang="en-GB" dirty="0">
              <a:latin typeface="Arial"/>
              <a:cs typeface="Arial"/>
            </a:endParaRPr>
          </a:p>
        </p:txBody>
      </p:sp>
    </p:spTree>
    <p:extLst>
      <p:ext uri="{BB962C8B-B14F-4D97-AF65-F5344CB8AC3E}">
        <p14:creationId xmlns:p14="http://schemas.microsoft.com/office/powerpoint/2010/main" val="73922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2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person, outdoor, orange, tool&#10;&#10;Description automatically generated">
            <a:extLst>
              <a:ext uri="{FF2B5EF4-FFF2-40B4-BE49-F238E27FC236}">
                <a16:creationId xmlns:a16="http://schemas.microsoft.com/office/drawing/2014/main" id="{6A025184-F732-4B3B-8B0C-C9299E664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991" y="996887"/>
            <a:ext cx="7730395" cy="5158783"/>
          </a:xfrm>
          <a:prstGeom prst="rect">
            <a:avLst/>
          </a:prstGeom>
        </p:spPr>
      </p:pic>
      <p:sp>
        <p:nvSpPr>
          <p:cNvPr id="7" name="Subtitle 6">
            <a:extLst>
              <a:ext uri="{FF2B5EF4-FFF2-40B4-BE49-F238E27FC236}">
                <a16:creationId xmlns:a16="http://schemas.microsoft.com/office/drawing/2014/main" id="{6CE6DDE0-5A87-4F1E-B8F4-BD51497F15C6}"/>
              </a:ext>
            </a:extLst>
          </p:cNvPr>
          <p:cNvSpPr>
            <a:spLocks noGrp="1"/>
          </p:cNvSpPr>
          <p:nvPr>
            <p:ph type="subTitle" idx="1"/>
          </p:nvPr>
        </p:nvSpPr>
        <p:spPr>
          <a:xfrm>
            <a:off x="535462" y="2725396"/>
            <a:ext cx="5977119" cy="2858728"/>
          </a:xfrm>
        </p:spPr>
        <p:txBody>
          <a:bodyPr lIns="91440" tIns="45720" rIns="91440" bIns="45720" anchor="t">
            <a:normAutofit/>
          </a:bodyPr>
          <a:lstStyle/>
          <a:p>
            <a:r>
              <a:rPr lang="en-US" sz="6000" dirty="0">
                <a:latin typeface="Arial"/>
                <a:cs typeface="Arial"/>
              </a:rPr>
              <a:t>Digging</a:t>
            </a:r>
          </a:p>
          <a:p>
            <a:endParaRPr lang="en-US" dirty="0"/>
          </a:p>
        </p:txBody>
      </p:sp>
      <p:sp>
        <p:nvSpPr>
          <p:cNvPr id="5" name="Rectangle 8">
            <a:extLst>
              <a:ext uri="{FF2B5EF4-FFF2-40B4-BE49-F238E27FC236}">
                <a16:creationId xmlns:a16="http://schemas.microsoft.com/office/drawing/2014/main" id="{8AC96F2B-E1AD-4781-B0D0-E5FA2AF2AF41}"/>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24F528D-0320-4BA4-B8DF-F166FE8996F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9" name="Slide Number Placeholder 2">
            <a:extLst>
              <a:ext uri="{FF2B5EF4-FFF2-40B4-BE49-F238E27FC236}">
                <a16:creationId xmlns:a16="http://schemas.microsoft.com/office/drawing/2014/main" id="{3B9AE796-8117-4638-9B9C-52E769F6256A}"/>
              </a:ext>
            </a:extLst>
          </p:cNvPr>
          <p:cNvSpPr txBox="1">
            <a:spLocks/>
          </p:cNvSpPr>
          <p:nvPr/>
        </p:nvSpPr>
        <p:spPr>
          <a:xfrm>
            <a:off x="10587613"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5</a:t>
            </a:fld>
            <a:endParaRPr lang="en-GB" dirty="0">
              <a:latin typeface="Arial"/>
              <a:cs typeface="Arial"/>
            </a:endParaRPr>
          </a:p>
        </p:txBody>
      </p:sp>
    </p:spTree>
    <p:extLst>
      <p:ext uri="{BB962C8B-B14F-4D97-AF65-F5344CB8AC3E}">
        <p14:creationId xmlns:p14="http://schemas.microsoft.com/office/powerpoint/2010/main" val="3126872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4FDD19C-957E-4361-8A01-7362EF445DF6}"/>
              </a:ext>
            </a:extLst>
          </p:cNvPr>
          <p:cNvSpPr>
            <a:spLocks noGrp="1"/>
          </p:cNvSpPr>
          <p:nvPr>
            <p:ph type="subTitle" idx="1"/>
          </p:nvPr>
        </p:nvSpPr>
        <p:spPr>
          <a:xfrm>
            <a:off x="-165807" y="914400"/>
            <a:ext cx="4576763" cy="5143500"/>
          </a:xfrm>
        </p:spPr>
        <p:txBody>
          <a:bodyPr lIns="91440" tIns="45720" rIns="91440" bIns="45720" anchor="t">
            <a:normAutofit/>
          </a:bodyPr>
          <a:lstStyle/>
          <a:p>
            <a:pPr>
              <a:buNone/>
            </a:pPr>
            <a:br>
              <a:rPr lang="en-US" dirty="0"/>
            </a:br>
            <a:br>
              <a:rPr lang="en-US" dirty="0"/>
            </a:br>
            <a:br>
              <a:rPr lang="en-US" dirty="0"/>
            </a:br>
            <a:br>
              <a:rPr lang="en-US" dirty="0"/>
            </a:br>
            <a:r>
              <a:rPr lang="en-US" dirty="0"/>
              <a:t>Your S</a:t>
            </a:r>
            <a:r>
              <a:rPr lang="en-US" dirty="0">
                <a:latin typeface="Arial"/>
                <a:cs typeface="Arial"/>
              </a:rPr>
              <a:t>upervisor should tell you if there are buried pipes or cables  </a:t>
            </a:r>
            <a:br>
              <a:rPr lang="en-US" dirty="0"/>
            </a:br>
            <a:br>
              <a:rPr lang="en-US" dirty="0"/>
            </a:br>
            <a:r>
              <a:rPr lang="en-US" dirty="0">
                <a:latin typeface="Arial"/>
                <a:cs typeface="Arial"/>
              </a:rPr>
              <a:t>Dig very carefully using hand tools only </a:t>
            </a:r>
          </a:p>
          <a:p>
            <a:pPr marL="0" indent="0">
              <a:buNone/>
            </a:pPr>
            <a:endParaRPr lang="en-US" dirty="0"/>
          </a:p>
        </p:txBody>
      </p:sp>
      <p:pic>
        <p:nvPicPr>
          <p:cNvPr id="3" name="Picture 4" descr="A picture containing ground, outdoor, person&#10;&#10;Description automatically generated">
            <a:extLst>
              <a:ext uri="{FF2B5EF4-FFF2-40B4-BE49-F238E27FC236}">
                <a16:creationId xmlns:a16="http://schemas.microsoft.com/office/drawing/2014/main" id="{A7E55F53-4CF2-46D8-892C-5C4D8B7CD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829" y="912636"/>
            <a:ext cx="7718143" cy="5141165"/>
          </a:xfrm>
          <a:prstGeom prst="rect">
            <a:avLst/>
          </a:prstGeom>
        </p:spPr>
      </p:pic>
      <p:sp>
        <p:nvSpPr>
          <p:cNvPr id="5" name="Rectangle 8">
            <a:extLst>
              <a:ext uri="{FF2B5EF4-FFF2-40B4-BE49-F238E27FC236}">
                <a16:creationId xmlns:a16="http://schemas.microsoft.com/office/drawing/2014/main" id="{47887ED0-F06E-4C4D-8CBE-BFB645007216}"/>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045969F-1061-4E63-9FFC-09A31F9C938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9" name="Slide Number Placeholder 2">
            <a:extLst>
              <a:ext uri="{FF2B5EF4-FFF2-40B4-BE49-F238E27FC236}">
                <a16:creationId xmlns:a16="http://schemas.microsoft.com/office/drawing/2014/main" id="{AD793286-564B-4EF5-B389-6B48B16C2CE0}"/>
              </a:ext>
            </a:extLst>
          </p:cNvPr>
          <p:cNvSpPr txBox="1">
            <a:spLocks/>
          </p:cNvSpPr>
          <p:nvPr/>
        </p:nvSpPr>
        <p:spPr>
          <a:xfrm>
            <a:off x="10612734"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6</a:t>
            </a:fld>
            <a:endParaRPr lang="en-GB" dirty="0">
              <a:latin typeface="Arial"/>
              <a:cs typeface="Arial"/>
            </a:endParaRPr>
          </a:p>
        </p:txBody>
      </p:sp>
    </p:spTree>
    <p:extLst>
      <p:ext uri="{BB962C8B-B14F-4D97-AF65-F5344CB8AC3E}">
        <p14:creationId xmlns:p14="http://schemas.microsoft.com/office/powerpoint/2010/main" val="207198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ock, outdoor, stone, tool&#10;&#10;Description automatically generated">
            <a:extLst>
              <a:ext uri="{FF2B5EF4-FFF2-40B4-BE49-F238E27FC236}">
                <a16:creationId xmlns:a16="http://schemas.microsoft.com/office/drawing/2014/main" id="{A1EC18BB-ED3C-493C-9B1E-9CA9BA55536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5400000">
            <a:off x="1210965" y="222313"/>
            <a:ext cx="4960545" cy="6697301"/>
          </a:xfrm>
          <a:prstGeom prst="rect">
            <a:avLst/>
          </a:prstGeom>
        </p:spPr>
      </p:pic>
      <p:sp>
        <p:nvSpPr>
          <p:cNvPr id="3" name="Subtitle 2">
            <a:extLst>
              <a:ext uri="{FF2B5EF4-FFF2-40B4-BE49-F238E27FC236}">
                <a16:creationId xmlns:a16="http://schemas.microsoft.com/office/drawing/2014/main" id="{136C9BBE-982D-4E27-8AA4-720F2D1B573B}"/>
              </a:ext>
            </a:extLst>
          </p:cNvPr>
          <p:cNvSpPr>
            <a:spLocks noGrp="1"/>
          </p:cNvSpPr>
          <p:nvPr>
            <p:ph type="subTitle" idx="1"/>
          </p:nvPr>
        </p:nvSpPr>
        <p:spPr>
          <a:xfrm>
            <a:off x="7330804" y="914400"/>
            <a:ext cx="4576763" cy="5143500"/>
          </a:xfrm>
        </p:spPr>
        <p:txBody>
          <a:bodyPr lIns="91440" tIns="45720" rIns="91440" bIns="45720" anchor="t">
            <a:normAutofit/>
          </a:bodyPr>
          <a:lstStyle/>
          <a:p>
            <a:pPr>
              <a:buNone/>
            </a:pPr>
            <a:br>
              <a:rPr lang="en-US" dirty="0"/>
            </a:br>
            <a:br>
              <a:rPr lang="en-US" dirty="0"/>
            </a:br>
            <a:br>
              <a:rPr lang="en-US" dirty="0"/>
            </a:br>
            <a:br>
              <a:rPr lang="en-US" dirty="0"/>
            </a:br>
            <a:r>
              <a:rPr lang="en-US" dirty="0"/>
              <a:t>If you a</a:t>
            </a:r>
            <a:r>
              <a:rPr lang="en-US" dirty="0">
                <a:latin typeface="Arial"/>
                <a:cs typeface="Arial"/>
              </a:rPr>
              <a:t>ccidentally damage a buried pipe or cable, stop and tell your Supervisor</a:t>
            </a:r>
          </a:p>
          <a:p>
            <a:pPr marL="0" indent="0">
              <a:buNone/>
            </a:pPr>
            <a:endParaRPr lang="en-US" dirty="0"/>
          </a:p>
        </p:txBody>
      </p:sp>
      <p:sp>
        <p:nvSpPr>
          <p:cNvPr id="6" name="Rectangle 8">
            <a:extLst>
              <a:ext uri="{FF2B5EF4-FFF2-40B4-BE49-F238E27FC236}">
                <a16:creationId xmlns:a16="http://schemas.microsoft.com/office/drawing/2014/main" id="{0245EAFB-57BD-4FD2-9C99-97A8449575BE}"/>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A97CC0B-ADC9-4715-B1F6-CD9C94DA45E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9" name="Slide Number Placeholder 2">
            <a:extLst>
              <a:ext uri="{FF2B5EF4-FFF2-40B4-BE49-F238E27FC236}">
                <a16:creationId xmlns:a16="http://schemas.microsoft.com/office/drawing/2014/main" id="{AFE93598-D7B7-4304-BCAC-559C7EB55F44}"/>
              </a:ext>
            </a:extLst>
          </p:cNvPr>
          <p:cNvSpPr txBox="1">
            <a:spLocks/>
          </p:cNvSpPr>
          <p:nvPr/>
        </p:nvSpPr>
        <p:spPr>
          <a:xfrm>
            <a:off x="10537372"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7</a:t>
            </a:fld>
            <a:endParaRPr lang="en-GB" dirty="0">
              <a:latin typeface="Arial"/>
              <a:cs typeface="Arial"/>
            </a:endParaRPr>
          </a:p>
        </p:txBody>
      </p:sp>
    </p:spTree>
    <p:extLst>
      <p:ext uri="{BB962C8B-B14F-4D97-AF65-F5344CB8AC3E}">
        <p14:creationId xmlns:p14="http://schemas.microsoft.com/office/powerpoint/2010/main" val="338769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97189069-5355-4C37-B02C-DFADB46BEA9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590557" y="881455"/>
            <a:ext cx="7315374" cy="5484195"/>
          </a:xfrm>
          <a:prstGeom prst="rect">
            <a:avLst/>
          </a:prstGeom>
        </p:spPr>
      </p:pic>
      <p:sp>
        <p:nvSpPr>
          <p:cNvPr id="4" name="Subtitle 3">
            <a:extLst>
              <a:ext uri="{FF2B5EF4-FFF2-40B4-BE49-F238E27FC236}">
                <a16:creationId xmlns:a16="http://schemas.microsoft.com/office/drawing/2014/main" id="{C56F0B16-A211-4652-AA9E-D556A0A21AAF}"/>
              </a:ext>
            </a:extLst>
          </p:cNvPr>
          <p:cNvSpPr>
            <a:spLocks noGrp="1"/>
          </p:cNvSpPr>
          <p:nvPr>
            <p:ph type="subTitle" idx="1"/>
          </p:nvPr>
        </p:nvSpPr>
        <p:spPr>
          <a:xfrm>
            <a:off x="245217" y="1822315"/>
            <a:ext cx="4576763" cy="5143500"/>
          </a:xfrm>
        </p:spPr>
        <p:txBody>
          <a:bodyPr lIns="91440" tIns="45720" rIns="91440" bIns="45720" anchor="t">
            <a:normAutofit/>
          </a:bodyPr>
          <a:lstStyle/>
          <a:p>
            <a:pPr marL="0" indent="0">
              <a:buNone/>
            </a:pPr>
            <a:r>
              <a:rPr lang="en-US" dirty="0">
                <a:latin typeface="Arial"/>
                <a:cs typeface="Arial"/>
              </a:rPr>
              <a:t>Look for: </a:t>
            </a:r>
            <a:endParaRPr lang="en-US" dirty="0"/>
          </a:p>
          <a:p>
            <a:pPr marL="0" indent="0">
              <a:buNone/>
            </a:pPr>
            <a:endParaRPr lang="en-US" dirty="0">
              <a:latin typeface="Arial"/>
              <a:cs typeface="Arial"/>
            </a:endParaRPr>
          </a:p>
          <a:p>
            <a:pPr marL="0" indent="0">
              <a:buNone/>
            </a:pPr>
            <a:r>
              <a:rPr lang="en-US" dirty="0">
                <a:latin typeface="Arial"/>
                <a:cs typeface="Arial"/>
              </a:rPr>
              <a:t>Changes in soil color or texture</a:t>
            </a:r>
          </a:p>
          <a:p>
            <a:pPr marL="0" indent="0">
              <a:buNone/>
            </a:pPr>
            <a:endParaRPr lang="en-US" dirty="0"/>
          </a:p>
          <a:p>
            <a:pPr marL="0" indent="0">
              <a:buNone/>
            </a:pPr>
            <a:r>
              <a:rPr lang="en-US" dirty="0">
                <a:latin typeface="Arial"/>
                <a:cs typeface="Arial"/>
              </a:rPr>
              <a:t>Strange smells </a:t>
            </a:r>
            <a:br>
              <a:rPr lang="en-US" dirty="0"/>
            </a:br>
            <a:endParaRPr lang="en-US" dirty="0"/>
          </a:p>
          <a:p>
            <a:endParaRPr lang="en-US" dirty="0"/>
          </a:p>
        </p:txBody>
      </p:sp>
      <p:sp>
        <p:nvSpPr>
          <p:cNvPr id="6" name="Rectangle 8">
            <a:extLst>
              <a:ext uri="{FF2B5EF4-FFF2-40B4-BE49-F238E27FC236}">
                <a16:creationId xmlns:a16="http://schemas.microsoft.com/office/drawing/2014/main" id="{4C39FB23-E480-435F-8246-6ED471B6ADAD}"/>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ABDF6B2-34B7-462C-AA0D-0C0679EEF1D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sp>
        <p:nvSpPr>
          <p:cNvPr id="2" name="Slide Number Placeholder 2">
            <a:extLst>
              <a:ext uri="{FF2B5EF4-FFF2-40B4-BE49-F238E27FC236}">
                <a16:creationId xmlns:a16="http://schemas.microsoft.com/office/drawing/2014/main" id="{8DA0B049-42D5-425C-A390-D5FB54DEB9C0}"/>
              </a:ext>
            </a:extLst>
          </p:cNvPr>
          <p:cNvSpPr txBox="1">
            <a:spLocks/>
          </p:cNvSpPr>
          <p:nvPr/>
        </p:nvSpPr>
        <p:spPr>
          <a:xfrm>
            <a:off x="10594881" y="652145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8</a:t>
            </a:fld>
            <a:endParaRPr lang="en-GB" dirty="0">
              <a:latin typeface="Arial"/>
              <a:cs typeface="Arial"/>
            </a:endParaRPr>
          </a:p>
        </p:txBody>
      </p:sp>
    </p:spTree>
    <p:extLst>
      <p:ext uri="{BB962C8B-B14F-4D97-AF65-F5344CB8AC3E}">
        <p14:creationId xmlns:p14="http://schemas.microsoft.com/office/powerpoint/2010/main" val="4291157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3B2D557-C61E-41AF-A798-7081D8E601C4}"/>
              </a:ext>
            </a:extLst>
          </p:cNvPr>
          <p:cNvSpPr>
            <a:spLocks noGrp="1"/>
          </p:cNvSpPr>
          <p:nvPr>
            <p:ph type="subTitle" idx="1"/>
          </p:nvPr>
        </p:nvSpPr>
        <p:spPr>
          <a:xfrm>
            <a:off x="8173868" y="1222443"/>
            <a:ext cx="3441870" cy="5143500"/>
          </a:xfrm>
        </p:spPr>
        <p:txBody>
          <a:bodyPr lIns="91440" tIns="45720" rIns="91440" bIns="45720" anchor="t">
            <a:normAutofit/>
          </a:bodyPr>
          <a:lstStyle/>
          <a:p>
            <a:pPr>
              <a:buNone/>
            </a:pPr>
            <a:br>
              <a:rPr lang="en-US" dirty="0"/>
            </a:br>
            <a:br>
              <a:rPr lang="en-US" dirty="0"/>
            </a:br>
            <a:br>
              <a:rPr lang="en-US" dirty="0"/>
            </a:br>
            <a:r>
              <a:rPr lang="en-US" dirty="0">
                <a:latin typeface="Arial"/>
                <a:cs typeface="Arial"/>
              </a:rPr>
              <a:t>Buried rubbish, drums or tanks </a:t>
            </a:r>
            <a:br>
              <a:rPr lang="en-US" dirty="0"/>
            </a:br>
            <a:endParaRPr lang="en-US" dirty="0"/>
          </a:p>
          <a:p>
            <a:pPr marL="0" indent="0">
              <a:buNone/>
            </a:pPr>
            <a:endParaRPr lang="en-US" dirty="0"/>
          </a:p>
        </p:txBody>
      </p:sp>
      <p:sp>
        <p:nvSpPr>
          <p:cNvPr id="7" name="Rectangle 8">
            <a:extLst>
              <a:ext uri="{FF2B5EF4-FFF2-40B4-BE49-F238E27FC236}">
                <a16:creationId xmlns:a16="http://schemas.microsoft.com/office/drawing/2014/main" id="{2CD37662-5EFC-496F-B380-0D4D949847B7}"/>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FC1CB1-E5A9-4289-BE85-D78565AAEE6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2928" y="5852160"/>
            <a:ext cx="1050982" cy="1021820"/>
          </a:xfrm>
          <a:prstGeom prst="rect">
            <a:avLst/>
          </a:prstGeom>
        </p:spPr>
      </p:pic>
      <p:pic>
        <p:nvPicPr>
          <p:cNvPr id="5" name="Picture 9">
            <a:extLst>
              <a:ext uri="{FF2B5EF4-FFF2-40B4-BE49-F238E27FC236}">
                <a16:creationId xmlns:a16="http://schemas.microsoft.com/office/drawing/2014/main" id="{906DDD21-FFBD-4E13-9354-7AEF1F032707}"/>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217251" y="1323548"/>
            <a:ext cx="7963710" cy="4478415"/>
          </a:xfrm>
          <a:prstGeom prst="rect">
            <a:avLst/>
          </a:prstGeom>
        </p:spPr>
      </p:pic>
      <p:sp>
        <p:nvSpPr>
          <p:cNvPr id="11" name="Slide Number Placeholder 2">
            <a:extLst>
              <a:ext uri="{FF2B5EF4-FFF2-40B4-BE49-F238E27FC236}">
                <a16:creationId xmlns:a16="http://schemas.microsoft.com/office/drawing/2014/main" id="{D9C995BA-86E5-478E-844C-27DF14CED052}"/>
              </a:ext>
            </a:extLst>
          </p:cNvPr>
          <p:cNvSpPr txBox="1">
            <a:spLocks/>
          </p:cNvSpPr>
          <p:nvPr/>
        </p:nvSpPr>
        <p:spPr>
          <a:xfrm>
            <a:off x="10503877" y="65070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9</a:t>
            </a:fld>
            <a:endParaRPr lang="en-GB" dirty="0">
              <a:latin typeface="Arial"/>
              <a:cs typeface="Arial"/>
            </a:endParaRPr>
          </a:p>
        </p:txBody>
      </p:sp>
    </p:spTree>
    <p:extLst>
      <p:ext uri="{BB962C8B-B14F-4D97-AF65-F5344CB8AC3E}">
        <p14:creationId xmlns:p14="http://schemas.microsoft.com/office/powerpoint/2010/main" val="1653255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3087</Words>
  <Application>Microsoft Office PowerPoint</Application>
  <PresentationFormat>Widescreen</PresentationFormat>
  <Paragraphs>319</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Proxima Nova</vt:lpstr>
      <vt:lpstr>Open Sans</vt:lpstr>
      <vt:lpstr>Arial</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2023-05-08T15:56:26Z</dcterms:created>
  <dcterms:modified xsi:type="dcterms:W3CDTF">2023-05-31T13:59:17Z</dcterms:modified>
</cp:coreProperties>
</file>