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25"/>
  </p:notesMasterIdLst>
  <p:sldIdLst>
    <p:sldId id="287" r:id="rId2"/>
    <p:sldId id="373" r:id="rId3"/>
    <p:sldId id="272" r:id="rId4"/>
    <p:sldId id="289" r:id="rId5"/>
    <p:sldId id="288" r:id="rId6"/>
    <p:sldId id="273" r:id="rId7"/>
    <p:sldId id="375" r:id="rId8"/>
    <p:sldId id="376" r:id="rId9"/>
    <p:sldId id="267" r:id="rId10"/>
    <p:sldId id="377" r:id="rId11"/>
    <p:sldId id="274" r:id="rId12"/>
    <p:sldId id="286" r:id="rId13"/>
    <p:sldId id="378" r:id="rId14"/>
    <p:sldId id="372" r:id="rId15"/>
    <p:sldId id="284" r:id="rId16"/>
    <p:sldId id="278" r:id="rId17"/>
    <p:sldId id="277" r:id="rId18"/>
    <p:sldId id="279" r:id="rId19"/>
    <p:sldId id="275" r:id="rId20"/>
    <p:sldId id="379" r:id="rId21"/>
    <p:sldId id="332" r:id="rId22"/>
    <p:sldId id="369" r:id="rId23"/>
    <p:sldId id="845"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Open Sans" panose="020B060603050402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39CA9D7-E4C5-4DF9-B473-7CF83163BB64}">
          <p14:sldIdLst>
            <p14:sldId id="287"/>
            <p14:sldId id="373"/>
            <p14:sldId id="272"/>
            <p14:sldId id="289"/>
            <p14:sldId id="288"/>
            <p14:sldId id="273"/>
            <p14:sldId id="375"/>
            <p14:sldId id="376"/>
            <p14:sldId id="267"/>
            <p14:sldId id="377"/>
            <p14:sldId id="274"/>
            <p14:sldId id="286"/>
            <p14:sldId id="378"/>
            <p14:sldId id="372"/>
            <p14:sldId id="284"/>
            <p14:sldId id="278"/>
            <p14:sldId id="277"/>
            <p14:sldId id="279"/>
            <p14:sldId id="275"/>
            <p14:sldId id="379"/>
            <p14:sldId id="332"/>
            <p14:sldId id="369"/>
          </p14:sldIdLst>
        </p14:section>
        <p14:section name="Copyright" id="{9B20C63F-B5A1-4CFE-9CF4-C25F00F88856}">
          <p14:sldIdLst>
            <p14:sldId id="84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49" autoAdjust="0"/>
    <p:restoredTop sz="70579" autoAdjust="0"/>
  </p:normalViewPr>
  <p:slideViewPr>
    <p:cSldViewPr snapToGrid="0">
      <p:cViewPr varScale="1">
        <p:scale>
          <a:sx n="57" d="100"/>
          <a:sy n="57" d="100"/>
        </p:scale>
        <p:origin x="1363" y="5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56F860-5541-416E-9302-F45377CA853C}" type="datetimeFigureOut">
              <a:rPr lang="en-GB" smtClean="0"/>
              <a:t>31/05/2023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28D87D-F75C-4A1C-B1D4-17454C29C32E}" type="slidenum">
              <a:rPr lang="en-GB" smtClean="0"/>
              <a:t>‹#›</a:t>
            </a:fld>
            <a:endParaRPr lang="en-GB" dirty="0"/>
          </a:p>
        </p:txBody>
      </p:sp>
    </p:spTree>
    <p:extLst>
      <p:ext uri="{BB962C8B-B14F-4D97-AF65-F5344CB8AC3E}">
        <p14:creationId xmlns:p14="http://schemas.microsoft.com/office/powerpoint/2010/main" val="3838324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ISO_701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b="0" dirty="0"/>
              <a:t>Welcome to Module 13</a:t>
            </a:r>
            <a:r>
              <a:rPr lang="en-US" dirty="0"/>
              <a:t> Using electricity and electric tools.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This module covers </a:t>
            </a:r>
            <a:r>
              <a:rPr lang="en-US" b="1" i="1" dirty="0">
                <a:cs typeface="Calibri"/>
              </a:rPr>
              <a:t>using</a:t>
            </a:r>
            <a:r>
              <a:rPr lang="en-US" dirty="0">
                <a:cs typeface="Calibri"/>
              </a:rPr>
              <a:t> electrical equipment.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You must not install, maintain or repair anything electrical – such work must only be done by a qualified electrician.</a:t>
            </a:r>
            <a:endParaRPr lang="en-US" b="0" dirty="0">
              <a:cs typeface="Calibri"/>
            </a:endParaRP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Image by: </a:t>
            </a:r>
            <a:r>
              <a:rPr lang="en-US" sz="1200" b="0" i="0" dirty="0">
                <a:solidFill>
                  <a:srgbClr val="212124"/>
                </a:solidFill>
                <a:effectLst/>
                <a:latin typeface="Proxima Nova"/>
              </a:rPr>
              <a:t>© </a:t>
            </a:r>
            <a:r>
              <a:rPr lang="en-US" sz="1200" b="0" i="0" kern="1200" dirty="0">
                <a:solidFill>
                  <a:schemeClr val="tx1"/>
                </a:solidFill>
                <a:effectLst/>
                <a:latin typeface="+mn-lt"/>
                <a:ea typeface="+mn-ea"/>
                <a:cs typeface="+mn-cs"/>
              </a:rPr>
              <a:t>World Bank</a:t>
            </a:r>
          </a:p>
          <a:p>
            <a:r>
              <a:rPr lang="en-US" sz="1200" b="0" i="0" kern="1200" dirty="0">
                <a:solidFill>
                  <a:schemeClr val="tx1"/>
                </a:solidFill>
                <a:effectLst/>
                <a:latin typeface="+mn-lt"/>
                <a:ea typeface="+mn-ea"/>
                <a:cs typeface="+mn-cs"/>
              </a:rPr>
              <a:t> </a:t>
            </a:r>
            <a:endParaRPr lang="en-US" sz="1200" b="1" i="0" kern="1200" dirty="0">
              <a:solidFill>
                <a:schemeClr val="tx1"/>
              </a:solidFill>
              <a:effectLst/>
              <a:latin typeface="+mn-lt"/>
              <a:ea typeface="+mn-ea"/>
              <a:cs typeface="+mn-cs"/>
            </a:endParaRPr>
          </a:p>
          <a:p>
            <a:endParaRPr lang="en-GB" dirty="0">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1</a:t>
            </a:fld>
            <a:endParaRPr lang="en-GB" dirty="0"/>
          </a:p>
        </p:txBody>
      </p:sp>
    </p:spTree>
    <p:extLst>
      <p:ext uri="{BB962C8B-B14F-4D97-AF65-F5344CB8AC3E}">
        <p14:creationId xmlns:p14="http://schemas.microsoft.com/office/powerpoint/2010/main" val="2545938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sz="1200" dirty="0"/>
              <a:t>Don’t use a cable if it’s damaged and there are any wires showing - which could be if it is bare, cut, frayed like this one or if it has tape wrapped around it.</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b="0" i="0" dirty="0">
                <a:solidFill>
                  <a:srgbClr val="212124"/>
                </a:solidFill>
                <a:effectLst/>
                <a:latin typeface="Proxima Nova"/>
              </a:rPr>
              <a:t>© M</a:t>
            </a:r>
            <a:r>
              <a:rPr lang="en-US" b="0" dirty="0"/>
              <a:t>ichael Hall / World Bank</a:t>
            </a:r>
          </a:p>
          <a:p>
            <a:pPr>
              <a:defRPr/>
            </a:pPr>
            <a:r>
              <a:rPr lang="en-US" dirty="0"/>
              <a:t>​ </a:t>
            </a:r>
            <a:endParaRPr lang="en-US" dirty="0">
              <a:highlight>
                <a:srgbClr val="FF00FF"/>
              </a:highlight>
            </a:endParaRPr>
          </a:p>
          <a:p>
            <a:br>
              <a:rPr lang="en-US" dirty="0">
                <a:highlight>
                  <a:srgbClr val="FF00FF"/>
                </a:highlight>
                <a:cs typeface="+mn-l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10</a:t>
            </a:fld>
            <a:endParaRPr lang="en-GB" dirty="0"/>
          </a:p>
        </p:txBody>
      </p:sp>
    </p:spTree>
    <p:extLst>
      <p:ext uri="{BB962C8B-B14F-4D97-AF65-F5344CB8AC3E}">
        <p14:creationId xmlns:p14="http://schemas.microsoft.com/office/powerpoint/2010/main" val="4072233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dirty="0"/>
              <a:t>Use the nearest power socket so that electric equipment can be disconnected quickly in an emergency and so that there is the minimal amount of cable trailing.</a:t>
            </a:r>
          </a:p>
          <a:p>
            <a:pPr>
              <a:defRPr/>
            </a:pPr>
            <a:r>
              <a:rPr lang="en-US" sz="1200" dirty="0"/>
              <a:t>Use an extension cable – don’t join cables together. </a:t>
            </a:r>
          </a:p>
          <a:p>
            <a:pPr>
              <a:defRPr/>
            </a:pPr>
            <a:r>
              <a:rPr lang="en-US" sz="1200" dirty="0"/>
              <a:t>Cables should only be joined by a qualified electrician.</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Only plug an extension lead into a wall socket – not into another extension lead.</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Make sure the extension cable is long enough so it is not straining which would damage the cable.</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Unwind the whole cable s</a:t>
            </a:r>
            <a:r>
              <a:rPr lang="en-US" b="0" dirty="0"/>
              <a:t>o that it does not overheat and risk causing a fire.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b="0" dirty="0" err="1">
                <a:solidFill>
                  <a:srgbClr val="FFFFFF"/>
                </a:solidFill>
                <a:effectLst/>
                <a:latin typeface="Open Sans" panose="020B0606030504020204" pitchFamily="34" charset="0"/>
              </a:rPr>
              <a:t>manfredrichter</a:t>
            </a:r>
            <a:r>
              <a:rPr lang="en-US" b="0" dirty="0">
                <a:solidFill>
                  <a:srgbClr val="FFFFFF"/>
                </a:solidFill>
                <a:effectLst/>
                <a:latin typeface="Open Sans" panose="020B0606030504020204" pitchFamily="34" charset="0"/>
              </a:rPr>
              <a:t> on </a:t>
            </a:r>
            <a:r>
              <a:rPr lang="en-US" b="0" dirty="0" err="1">
                <a:solidFill>
                  <a:srgbClr val="FFFFFF"/>
                </a:solidFill>
                <a:effectLst/>
                <a:latin typeface="Open Sans" panose="020B0606030504020204" pitchFamily="34" charset="0"/>
              </a:rPr>
              <a:t>Pixabay</a:t>
            </a:r>
            <a:r>
              <a:rPr lang="en-US" b="0" dirty="0">
                <a:solidFill>
                  <a:srgbClr val="FFFFFF"/>
                </a:solidFill>
                <a:effectLst/>
                <a:latin typeface="Open Sans" panose="020B0606030504020204" pitchFamily="34" charset="0"/>
              </a:rPr>
              <a:t>, </a:t>
            </a:r>
            <a:r>
              <a:rPr lang="en-US" b="0" dirty="0"/>
              <a:t>https://pixabay.com/photos/cable-reel-electrical-wires-cable-6159639/ </a:t>
            </a:r>
            <a:r>
              <a:rPr lang="en-US" dirty="0"/>
              <a:t>​</a:t>
            </a:r>
            <a:endParaRPr lang="en-US" dirty="0">
              <a:highlight>
                <a:srgbClr val="FF00FF"/>
              </a:highlight>
            </a:endParaRPr>
          </a:p>
          <a:p>
            <a:br>
              <a:rPr lang="en-US" dirty="0">
                <a:highlight>
                  <a:srgbClr val="FF00FF"/>
                </a:highlight>
                <a:cs typeface="+mn-l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11</a:t>
            </a:fld>
            <a:endParaRPr lang="en-GB" dirty="0"/>
          </a:p>
        </p:txBody>
      </p:sp>
    </p:spTree>
    <p:extLst>
      <p:ext uri="{BB962C8B-B14F-4D97-AF65-F5344CB8AC3E}">
        <p14:creationId xmlns:p14="http://schemas.microsoft.com/office/powerpoint/2010/main" val="564388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Narration: </a:t>
            </a:r>
            <a:r>
              <a:rPr lang="en-US" sz="1200" b="0" dirty="0"/>
              <a:t> Cables must be kept out of the way of people and protected from damage. If they are trailing on the ground like this.</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Note to trainer:  </a:t>
            </a:r>
            <a:r>
              <a:rPr lang="en-GB" sz="1200" dirty="0">
                <a:effectLst/>
                <a:latin typeface="Calibri" panose="020F0502020204030204" pitchFamily="34" charset="0"/>
                <a:ea typeface="Calibri" panose="020F0502020204030204" pitchFamily="34" charset="0"/>
                <a:cs typeface="Times New Roman" panose="02020603050405020304" pitchFamily="18" charset="0"/>
              </a:rPr>
              <a:t>To make the training more interactive, at the beginning of this slide, ask the workers: “Do you think this cable is in a safe place?” The answer is “no”. Ask them “where should they be?” The answer is in the narration.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a:t>
            </a:r>
            <a:r>
              <a:rPr lang="en-US" sz="1200" b="1" dirty="0"/>
              <a:t> </a:t>
            </a:r>
            <a:r>
              <a:rPr lang="en-US" b="0" i="0" dirty="0">
                <a:solidFill>
                  <a:srgbClr val="212124"/>
                </a:solidFill>
                <a:effectLst/>
                <a:latin typeface="Proxima Nova"/>
              </a:rPr>
              <a:t>© M</a:t>
            </a:r>
            <a:r>
              <a:rPr lang="en-US" b="0" dirty="0"/>
              <a:t>ichael Hall / World Bank</a:t>
            </a:r>
          </a:p>
          <a:p>
            <a:br>
              <a:rPr lang="en-US" sz="1200" dirty="0">
                <a:highlight>
                  <a:srgbClr val="FF00FF"/>
                </a:highlight>
                <a:cs typeface="+mn-lt"/>
              </a:rPr>
            </a:br>
            <a:endParaRPr lang="en-GB" sz="1200" dirty="0"/>
          </a:p>
        </p:txBody>
      </p:sp>
      <p:sp>
        <p:nvSpPr>
          <p:cNvPr id="4" name="Slide Number Placeholder 3"/>
          <p:cNvSpPr>
            <a:spLocks noGrp="1"/>
          </p:cNvSpPr>
          <p:nvPr>
            <p:ph type="sldNum" sz="quarter" idx="5"/>
          </p:nvPr>
        </p:nvSpPr>
        <p:spPr/>
        <p:txBody>
          <a:bodyPr/>
          <a:lstStyle/>
          <a:p>
            <a:fld id="{4728D87D-F75C-4A1C-B1D4-17454C29C32E}" type="slidenum">
              <a:rPr lang="en-GB" smtClean="0"/>
              <a:t>12</a:t>
            </a:fld>
            <a:endParaRPr lang="en-GB" dirty="0"/>
          </a:p>
        </p:txBody>
      </p:sp>
    </p:spTree>
    <p:extLst>
      <p:ext uri="{BB962C8B-B14F-4D97-AF65-F5344CB8AC3E}">
        <p14:creationId xmlns:p14="http://schemas.microsoft.com/office/powerpoint/2010/main" val="437380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b="0" dirty="0"/>
              <a:t> Then people can trip over them like in this photo and get injured or even receive an electric shock.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a:t>
            </a:r>
            <a:r>
              <a:rPr lang="en-US" sz="1200" dirty="0"/>
              <a:t>ang them up above head height and over doorways and walkways.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b="0" i="0" dirty="0">
                <a:solidFill>
                  <a:srgbClr val="212124"/>
                </a:solidFill>
                <a:effectLst/>
                <a:latin typeface="Proxima Nova"/>
              </a:rPr>
              <a:t>© M</a:t>
            </a:r>
            <a:r>
              <a:rPr lang="en-US" b="0" dirty="0"/>
              <a:t>ichael Hall / World Bank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a:defRPr/>
            </a:pPr>
            <a:r>
              <a:rPr lang="en-US" dirty="0"/>
              <a:t> ​</a:t>
            </a:r>
            <a:br>
              <a:rPr lang="en-US" dirty="0">
                <a:highlight>
                  <a:srgbClr val="FF00FF"/>
                </a:highlight>
                <a:cs typeface="+mn-l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13</a:t>
            </a:fld>
            <a:endParaRPr lang="en-GB" dirty="0"/>
          </a:p>
        </p:txBody>
      </p:sp>
    </p:spTree>
    <p:extLst>
      <p:ext uri="{BB962C8B-B14F-4D97-AF65-F5344CB8AC3E}">
        <p14:creationId xmlns:p14="http://schemas.microsoft.com/office/powerpoint/2010/main" val="2094096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a:t>
            </a:r>
            <a:r>
              <a:rPr lang="en-US" b="0" dirty="0"/>
              <a:t> </a:t>
            </a:r>
            <a:r>
              <a:rPr lang="en-US" dirty="0"/>
              <a:t>If tools are powered by batteries:</a:t>
            </a:r>
            <a:br>
              <a:rPr lang="en-US" dirty="0"/>
            </a:br>
            <a:r>
              <a:rPr lang="en-US" dirty="0"/>
              <a:t>- don’t use a battery that has been dropped or is damaged</a:t>
            </a:r>
            <a:br>
              <a:rPr lang="en-US" dirty="0"/>
            </a:br>
            <a:r>
              <a:rPr lang="en-US" dirty="0"/>
              <a:t>- never tamper with a battery</a:t>
            </a:r>
            <a:br>
              <a:rPr lang="en-US" dirty="0"/>
            </a:br>
            <a:r>
              <a:rPr lang="en-US" dirty="0"/>
              <a:t>- unplug battery chargers and remove the battery once it’s charged</a:t>
            </a:r>
            <a:br>
              <a:rPr lang="en-US" dirty="0"/>
            </a:br>
            <a:r>
              <a:rPr lang="en-US" dirty="0"/>
              <a:t>- store the battery in the proper place – somewhere cool and dry</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a:t>
            </a:r>
            <a:r>
              <a:rPr lang="en-US" dirty="0"/>
              <a:t>do not allow the battery to heat up, for example by leaving it in the sun or by a heater – it may explode.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b="1" dirty="0"/>
              <a:t>Photo by: ​ </a:t>
            </a:r>
            <a:r>
              <a:rPr lang="en-US" dirty="0"/>
              <a:t>Shutterstock.com</a:t>
            </a:r>
            <a:br>
              <a:rPr lang="en-US" dirty="0">
                <a:cs typeface="+mn-lt"/>
              </a:rPr>
            </a:br>
            <a:endParaRPr lang="en-US" dirty="0">
              <a:highlight>
                <a:srgbClr val="FF00FF"/>
              </a:highlight>
            </a:endParaRPr>
          </a:p>
          <a:p>
            <a:br>
              <a:rPr lang="en-US" dirty="0">
                <a:highlight>
                  <a:srgbClr val="FF00FF"/>
                </a:highlight>
                <a:cs typeface="+mn-l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14</a:t>
            </a:fld>
            <a:endParaRPr lang="en-GB" dirty="0"/>
          </a:p>
        </p:txBody>
      </p:sp>
    </p:spTree>
    <p:extLst>
      <p:ext uri="{BB962C8B-B14F-4D97-AF65-F5344CB8AC3E}">
        <p14:creationId xmlns:p14="http://schemas.microsoft.com/office/powerpoint/2010/main" val="392100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a:t>
            </a:r>
            <a:r>
              <a:rPr lang="en-US" b="0" dirty="0"/>
              <a:t> Now let’s find out how to use electric tools safely.</a:t>
            </a:r>
            <a:r>
              <a:rPr lang="en-US" dirty="0"/>
              <a:t>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b="0" dirty="0"/>
              <a:t>Shutterstock.com</a:t>
            </a: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15</a:t>
            </a:fld>
            <a:endParaRPr lang="en-GB" dirty="0"/>
          </a:p>
        </p:txBody>
      </p:sp>
    </p:spTree>
    <p:extLst>
      <p:ext uri="{BB962C8B-B14F-4D97-AF65-F5344CB8AC3E}">
        <p14:creationId xmlns:p14="http://schemas.microsoft.com/office/powerpoint/2010/main" val="973376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sz="1200" dirty="0"/>
              <a:t>Check every tool before you use it and only use it if it:</a:t>
            </a:r>
            <a:br>
              <a:rPr lang="en-US" sz="1200" dirty="0">
                <a:cs typeface="+mn-lt"/>
              </a:rPr>
            </a:br>
            <a:r>
              <a:rPr lang="en-US" sz="1200" dirty="0"/>
              <a:t>- is not damaged - </a:t>
            </a:r>
            <a:r>
              <a:rPr lang="en-US" b="0" dirty="0"/>
              <a:t>if </a:t>
            </a:r>
            <a:r>
              <a:rPr lang="en-US" dirty="0"/>
              <a:t>it has cracks</a:t>
            </a:r>
            <a:r>
              <a:rPr lang="en-US" b="0" dirty="0"/>
              <a:t> or pieces missing from the casing </a:t>
            </a:r>
            <a:r>
              <a:rPr lang="en-US" dirty="0"/>
              <a:t>it </a:t>
            </a:r>
            <a:r>
              <a:rPr lang="en-US" b="0" dirty="0"/>
              <a:t>may be dangerous. Check any screws are tight.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make sure it has been inspected recently – there should be a tag on the tool showing the date it was inspected</a:t>
            </a:r>
            <a:endParaRPr lang="en-US" sz="1200" b="0" dirty="0">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check the cable is shielded – you should not use this tool as the cable is not shielded and you can see the bare red and green wires</a:t>
            </a:r>
          </a:p>
          <a:p>
            <a:pPr marL="171450" indent="-171450">
              <a:buFontTx/>
              <a:buChar char="-"/>
              <a:defRPr/>
            </a:pPr>
            <a:r>
              <a:rPr lang="en-US" sz="1200" dirty="0"/>
              <a:t>and make sure the cable fits </a:t>
            </a:r>
            <a:r>
              <a:rPr lang="en-US" dirty="0"/>
              <a:t>securely </a:t>
            </a:r>
            <a:r>
              <a:rPr lang="en-US" sz="1200" dirty="0"/>
              <a:t>into the tool and the </a:t>
            </a:r>
            <a:r>
              <a:rPr lang="en-US" dirty="0"/>
              <a:t>plug and is </a:t>
            </a:r>
            <a:r>
              <a:rPr lang="en-US" sz="1200" dirty="0"/>
              <a:t>not loose</a:t>
            </a:r>
            <a:r>
              <a:rPr lang="en-US" dirty="0"/>
              <a:t>. </a:t>
            </a:r>
            <a:endParaRPr lang="en-US" sz="12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b="0" dirty="0"/>
              <a:t>Shim on </a:t>
            </a:r>
            <a:r>
              <a:rPr lang="en-US" b="0" dirty="0" err="1"/>
              <a:t>Pixahive</a:t>
            </a:r>
            <a:r>
              <a:rPr lang="en-US" b="0"/>
              <a:t>, Creative Commons CC0, </a:t>
            </a:r>
            <a:r>
              <a:rPr lang="en-US" b="0" dirty="0"/>
              <a:t>https://pixahive.com/photo/an-electric-drill-machine-and-bits</a:t>
            </a:r>
            <a:br>
              <a:rPr lang="en-US" dirty="0">
                <a:highlight>
                  <a:srgbClr val="FF00FF"/>
                </a:highlight>
                <a:cs typeface="+mn-l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16</a:t>
            </a:fld>
            <a:endParaRPr lang="en-GB" dirty="0"/>
          </a:p>
        </p:txBody>
      </p:sp>
    </p:spTree>
    <p:extLst>
      <p:ext uri="{BB962C8B-B14F-4D97-AF65-F5344CB8AC3E}">
        <p14:creationId xmlns:p14="http://schemas.microsoft.com/office/powerpoint/2010/main" val="461160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b="0" dirty="0"/>
              <a:t>Don’t’ carry tools by their cable as it can pull the cable out of the tool.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Don’t start or stop a tool when it is under load.</a:t>
            </a:r>
            <a:br>
              <a:rPr lang="en-US" sz="1200" b="0" dirty="0"/>
            </a:br>
            <a:r>
              <a:rPr lang="en-US" sz="1200" b="0" dirty="0"/>
              <a:t>And disconnect a tool from the power supply before you adjust it and when you are not using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dirty="0"/>
              <a:t>Shutterstock.com</a:t>
            </a:r>
            <a:endParaRPr lang="en-US" sz="1200" b="1" dirty="0">
              <a:highlight>
                <a:srgbClr val="FFFF00"/>
              </a:highlight>
              <a:cs typeface="Calibri"/>
            </a:endParaRPr>
          </a:p>
          <a:p>
            <a:endParaRPr lang="en-US" dirty="0">
              <a:highlight>
                <a:srgbClr val="FF00FF"/>
              </a:highlight>
            </a:endParaRPr>
          </a:p>
          <a:p>
            <a:br>
              <a:rPr lang="en-US" dirty="0">
                <a:highlight>
                  <a:srgbClr val="FF00FF"/>
                </a:highligh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17</a:t>
            </a:fld>
            <a:endParaRPr lang="en-GB" dirty="0"/>
          </a:p>
        </p:txBody>
      </p:sp>
    </p:spTree>
    <p:extLst>
      <p:ext uri="{BB962C8B-B14F-4D97-AF65-F5344CB8AC3E}">
        <p14:creationId xmlns:p14="http://schemas.microsoft.com/office/powerpoint/2010/main" val="1552172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sz="1200" dirty="0"/>
              <a:t>If you are using a tool and it cuts out, switch off the power and get it checked by an electrician.</a:t>
            </a:r>
            <a:r>
              <a:rPr lang="en-US" dirty="0"/>
              <a:t> </a:t>
            </a:r>
          </a:p>
          <a:p>
            <a:endParaRPr lang="en-US" b="1" dirty="0"/>
          </a:p>
          <a:p>
            <a:r>
              <a:rPr lang="en-US" b="1" dirty="0"/>
              <a:t>Photo by: ​ </a:t>
            </a:r>
            <a:r>
              <a:rPr lang="en-US" sz="1200" b="0" i="0" dirty="0">
                <a:solidFill>
                  <a:srgbClr val="212124"/>
                </a:solidFill>
                <a:effectLst/>
                <a:latin typeface="Proxima Nova"/>
              </a:rPr>
              <a:t>© World Bank. </a:t>
            </a:r>
            <a:r>
              <a:rPr lang="en-US" sz="1200" dirty="0"/>
              <a:t>Further permission required for reuse. </a:t>
            </a:r>
            <a:br>
              <a:rPr lang="en-US" dirty="0">
                <a:highlight>
                  <a:srgbClr val="FF00FF"/>
                </a:highlight>
                <a:cs typeface="+mn-l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18</a:t>
            </a:fld>
            <a:endParaRPr lang="en-GB" dirty="0"/>
          </a:p>
        </p:txBody>
      </p:sp>
    </p:spTree>
    <p:extLst>
      <p:ext uri="{BB962C8B-B14F-4D97-AF65-F5344CB8AC3E}">
        <p14:creationId xmlns:p14="http://schemas.microsoft.com/office/powerpoint/2010/main" val="1423284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dirty="0"/>
              <a:t>Don’t stand on a damp or wet surface when using an electric tool or equipment like this worker is – it’s not safe.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a:defRPr/>
            </a:pPr>
            <a:r>
              <a:rPr lang="en-US" b="1" dirty="0"/>
              <a:t>Photo by: </a:t>
            </a:r>
            <a:r>
              <a:rPr lang="en-US" sz="1200" b="0" i="0" dirty="0">
                <a:solidFill>
                  <a:srgbClr val="212124"/>
                </a:solidFill>
                <a:effectLst/>
                <a:latin typeface="Proxima Nova"/>
              </a:rPr>
              <a:t>©</a:t>
            </a:r>
            <a:r>
              <a:rPr lang="en-US" b="0" dirty="0"/>
              <a:t> </a:t>
            </a:r>
            <a:r>
              <a:rPr lang="en-US" dirty="0"/>
              <a:t>Gerardo </a:t>
            </a:r>
            <a:r>
              <a:rPr lang="en-US" dirty="0" err="1"/>
              <a:t>Pesantez</a:t>
            </a:r>
            <a:r>
              <a:rPr lang="en-US" dirty="0"/>
              <a:t> / World Bank. </a:t>
            </a:r>
            <a:r>
              <a:rPr lang="en-US" sz="1200" dirty="0"/>
              <a:t>Further permission required for reuse. </a:t>
            </a:r>
            <a:br>
              <a:rPr lang="en-US" dirty="0">
                <a:highlight>
                  <a:srgbClr val="FF00FF"/>
                </a:highlight>
                <a:cs typeface="+mn-l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19</a:t>
            </a:fld>
            <a:endParaRPr lang="en-GB" dirty="0"/>
          </a:p>
        </p:txBody>
      </p:sp>
    </p:spTree>
    <p:extLst>
      <p:ext uri="{BB962C8B-B14F-4D97-AF65-F5344CB8AC3E}">
        <p14:creationId xmlns:p14="http://schemas.microsoft.com/office/powerpoint/2010/main" val="1641981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sz="1200" dirty="0">
                <a:ea typeface="+mj-lt"/>
                <a:cs typeface="+mj-lt"/>
              </a:rPr>
              <a:t>By the end of this module you will be able to: </a:t>
            </a:r>
            <a:endParaRPr lang="en-GB" dirty="0">
              <a:highlight>
                <a:srgbClr val="00FF00"/>
              </a:highlight>
            </a:endParaRPr>
          </a:p>
          <a:p>
            <a:pPr marL="285750" indent="-285750">
              <a:buFont typeface="Arial"/>
              <a:buChar char="•"/>
              <a:defRPr/>
            </a:pPr>
            <a:r>
              <a:rPr lang="en-US" sz="1200" dirty="0">
                <a:ea typeface="+mj-lt"/>
                <a:cs typeface="+mj-lt"/>
              </a:rPr>
              <a:t>identify the hazards and risks from using electricity and electric tools </a:t>
            </a:r>
            <a:endParaRPr lang="en-US" dirty="0">
              <a:ea typeface="+mj-lt"/>
              <a:cs typeface="+mj-lt"/>
            </a:endParaRPr>
          </a:p>
          <a:p>
            <a:pPr marL="285750" indent="-285750">
              <a:buFont typeface="Arial"/>
              <a:buChar char="•"/>
              <a:defRPr/>
            </a:pPr>
            <a:r>
              <a:rPr lang="en-US" sz="1200" dirty="0">
                <a:ea typeface="+mj-lt"/>
                <a:cs typeface="+mj-lt"/>
              </a:rPr>
              <a:t>recognize how electricity and cables should be set up to keep you and others safe and</a:t>
            </a:r>
            <a:endParaRPr lang="en-GB" dirty="0"/>
          </a:p>
          <a:p>
            <a:pPr marL="285750" indent="-285750">
              <a:buFont typeface="Arial"/>
              <a:buChar char="•"/>
              <a:defRPr/>
            </a:pPr>
            <a:r>
              <a:rPr lang="en-US" sz="1200" dirty="0">
                <a:ea typeface="+mj-lt"/>
                <a:cs typeface="+mj-lt"/>
              </a:rPr>
              <a:t>use electric tools safely.</a:t>
            </a:r>
          </a:p>
          <a:p>
            <a:pPr>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b="0" i="0" dirty="0">
                <a:solidFill>
                  <a:srgbClr val="FFFFFF"/>
                </a:solidFill>
                <a:effectLst/>
                <a:latin typeface="-apple-system"/>
              </a:rPr>
              <a:t>Esteban Espinal on </a:t>
            </a:r>
            <a:r>
              <a:rPr lang="en-US" b="0" i="0" dirty="0" err="1">
                <a:solidFill>
                  <a:srgbClr val="FFFFFF"/>
                </a:solidFill>
                <a:effectLst/>
                <a:latin typeface="-apple-system"/>
              </a:rPr>
              <a:t>Pxhere</a:t>
            </a:r>
            <a:r>
              <a:rPr lang="en-US" b="0" i="0" dirty="0">
                <a:solidFill>
                  <a:srgbClr val="FFFFFF"/>
                </a:solidFill>
                <a:effectLst/>
                <a:latin typeface="-apple-system"/>
              </a:rPr>
              <a:t>, Creative Commons CC0, </a:t>
            </a:r>
            <a:r>
              <a:rPr lang="en-US" b="0" dirty="0"/>
              <a:t>https://pxhere.com/en/photo/1603237. </a:t>
            </a:r>
            <a:r>
              <a:rPr lang="en-US" sz="1200" dirty="0"/>
              <a:t>Further permission required for reuse.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endParaRPr lang="en-US" dirty="0">
              <a:cs typeface="Calibri"/>
            </a:endParaRPr>
          </a:p>
          <a:p>
            <a:br>
              <a:rPr lang="en-US" dirty="0">
                <a:highlight>
                  <a:srgbClr val="FF00FF"/>
                </a:highlight>
                <a:cs typeface="+mn-l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2</a:t>
            </a:fld>
            <a:endParaRPr lang="en-GB" dirty="0"/>
          </a:p>
        </p:txBody>
      </p:sp>
    </p:spTree>
    <p:extLst>
      <p:ext uri="{BB962C8B-B14F-4D97-AF65-F5344CB8AC3E}">
        <p14:creationId xmlns:p14="http://schemas.microsoft.com/office/powerpoint/2010/main" val="3841634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dirty="0"/>
              <a:t>Keep anything electric away from water</a:t>
            </a:r>
            <a:r>
              <a:rPr lang="en-US" b="0" dirty="0"/>
              <a:t>. </a:t>
            </a:r>
          </a:p>
          <a:p>
            <a:pPr>
              <a:defRPr/>
            </a:pPr>
            <a:r>
              <a:rPr lang="en-US" b="0" dirty="0"/>
              <a:t>Here you can see water pouring onto the ground and there is an electricity cable by the wall – this is not safe and the cable should be moved. </a:t>
            </a:r>
            <a:br>
              <a:rPr lang="en-US" dirty="0">
                <a:cs typeface="+mn-lt"/>
              </a:rPr>
            </a:b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b="0" i="0" dirty="0">
                <a:solidFill>
                  <a:srgbClr val="212124"/>
                </a:solidFill>
                <a:effectLst/>
                <a:latin typeface="Proxima Nova"/>
              </a:rPr>
              <a:t>© M</a:t>
            </a:r>
            <a:r>
              <a:rPr lang="en-US" b="0" dirty="0"/>
              <a:t>ichael Hall / World Bank</a:t>
            </a:r>
          </a:p>
          <a:p>
            <a:br>
              <a:rPr lang="en-US" dirty="0">
                <a:highlight>
                  <a:srgbClr val="FF00FF"/>
                </a:highlight>
                <a:cs typeface="+mn-l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20</a:t>
            </a:fld>
            <a:endParaRPr lang="en-GB" dirty="0"/>
          </a:p>
        </p:txBody>
      </p:sp>
    </p:spTree>
    <p:extLst>
      <p:ext uri="{BB962C8B-B14F-4D97-AF65-F5344CB8AC3E}">
        <p14:creationId xmlns:p14="http://schemas.microsoft.com/office/powerpoint/2010/main" val="2120694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b="0" dirty="0"/>
              <a:t>Now we’ll finish this module with four key things to remember.</a:t>
            </a:r>
          </a:p>
          <a:p>
            <a:endParaRPr lang="en-US" sz="1300" b="1" dirty="0"/>
          </a:p>
          <a:p>
            <a:r>
              <a:rPr lang="en-US" sz="1300" b="1" dirty="0"/>
              <a:t>Image by: </a:t>
            </a:r>
            <a:r>
              <a:rPr lang="en-US" sz="1200" b="0" i="0" dirty="0">
                <a:solidFill>
                  <a:srgbClr val="212124"/>
                </a:solidFill>
                <a:effectLst/>
                <a:latin typeface="Proxima Nova"/>
              </a:rPr>
              <a:t>© </a:t>
            </a:r>
            <a:r>
              <a:rPr lang="en-US" sz="1300" b="0" dirty="0"/>
              <a:t>World Bank</a:t>
            </a:r>
            <a:endParaRPr lang="en-US" sz="1300" b="1" dirty="0"/>
          </a:p>
          <a:p>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21</a:t>
            </a:fld>
            <a:endParaRPr lang="en-GB" dirty="0"/>
          </a:p>
        </p:txBody>
      </p:sp>
      <p:sp>
        <p:nvSpPr>
          <p:cNvPr id="5" name="Date Placeholder 4">
            <a:extLst>
              <a:ext uri="{FF2B5EF4-FFF2-40B4-BE49-F238E27FC236}">
                <a16:creationId xmlns:a16="http://schemas.microsoft.com/office/drawing/2014/main" id="{36B3E536-CD2D-4F47-885C-2518CD1DC418}"/>
              </a:ext>
            </a:extLst>
          </p:cNvPr>
          <p:cNvSpPr>
            <a:spLocks noGrp="1"/>
          </p:cNvSpPr>
          <p:nvPr>
            <p:ph type="dt" idx="1"/>
          </p:nvPr>
        </p:nvSpPr>
        <p:spPr/>
        <p:txBody>
          <a:bodyPr/>
          <a:lstStyle/>
          <a:p>
            <a:fld id="{2FCBC42D-ECB1-4518-81A8-B7273CBCC9D5}" type="datetime1">
              <a:rPr lang="en-GB" smtClean="0"/>
              <a:t>31/05/2023</a:t>
            </a:fld>
            <a:endParaRPr lang="en-GB" dirty="0"/>
          </a:p>
        </p:txBody>
      </p:sp>
    </p:spTree>
    <p:extLst>
      <p:ext uri="{BB962C8B-B14F-4D97-AF65-F5344CB8AC3E}">
        <p14:creationId xmlns:p14="http://schemas.microsoft.com/office/powerpoint/2010/main" val="3244868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dirty="0"/>
              <a:t>Narration:  </a:t>
            </a:r>
            <a:r>
              <a:rPr lang="en-GB" sz="1200" b="0" dirty="0">
                <a:ea typeface="+mj-lt"/>
                <a:cs typeface="+mj-lt"/>
              </a:rPr>
              <a:t>1. Check tools, cables, plugs and sockets before you use them – make sure they are in good condition</a:t>
            </a:r>
          </a:p>
          <a:p>
            <a:pPr>
              <a:defRPr/>
            </a:pPr>
            <a:r>
              <a:rPr lang="en-GB" sz="1200" b="0" dirty="0">
                <a:ea typeface="+mj-lt"/>
                <a:cs typeface="+mj-lt"/>
              </a:rPr>
              <a:t>2. Hang cables at head height to keep them out of the way</a:t>
            </a:r>
          </a:p>
          <a:p>
            <a:pPr>
              <a:defRPr/>
            </a:pPr>
            <a:r>
              <a:rPr lang="en-GB" sz="1200" b="0" dirty="0">
                <a:ea typeface="+mj-lt"/>
                <a:cs typeface="+mj-lt"/>
              </a:rPr>
              <a:t>3. Keep cables and electric tools away from water</a:t>
            </a:r>
          </a:p>
          <a:p>
            <a:pPr>
              <a:defRPr/>
            </a:pPr>
            <a:r>
              <a:rPr lang="en-GB" sz="1200" dirty="0">
                <a:ea typeface="+mj-lt"/>
                <a:cs typeface="+mj-lt"/>
              </a:rPr>
              <a:t>4. Turn off the power when checking or adjusting tools.</a:t>
            </a:r>
          </a:p>
          <a:p>
            <a:pPr>
              <a:defRPr/>
            </a:pPr>
            <a:r>
              <a:rPr lang="en-US" sz="1200" dirty="0">
                <a:solidFill>
                  <a:srgbClr val="000000"/>
                </a:solidFill>
                <a:effectLst/>
                <a:latin typeface="Calibri" panose="020F0502020204030204" pitchFamily="34" charset="0"/>
                <a:ea typeface="Calibri" panose="020F0502020204030204" pitchFamily="34" charset="0"/>
              </a:rPr>
              <a:t>Now that you know how to use electricity and electric tools safely, we’ll find out the right way to work in excavations and earthworks in Module 14. </a:t>
            </a:r>
          </a:p>
          <a:p>
            <a:pPr>
              <a:defRPr/>
            </a:pPr>
            <a:br>
              <a:rPr lang="en-US" sz="1200" kern="1200" dirty="0">
                <a:cs typeface="+mn-lt"/>
              </a:rPr>
            </a:br>
            <a:r>
              <a:rPr lang="en-US" b="1" dirty="0"/>
              <a:t>Photo by: </a:t>
            </a:r>
            <a:r>
              <a:rPr lang="en-US" sz="1200" dirty="0"/>
              <a:t>Shutterstock.com</a:t>
            </a:r>
            <a:endParaRPr lang="en-US" sz="1200" b="1" dirty="0">
              <a:highlight>
                <a:srgbClr val="FFFF00"/>
              </a:highlight>
              <a:cs typeface="Calibri"/>
            </a:endParaRPr>
          </a:p>
          <a:p>
            <a:endParaRPr lang="en-US" sz="1200" dirty="0">
              <a:highlight>
                <a:srgbClr val="FF00FF"/>
              </a:highlight>
            </a:endParaRPr>
          </a:p>
          <a:p>
            <a:br>
              <a:rPr lang="en-US" sz="1200" dirty="0">
                <a:highlight>
                  <a:srgbClr val="FF00FF"/>
                </a:highlight>
              </a:rPr>
            </a:br>
            <a:endParaRPr lang="en-GB" sz="1200" dirty="0"/>
          </a:p>
        </p:txBody>
      </p:sp>
      <p:sp>
        <p:nvSpPr>
          <p:cNvPr id="4" name="Slide Number Placeholder 3"/>
          <p:cNvSpPr>
            <a:spLocks noGrp="1"/>
          </p:cNvSpPr>
          <p:nvPr>
            <p:ph type="sldNum" sz="quarter" idx="5"/>
          </p:nvPr>
        </p:nvSpPr>
        <p:spPr/>
        <p:txBody>
          <a:bodyPr/>
          <a:lstStyle/>
          <a:p>
            <a:fld id="{4728D87D-F75C-4A1C-B1D4-17454C29C32E}" type="slidenum">
              <a:rPr lang="en-GB" smtClean="0"/>
              <a:t>22</a:t>
            </a:fld>
            <a:endParaRPr lang="en-GB" dirty="0"/>
          </a:p>
        </p:txBody>
      </p:sp>
    </p:spTree>
    <p:extLst>
      <p:ext uri="{BB962C8B-B14F-4D97-AF65-F5344CB8AC3E}">
        <p14:creationId xmlns:p14="http://schemas.microsoft.com/office/powerpoint/2010/main" val="3372664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b="0" dirty="0"/>
              <a:t>Let’s begin by</a:t>
            </a:r>
            <a:r>
              <a:rPr lang="en-US" b="1" dirty="0"/>
              <a:t> </a:t>
            </a:r>
            <a:r>
              <a:rPr lang="en-US" b="0" dirty="0"/>
              <a:t>looking at the hazards and risks of using electricity and electric tools</a:t>
            </a:r>
            <a:r>
              <a:rPr lang="en-US" dirty="0"/>
              <a:t>.</a:t>
            </a:r>
            <a:endParaRPr lang="en-US" b="0" dirty="0"/>
          </a:p>
          <a:p>
            <a:pPr>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dirty="0"/>
              <a:t>Shutterstock.com. </a:t>
            </a:r>
            <a:r>
              <a:rPr lang="en-US" sz="1200" dirty="0"/>
              <a:t>Further permission required for reuse. </a:t>
            </a:r>
            <a:endParaRPr lang="en-US" b="1" dirty="0">
              <a:highlight>
                <a:srgbClr val="FFFF00"/>
              </a:highlight>
              <a:cs typeface="Calibri"/>
            </a:endParaRPr>
          </a:p>
          <a:p>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3</a:t>
            </a:fld>
            <a:endParaRPr lang="en-GB" dirty="0"/>
          </a:p>
        </p:txBody>
      </p:sp>
    </p:spTree>
    <p:extLst>
      <p:ext uri="{BB962C8B-B14F-4D97-AF65-F5344CB8AC3E}">
        <p14:creationId xmlns:p14="http://schemas.microsoft.com/office/powerpoint/2010/main" val="1362693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dirty="0"/>
              <a:t>Electricity can electrocute people and this is a big cause of deaths and injuries on construction sites. </a:t>
            </a:r>
          </a:p>
          <a:p>
            <a:pPr>
              <a:defRPr/>
            </a:pPr>
            <a:r>
              <a:rPr lang="en-US" dirty="0"/>
              <a:t>It can give you an electric shock and this can make breathing difficult and even stop the heart beating.</a:t>
            </a:r>
          </a:p>
          <a:p>
            <a:pPr>
              <a:defRPr/>
            </a:pPr>
            <a:r>
              <a:rPr lang="en-US" dirty="0"/>
              <a:t>It can affect muscles and throw a person – this can be especially dangerous on site where it could cause a fall from height or into the path of vehicles or machines. </a:t>
            </a:r>
          </a:p>
          <a:p>
            <a:pPr>
              <a:defRPr/>
            </a:pPr>
            <a:r>
              <a:rPr lang="en-US" dirty="0"/>
              <a:t>It can also cause severe burns. </a:t>
            </a:r>
          </a:p>
          <a:p>
            <a:pPr>
              <a:defRPr/>
            </a:pPr>
            <a:r>
              <a:rPr lang="en-US" dirty="0"/>
              <a:t>Sparks can start fires or cause explosions if there are flammable substances present, like fuel. </a:t>
            </a:r>
          </a:p>
          <a:p>
            <a:pPr>
              <a:defRPr/>
            </a:pPr>
            <a:r>
              <a:rPr lang="en-US" dirty="0"/>
              <a:t>Water makes electricity even more dangerous as it makes it more likely that t</a:t>
            </a:r>
            <a:r>
              <a:rPr lang="en-US" b="0" dirty="0"/>
              <a:t>he electricity would go through you giving you a severe shock</a:t>
            </a:r>
            <a:r>
              <a:rPr lang="en-US" dirty="0"/>
              <a:t>. </a:t>
            </a:r>
          </a:p>
          <a:p>
            <a:pPr>
              <a:defRPr/>
            </a:pPr>
            <a:r>
              <a:rPr lang="en-US" dirty="0"/>
              <a:t>This yellow triangle sign reminds you that there is an electricity hazard and you need to take extra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a:defRPr/>
            </a:pPr>
            <a:r>
              <a:rPr lang="en-US" b="1" dirty="0"/>
              <a:t>Photo by: </a:t>
            </a:r>
            <a:r>
              <a:rPr lang="en-US" dirty="0"/>
              <a:t>Shutterstock.com. </a:t>
            </a:r>
            <a:r>
              <a:rPr lang="en-US" sz="1200" dirty="0"/>
              <a:t>Further permission required for reuse. </a:t>
            </a:r>
            <a:endParaRPr lang="en-US" b="1" dirty="0">
              <a:highlight>
                <a:srgbClr val="FFFF00"/>
              </a:highlight>
              <a:cs typeface="Calibri"/>
            </a:endParaRPr>
          </a:p>
          <a:p>
            <a:pPr>
              <a:defRPr/>
            </a:pPr>
            <a:r>
              <a:rPr lang="en-US" b="1" dirty="0"/>
              <a:t>Image by: </a:t>
            </a:r>
            <a:r>
              <a:rPr lang="en-US" dirty="0">
                <a:hlinkClick r:id="rId3"/>
              </a:rPr>
              <a:t>https://en.wikipedia.org/wiki/ISO_7010</a:t>
            </a:r>
            <a:r>
              <a:rPr lang="en-US" dirty="0"/>
              <a:t>, public domain.   </a:t>
            </a:r>
            <a:endParaRPr lang="en-US" dirty="0">
              <a:cs typeface="Calibri"/>
            </a:endParaRPr>
          </a:p>
          <a:p>
            <a:endParaRPr lang="en-US" dirty="0">
              <a:highlight>
                <a:srgbClr val="FF00FF"/>
              </a:highlight>
            </a:endParaRPr>
          </a:p>
          <a:p>
            <a:br>
              <a:rPr lang="en-US" dirty="0">
                <a:highlight>
                  <a:srgbClr val="FF00FF"/>
                </a:highlight>
                <a:cs typeface="+mn-l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4</a:t>
            </a:fld>
            <a:endParaRPr lang="en-GB" dirty="0"/>
          </a:p>
        </p:txBody>
      </p:sp>
    </p:spTree>
    <p:extLst>
      <p:ext uri="{BB962C8B-B14F-4D97-AF65-F5344CB8AC3E}">
        <p14:creationId xmlns:p14="http://schemas.microsoft.com/office/powerpoint/2010/main" val="3324379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b="0" dirty="0"/>
              <a:t>Next we’ll explain key things you need to check and do to make sure the electricity you use is safe.</a:t>
            </a:r>
          </a:p>
          <a:p>
            <a:pPr>
              <a:defRPr/>
            </a:pPr>
            <a:endParaRPr lang="en-US" b="0" dirty="0"/>
          </a:p>
          <a:p>
            <a:pPr>
              <a:defRPr/>
            </a:pPr>
            <a:r>
              <a:rPr lang="en-US" b="1" dirty="0"/>
              <a:t>Photo by: ​ </a:t>
            </a:r>
            <a:r>
              <a:rPr lang="en-US" dirty="0"/>
              <a:t>Shutterstock.com</a:t>
            </a:r>
            <a:br>
              <a:rPr lang="en-US" dirty="0"/>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5</a:t>
            </a:fld>
            <a:endParaRPr lang="en-GB" dirty="0"/>
          </a:p>
        </p:txBody>
      </p:sp>
    </p:spTree>
    <p:extLst>
      <p:ext uri="{BB962C8B-B14F-4D97-AF65-F5344CB8AC3E}">
        <p14:creationId xmlns:p14="http://schemas.microsoft.com/office/powerpoint/2010/main" val="2990217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b="0" dirty="0"/>
              <a:t>First let’s </a:t>
            </a:r>
            <a:r>
              <a:rPr lang="en-US" dirty="0"/>
              <a:t>find out how cables need to be set up so you know what to look out for to stay safe.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Cables should have been connected into the right place by a qualified electrician.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a:t>
            </a:r>
            <a:r>
              <a:rPr lang="en-US" dirty="0"/>
              <a:t>cable has been wired up to a light socket which is very dangerous.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by: </a:t>
            </a:r>
            <a:r>
              <a:rPr lang="en-US" b="0" i="0" dirty="0">
                <a:solidFill>
                  <a:srgbClr val="212124"/>
                </a:solidFill>
                <a:effectLst/>
                <a:latin typeface="Proxima Nova"/>
              </a:rPr>
              <a:t>© M</a:t>
            </a:r>
            <a:r>
              <a:rPr lang="en-US" b="0" dirty="0"/>
              <a:t>ichael Hall / World Bank</a:t>
            </a:r>
          </a:p>
          <a:p>
            <a:pPr>
              <a:defRPr/>
            </a:pPr>
            <a:endParaRPr lang="en-US" b="0" dirty="0">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6</a:t>
            </a:fld>
            <a:endParaRPr lang="en-GB" dirty="0"/>
          </a:p>
        </p:txBody>
      </p:sp>
    </p:spTree>
    <p:extLst>
      <p:ext uri="{BB962C8B-B14F-4D97-AF65-F5344CB8AC3E}">
        <p14:creationId xmlns:p14="http://schemas.microsoft.com/office/powerpoint/2010/main" val="754787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dirty="0"/>
              <a:t>Cables should have been connected to a closed electric box like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a:defRPr/>
            </a:pPr>
            <a:r>
              <a:rPr lang="en-US" b="1" dirty="0"/>
              <a:t>Photo by: </a:t>
            </a:r>
            <a:r>
              <a:rPr lang="en-US" dirty="0"/>
              <a:t>Shutterstock.com</a:t>
            </a:r>
            <a:br>
              <a:rPr lang="en-US" dirty="0"/>
            </a:br>
            <a:br>
              <a:rPr lang="en-US" dirty="0">
                <a:highlight>
                  <a:srgbClr val="FF00FF"/>
                </a:highlight>
                <a:cs typeface="+mn-l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7</a:t>
            </a:fld>
            <a:endParaRPr lang="en-GB" dirty="0"/>
          </a:p>
        </p:txBody>
      </p:sp>
    </p:spTree>
    <p:extLst>
      <p:ext uri="{BB962C8B-B14F-4D97-AF65-F5344CB8AC3E}">
        <p14:creationId xmlns:p14="http://schemas.microsoft.com/office/powerpoint/2010/main" val="2144426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b="0" dirty="0"/>
              <a:t>Or </a:t>
            </a:r>
            <a:r>
              <a:rPr lang="en-US" dirty="0"/>
              <a:t>a socket like these.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 not use cables that have not been properly connected – tell your Supervisor.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a:defRPr/>
            </a:pPr>
            <a:r>
              <a:rPr lang="en-US" b="1" dirty="0"/>
              <a:t>Photos by: </a:t>
            </a:r>
            <a:r>
              <a:rPr lang="en-US" b="0" dirty="0">
                <a:cs typeface="Calibri"/>
              </a:rPr>
              <a:t>1.  Socket: </a:t>
            </a:r>
            <a:r>
              <a:rPr lang="en-US" b="0" dirty="0" err="1">
                <a:cs typeface="Calibri"/>
              </a:rPr>
              <a:t>Pxhere</a:t>
            </a:r>
            <a:r>
              <a:rPr lang="en-US" b="0" dirty="0">
                <a:cs typeface="Calibri"/>
              </a:rPr>
              <a:t>, Creative Commons CC0, https://pxhere.com/en/photo/996633</a:t>
            </a:r>
            <a:r>
              <a:rPr lang="en-US" sz="1200" b="0" i="0" kern="1200" dirty="0">
                <a:solidFill>
                  <a:schemeClr val="tx1"/>
                </a:solidFill>
                <a:effectLst/>
                <a:latin typeface="+mn-lt"/>
                <a:ea typeface="+mn-ea"/>
                <a:cs typeface="+mn-cs"/>
              </a:rPr>
              <a:t> </a:t>
            </a:r>
          </a:p>
          <a:p>
            <a:pPr>
              <a:defRPr/>
            </a:pPr>
            <a:r>
              <a:rPr lang="en-US" b="0" dirty="0">
                <a:cs typeface="Calibri"/>
              </a:rPr>
              <a:t>2. Industrial socket:</a:t>
            </a:r>
            <a:r>
              <a:rPr lang="en-US" dirty="0">
                <a:cs typeface="Calibri"/>
              </a:rPr>
              <a:t> </a:t>
            </a:r>
            <a:r>
              <a:rPr lang="en-US" dirty="0"/>
              <a:t>Shutterstock.com</a:t>
            </a:r>
            <a:endParaRPr lang="en-US" b="1" dirty="0">
              <a:highlight>
                <a:srgbClr val="FFFF00"/>
              </a:highlight>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8</a:t>
            </a:fld>
            <a:endParaRPr lang="en-GB" dirty="0"/>
          </a:p>
        </p:txBody>
      </p:sp>
    </p:spTree>
    <p:extLst>
      <p:ext uri="{BB962C8B-B14F-4D97-AF65-F5344CB8AC3E}">
        <p14:creationId xmlns:p14="http://schemas.microsoft.com/office/powerpoint/2010/main" val="641881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sz="1200" dirty="0"/>
              <a:t>Only use cables that are shielded. This means that there is an outer layer of plastic covering all the internal wires, like the black shielding in this picture. </a:t>
            </a:r>
          </a:p>
          <a:p>
            <a:pPr>
              <a:defRPr/>
            </a:pPr>
            <a:endParaRPr lang="en-US" b="1" dirty="0"/>
          </a:p>
          <a:p>
            <a:pPr>
              <a:defRPr/>
            </a:pPr>
            <a:r>
              <a:rPr lang="en-US" b="1" dirty="0"/>
              <a:t>Photo by: ​</a:t>
            </a:r>
            <a:r>
              <a:rPr lang="en-US" dirty="0"/>
              <a:t>Shutterstock.com</a:t>
            </a:r>
            <a:endParaRPr lang="en-US" b="1" dirty="0">
              <a:highlight>
                <a:srgbClr val="FFFF00"/>
              </a:highlight>
              <a:cs typeface="Calibri"/>
            </a:endParaRPr>
          </a:p>
          <a:p>
            <a:endParaRPr lang="en-US" dirty="0">
              <a:highlight>
                <a:srgbClr val="FF00FF"/>
              </a:highlight>
            </a:endParaRPr>
          </a:p>
          <a:p>
            <a:br>
              <a:rPr lang="en-US" dirty="0">
                <a:highlight>
                  <a:srgbClr val="FF00FF"/>
                </a:highlight>
                <a:cs typeface="+mn-lt"/>
              </a:rPr>
            </a:b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9</a:t>
            </a:fld>
            <a:endParaRPr lang="en-GB" dirty="0"/>
          </a:p>
        </p:txBody>
      </p:sp>
    </p:spTree>
    <p:extLst>
      <p:ext uri="{BB962C8B-B14F-4D97-AF65-F5344CB8AC3E}">
        <p14:creationId xmlns:p14="http://schemas.microsoft.com/office/powerpoint/2010/main" val="3790117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Lef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666749" y="914400"/>
            <a:ext cx="4576763" cy="5143500"/>
          </a:xfrm>
          <a:prstGeom prst="rect">
            <a:avLst/>
          </a:prstGeom>
        </p:spPr>
        <p:txBody>
          <a:bodyPr>
            <a:normAutofit/>
          </a:bodyPr>
          <a:lstStyle>
            <a:lvl1pPr marL="342900" indent="-342900" algn="l">
              <a:buFont typeface="Arial" charset="0"/>
              <a:buChar char="•"/>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7" name="Group 6"/>
          <p:cNvGrpSpPr/>
          <p:nvPr userDrawn="1"/>
        </p:nvGrpSpPr>
        <p:grpSpPr>
          <a:xfrm>
            <a:off x="-6" y="-20581"/>
            <a:ext cx="7715256" cy="615363"/>
            <a:chOff x="-6" y="-20581"/>
            <a:chExt cx="7715256" cy="615363"/>
          </a:xfrm>
        </p:grpSpPr>
        <p:sp>
          <p:nvSpPr>
            <p:cNvPr id="8" name="Rectangle 8"/>
            <p:cNvSpPr/>
            <p:nvPr userDrawn="1"/>
          </p:nvSpPr>
          <p:spPr>
            <a:xfrm rot="10800000" flipV="1">
              <a:off x="-6" y="-20581"/>
              <a:ext cx="7423871"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6152466"/>
                <a:gd name="connsiteY0" fmla="*/ 23643 h 589441"/>
                <a:gd name="connsiteX1" fmla="*/ 6152466 w 6152466"/>
                <a:gd name="connsiteY1" fmla="*/ 0 h 589441"/>
                <a:gd name="connsiteX2" fmla="*/ 6152466 w 6152466"/>
                <a:gd name="connsiteY2" fmla="*/ 589441 h 589441"/>
                <a:gd name="connsiteX3" fmla="*/ 1350952 w 6152466"/>
                <a:gd name="connsiteY3" fmla="*/ 589441 h 589441"/>
                <a:gd name="connsiteX4" fmla="*/ 0 w 6152466"/>
                <a:gd name="connsiteY4" fmla="*/ 23643 h 589441"/>
                <a:gd name="connsiteX0" fmla="*/ 0 w 6218799"/>
                <a:gd name="connsiteY0" fmla="*/ 12695 h 589441"/>
                <a:gd name="connsiteX1" fmla="*/ 6218799 w 6218799"/>
                <a:gd name="connsiteY1" fmla="*/ 0 h 589441"/>
                <a:gd name="connsiteX2" fmla="*/ 6218799 w 6218799"/>
                <a:gd name="connsiteY2" fmla="*/ 589441 h 589441"/>
                <a:gd name="connsiteX3" fmla="*/ 1417285 w 6218799"/>
                <a:gd name="connsiteY3" fmla="*/ 589441 h 589441"/>
                <a:gd name="connsiteX4" fmla="*/ 0 w 6218799"/>
                <a:gd name="connsiteY4" fmla="*/ 12695 h 589441"/>
                <a:gd name="connsiteX0" fmla="*/ 0 w 6218799"/>
                <a:gd name="connsiteY0" fmla="*/ 12695 h 589441"/>
                <a:gd name="connsiteX1" fmla="*/ 6218799 w 6218799"/>
                <a:gd name="connsiteY1" fmla="*/ 0 h 589441"/>
                <a:gd name="connsiteX2" fmla="*/ 6218799 w 6218799"/>
                <a:gd name="connsiteY2" fmla="*/ 589441 h 589441"/>
                <a:gd name="connsiteX3" fmla="*/ 532845 w 6218799"/>
                <a:gd name="connsiteY3" fmla="*/ 589441 h 589441"/>
                <a:gd name="connsiteX4" fmla="*/ 0 w 6218799"/>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1019287 w 6705241"/>
                <a:gd name="connsiteY3" fmla="*/ 589441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31844 w 6705241"/>
                <a:gd name="connsiteY3" fmla="*/ 578492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42900 w 6705241"/>
                <a:gd name="connsiteY3" fmla="*/ 589441 h 589441"/>
                <a:gd name="connsiteX4" fmla="*/ 0 w 6705241"/>
                <a:gd name="connsiteY4" fmla="*/ 12695 h 589441"/>
                <a:gd name="connsiteX0" fmla="*/ 0 w 6627853"/>
                <a:gd name="connsiteY0" fmla="*/ 12695 h 589441"/>
                <a:gd name="connsiteX1" fmla="*/ 6627853 w 6627853"/>
                <a:gd name="connsiteY1" fmla="*/ 0 h 589441"/>
                <a:gd name="connsiteX2" fmla="*/ 6627853 w 6627853"/>
                <a:gd name="connsiteY2" fmla="*/ 589441 h 589441"/>
                <a:gd name="connsiteX3" fmla="*/ 665512 w 6627853"/>
                <a:gd name="connsiteY3" fmla="*/ 589441 h 589441"/>
                <a:gd name="connsiteX4" fmla="*/ 0 w 6627853"/>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1362008 w 7324349"/>
                <a:gd name="connsiteY3" fmla="*/ 589441 h 589441"/>
                <a:gd name="connsiteX4" fmla="*/ 0 w 7324349"/>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687623 w 7324349"/>
                <a:gd name="connsiteY3" fmla="*/ 589441 h 589441"/>
                <a:gd name="connsiteX4" fmla="*/ 0 w 7324349"/>
                <a:gd name="connsiteY4" fmla="*/ 12695 h 589441"/>
                <a:gd name="connsiteX0" fmla="*/ 0 w 7832902"/>
                <a:gd name="connsiteY0" fmla="*/ 1746 h 589441"/>
                <a:gd name="connsiteX1" fmla="*/ 7832902 w 7832902"/>
                <a:gd name="connsiteY1" fmla="*/ 0 h 589441"/>
                <a:gd name="connsiteX2" fmla="*/ 7832902 w 7832902"/>
                <a:gd name="connsiteY2" fmla="*/ 589441 h 589441"/>
                <a:gd name="connsiteX3" fmla="*/ 1196176 w 7832902"/>
                <a:gd name="connsiteY3" fmla="*/ 589441 h 589441"/>
                <a:gd name="connsiteX4" fmla="*/ 0 w 7832902"/>
                <a:gd name="connsiteY4" fmla="*/ 1746 h 589441"/>
                <a:gd name="connsiteX0" fmla="*/ 0 w 7832902"/>
                <a:gd name="connsiteY0" fmla="*/ 1746 h 589441"/>
                <a:gd name="connsiteX1" fmla="*/ 7832902 w 7832902"/>
                <a:gd name="connsiteY1" fmla="*/ 0 h 589441"/>
                <a:gd name="connsiteX2" fmla="*/ 7832902 w 7832902"/>
                <a:gd name="connsiteY2" fmla="*/ 589441 h 589441"/>
                <a:gd name="connsiteX3" fmla="*/ 897677 w 7832902"/>
                <a:gd name="connsiteY3" fmla="*/ 589441 h 589441"/>
                <a:gd name="connsiteX4" fmla="*/ 0 w 7832902"/>
                <a:gd name="connsiteY4" fmla="*/ 1746 h 589441"/>
                <a:gd name="connsiteX0" fmla="*/ 0 w 7644959"/>
                <a:gd name="connsiteY0" fmla="*/ 1746 h 589441"/>
                <a:gd name="connsiteX1" fmla="*/ 7644959 w 7644959"/>
                <a:gd name="connsiteY1" fmla="*/ 0 h 589441"/>
                <a:gd name="connsiteX2" fmla="*/ 7644959 w 7644959"/>
                <a:gd name="connsiteY2" fmla="*/ 589441 h 589441"/>
                <a:gd name="connsiteX3" fmla="*/ 709734 w 7644959"/>
                <a:gd name="connsiteY3" fmla="*/ 589441 h 589441"/>
                <a:gd name="connsiteX4" fmla="*/ 0 w 7644959"/>
                <a:gd name="connsiteY4" fmla="*/ 1746 h 589441"/>
                <a:gd name="connsiteX0" fmla="*/ 0 w 7534404"/>
                <a:gd name="connsiteY0" fmla="*/ 12695 h 589441"/>
                <a:gd name="connsiteX1" fmla="*/ 7534404 w 7534404"/>
                <a:gd name="connsiteY1" fmla="*/ 0 h 589441"/>
                <a:gd name="connsiteX2" fmla="*/ 7534404 w 7534404"/>
                <a:gd name="connsiteY2" fmla="*/ 589441 h 589441"/>
                <a:gd name="connsiteX3" fmla="*/ 599179 w 7534404"/>
                <a:gd name="connsiteY3" fmla="*/ 589441 h 589441"/>
                <a:gd name="connsiteX4" fmla="*/ 0 w 7534404"/>
                <a:gd name="connsiteY4" fmla="*/ 12695 h 589441"/>
                <a:gd name="connsiteX0" fmla="*/ 0 w 7235906"/>
                <a:gd name="connsiteY0" fmla="*/ 12695 h 589441"/>
                <a:gd name="connsiteX1" fmla="*/ 7235906 w 7235906"/>
                <a:gd name="connsiteY1" fmla="*/ 0 h 589441"/>
                <a:gd name="connsiteX2" fmla="*/ 7235906 w 7235906"/>
                <a:gd name="connsiteY2" fmla="*/ 589441 h 589441"/>
                <a:gd name="connsiteX3" fmla="*/ 300681 w 7235906"/>
                <a:gd name="connsiteY3" fmla="*/ 589441 h 589441"/>
                <a:gd name="connsiteX4" fmla="*/ 0 w 7235906"/>
                <a:gd name="connsiteY4" fmla="*/ 12695 h 589441"/>
                <a:gd name="connsiteX0" fmla="*/ 0 w 7235906"/>
                <a:gd name="connsiteY0" fmla="*/ 12695 h 589441"/>
                <a:gd name="connsiteX1" fmla="*/ 7235906 w 7235906"/>
                <a:gd name="connsiteY1" fmla="*/ 0 h 589441"/>
                <a:gd name="connsiteX2" fmla="*/ 7235906 w 7235906"/>
                <a:gd name="connsiteY2" fmla="*/ 589441 h 589441"/>
                <a:gd name="connsiteX3" fmla="*/ 532846 w 7235906"/>
                <a:gd name="connsiteY3" fmla="*/ 589441 h 589441"/>
                <a:gd name="connsiteX4" fmla="*/ 0 w 7235906"/>
                <a:gd name="connsiteY4" fmla="*/ 12695 h 589441"/>
                <a:gd name="connsiteX0" fmla="*/ 0 w 7180629"/>
                <a:gd name="connsiteY0" fmla="*/ 12695 h 589441"/>
                <a:gd name="connsiteX1" fmla="*/ 7180629 w 7180629"/>
                <a:gd name="connsiteY1" fmla="*/ 0 h 589441"/>
                <a:gd name="connsiteX2" fmla="*/ 7180629 w 7180629"/>
                <a:gd name="connsiteY2" fmla="*/ 589441 h 589441"/>
                <a:gd name="connsiteX3" fmla="*/ 477569 w 7180629"/>
                <a:gd name="connsiteY3" fmla="*/ 589441 h 589441"/>
                <a:gd name="connsiteX4" fmla="*/ 0 w 7180629"/>
                <a:gd name="connsiteY4" fmla="*/ 12695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0629" h="589441">
                  <a:moveTo>
                    <a:pt x="0" y="12695"/>
                  </a:moveTo>
                  <a:lnTo>
                    <a:pt x="7180629" y="0"/>
                  </a:lnTo>
                  <a:lnTo>
                    <a:pt x="7180629" y="589441"/>
                  </a:lnTo>
                  <a:lnTo>
                    <a:pt x="477569" y="589441"/>
                  </a:lnTo>
                  <a:lnTo>
                    <a:pt x="0" y="12695"/>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230594" y="101108"/>
              <a:ext cx="7484656"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13  </a:t>
              </a:r>
              <a:r>
                <a:rPr lang="en-US" dirty="0">
                  <a:solidFill>
                    <a:schemeClr val="bg1"/>
                  </a:solidFill>
                  <a:latin typeface="Arial" charset="0"/>
                  <a:ea typeface="Arial" charset="0"/>
                  <a:cs typeface="Arial" charset="0"/>
                </a:rPr>
                <a:t>•  USING ELECTRICITY</a:t>
              </a:r>
              <a:r>
                <a:rPr lang="en-US" baseline="0" dirty="0">
                  <a:solidFill>
                    <a:schemeClr val="bg1"/>
                  </a:solidFill>
                  <a:latin typeface="Arial" charset="0"/>
                  <a:ea typeface="Arial" charset="0"/>
                  <a:cs typeface="Arial" charset="0"/>
                </a:rPr>
                <a:t> AND ELECTRIC TOOLS</a:t>
              </a:r>
              <a:endParaRPr lang="en-US" b="1" dirty="0">
                <a:solidFill>
                  <a:schemeClr val="bg1"/>
                </a:solidFill>
                <a:latin typeface="Arial" charset="0"/>
                <a:ea typeface="Arial" charset="0"/>
                <a:cs typeface="Arial"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1404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53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Righ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7038974" y="914400"/>
            <a:ext cx="4576763" cy="5143500"/>
          </a:xfrm>
          <a:prstGeom prst="rect">
            <a:avLst/>
          </a:prstGeom>
        </p:spPr>
        <p:txBody>
          <a:bodyPr>
            <a:normAutofit/>
          </a:bodyPr>
          <a:lstStyle>
            <a:lvl1pPr marL="342900" indent="-342900" algn="l">
              <a:buFont typeface="Arial" charset="0"/>
              <a:buChar char="•"/>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13" name="Group 12"/>
          <p:cNvGrpSpPr/>
          <p:nvPr userDrawn="1"/>
        </p:nvGrpSpPr>
        <p:grpSpPr>
          <a:xfrm>
            <a:off x="-6" y="-20581"/>
            <a:ext cx="7715256" cy="615363"/>
            <a:chOff x="-6" y="-20581"/>
            <a:chExt cx="7715256" cy="615363"/>
          </a:xfrm>
        </p:grpSpPr>
        <p:sp>
          <p:nvSpPr>
            <p:cNvPr id="15" name="Rectangle 8"/>
            <p:cNvSpPr/>
            <p:nvPr userDrawn="1"/>
          </p:nvSpPr>
          <p:spPr>
            <a:xfrm rot="10800000" flipV="1">
              <a:off x="-6" y="-20581"/>
              <a:ext cx="7423871"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6152466"/>
                <a:gd name="connsiteY0" fmla="*/ 23643 h 589441"/>
                <a:gd name="connsiteX1" fmla="*/ 6152466 w 6152466"/>
                <a:gd name="connsiteY1" fmla="*/ 0 h 589441"/>
                <a:gd name="connsiteX2" fmla="*/ 6152466 w 6152466"/>
                <a:gd name="connsiteY2" fmla="*/ 589441 h 589441"/>
                <a:gd name="connsiteX3" fmla="*/ 1350952 w 6152466"/>
                <a:gd name="connsiteY3" fmla="*/ 589441 h 589441"/>
                <a:gd name="connsiteX4" fmla="*/ 0 w 6152466"/>
                <a:gd name="connsiteY4" fmla="*/ 23643 h 589441"/>
                <a:gd name="connsiteX0" fmla="*/ 0 w 6218799"/>
                <a:gd name="connsiteY0" fmla="*/ 12695 h 589441"/>
                <a:gd name="connsiteX1" fmla="*/ 6218799 w 6218799"/>
                <a:gd name="connsiteY1" fmla="*/ 0 h 589441"/>
                <a:gd name="connsiteX2" fmla="*/ 6218799 w 6218799"/>
                <a:gd name="connsiteY2" fmla="*/ 589441 h 589441"/>
                <a:gd name="connsiteX3" fmla="*/ 1417285 w 6218799"/>
                <a:gd name="connsiteY3" fmla="*/ 589441 h 589441"/>
                <a:gd name="connsiteX4" fmla="*/ 0 w 6218799"/>
                <a:gd name="connsiteY4" fmla="*/ 12695 h 589441"/>
                <a:gd name="connsiteX0" fmla="*/ 0 w 6218799"/>
                <a:gd name="connsiteY0" fmla="*/ 12695 h 589441"/>
                <a:gd name="connsiteX1" fmla="*/ 6218799 w 6218799"/>
                <a:gd name="connsiteY1" fmla="*/ 0 h 589441"/>
                <a:gd name="connsiteX2" fmla="*/ 6218799 w 6218799"/>
                <a:gd name="connsiteY2" fmla="*/ 589441 h 589441"/>
                <a:gd name="connsiteX3" fmla="*/ 532845 w 6218799"/>
                <a:gd name="connsiteY3" fmla="*/ 589441 h 589441"/>
                <a:gd name="connsiteX4" fmla="*/ 0 w 6218799"/>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1019287 w 6705241"/>
                <a:gd name="connsiteY3" fmla="*/ 589441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31844 w 6705241"/>
                <a:gd name="connsiteY3" fmla="*/ 578492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42900 w 6705241"/>
                <a:gd name="connsiteY3" fmla="*/ 589441 h 589441"/>
                <a:gd name="connsiteX4" fmla="*/ 0 w 6705241"/>
                <a:gd name="connsiteY4" fmla="*/ 12695 h 589441"/>
                <a:gd name="connsiteX0" fmla="*/ 0 w 6627853"/>
                <a:gd name="connsiteY0" fmla="*/ 12695 h 589441"/>
                <a:gd name="connsiteX1" fmla="*/ 6627853 w 6627853"/>
                <a:gd name="connsiteY1" fmla="*/ 0 h 589441"/>
                <a:gd name="connsiteX2" fmla="*/ 6627853 w 6627853"/>
                <a:gd name="connsiteY2" fmla="*/ 589441 h 589441"/>
                <a:gd name="connsiteX3" fmla="*/ 665512 w 6627853"/>
                <a:gd name="connsiteY3" fmla="*/ 589441 h 589441"/>
                <a:gd name="connsiteX4" fmla="*/ 0 w 6627853"/>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1362008 w 7324349"/>
                <a:gd name="connsiteY3" fmla="*/ 589441 h 589441"/>
                <a:gd name="connsiteX4" fmla="*/ 0 w 7324349"/>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687623 w 7324349"/>
                <a:gd name="connsiteY3" fmla="*/ 589441 h 589441"/>
                <a:gd name="connsiteX4" fmla="*/ 0 w 7324349"/>
                <a:gd name="connsiteY4" fmla="*/ 12695 h 589441"/>
                <a:gd name="connsiteX0" fmla="*/ 0 w 7832902"/>
                <a:gd name="connsiteY0" fmla="*/ 1746 h 589441"/>
                <a:gd name="connsiteX1" fmla="*/ 7832902 w 7832902"/>
                <a:gd name="connsiteY1" fmla="*/ 0 h 589441"/>
                <a:gd name="connsiteX2" fmla="*/ 7832902 w 7832902"/>
                <a:gd name="connsiteY2" fmla="*/ 589441 h 589441"/>
                <a:gd name="connsiteX3" fmla="*/ 1196176 w 7832902"/>
                <a:gd name="connsiteY3" fmla="*/ 589441 h 589441"/>
                <a:gd name="connsiteX4" fmla="*/ 0 w 7832902"/>
                <a:gd name="connsiteY4" fmla="*/ 1746 h 589441"/>
                <a:gd name="connsiteX0" fmla="*/ 0 w 7832902"/>
                <a:gd name="connsiteY0" fmla="*/ 1746 h 589441"/>
                <a:gd name="connsiteX1" fmla="*/ 7832902 w 7832902"/>
                <a:gd name="connsiteY1" fmla="*/ 0 h 589441"/>
                <a:gd name="connsiteX2" fmla="*/ 7832902 w 7832902"/>
                <a:gd name="connsiteY2" fmla="*/ 589441 h 589441"/>
                <a:gd name="connsiteX3" fmla="*/ 897677 w 7832902"/>
                <a:gd name="connsiteY3" fmla="*/ 589441 h 589441"/>
                <a:gd name="connsiteX4" fmla="*/ 0 w 7832902"/>
                <a:gd name="connsiteY4" fmla="*/ 1746 h 589441"/>
                <a:gd name="connsiteX0" fmla="*/ 0 w 7644959"/>
                <a:gd name="connsiteY0" fmla="*/ 1746 h 589441"/>
                <a:gd name="connsiteX1" fmla="*/ 7644959 w 7644959"/>
                <a:gd name="connsiteY1" fmla="*/ 0 h 589441"/>
                <a:gd name="connsiteX2" fmla="*/ 7644959 w 7644959"/>
                <a:gd name="connsiteY2" fmla="*/ 589441 h 589441"/>
                <a:gd name="connsiteX3" fmla="*/ 709734 w 7644959"/>
                <a:gd name="connsiteY3" fmla="*/ 589441 h 589441"/>
                <a:gd name="connsiteX4" fmla="*/ 0 w 7644959"/>
                <a:gd name="connsiteY4" fmla="*/ 1746 h 589441"/>
                <a:gd name="connsiteX0" fmla="*/ 0 w 7534404"/>
                <a:gd name="connsiteY0" fmla="*/ 12695 h 589441"/>
                <a:gd name="connsiteX1" fmla="*/ 7534404 w 7534404"/>
                <a:gd name="connsiteY1" fmla="*/ 0 h 589441"/>
                <a:gd name="connsiteX2" fmla="*/ 7534404 w 7534404"/>
                <a:gd name="connsiteY2" fmla="*/ 589441 h 589441"/>
                <a:gd name="connsiteX3" fmla="*/ 599179 w 7534404"/>
                <a:gd name="connsiteY3" fmla="*/ 589441 h 589441"/>
                <a:gd name="connsiteX4" fmla="*/ 0 w 7534404"/>
                <a:gd name="connsiteY4" fmla="*/ 12695 h 589441"/>
                <a:gd name="connsiteX0" fmla="*/ 0 w 7235906"/>
                <a:gd name="connsiteY0" fmla="*/ 12695 h 589441"/>
                <a:gd name="connsiteX1" fmla="*/ 7235906 w 7235906"/>
                <a:gd name="connsiteY1" fmla="*/ 0 h 589441"/>
                <a:gd name="connsiteX2" fmla="*/ 7235906 w 7235906"/>
                <a:gd name="connsiteY2" fmla="*/ 589441 h 589441"/>
                <a:gd name="connsiteX3" fmla="*/ 300681 w 7235906"/>
                <a:gd name="connsiteY3" fmla="*/ 589441 h 589441"/>
                <a:gd name="connsiteX4" fmla="*/ 0 w 7235906"/>
                <a:gd name="connsiteY4" fmla="*/ 12695 h 589441"/>
                <a:gd name="connsiteX0" fmla="*/ 0 w 7235906"/>
                <a:gd name="connsiteY0" fmla="*/ 12695 h 589441"/>
                <a:gd name="connsiteX1" fmla="*/ 7235906 w 7235906"/>
                <a:gd name="connsiteY1" fmla="*/ 0 h 589441"/>
                <a:gd name="connsiteX2" fmla="*/ 7235906 w 7235906"/>
                <a:gd name="connsiteY2" fmla="*/ 589441 h 589441"/>
                <a:gd name="connsiteX3" fmla="*/ 532846 w 7235906"/>
                <a:gd name="connsiteY3" fmla="*/ 589441 h 589441"/>
                <a:gd name="connsiteX4" fmla="*/ 0 w 7235906"/>
                <a:gd name="connsiteY4" fmla="*/ 12695 h 589441"/>
                <a:gd name="connsiteX0" fmla="*/ 0 w 7180629"/>
                <a:gd name="connsiteY0" fmla="*/ 12695 h 589441"/>
                <a:gd name="connsiteX1" fmla="*/ 7180629 w 7180629"/>
                <a:gd name="connsiteY1" fmla="*/ 0 h 589441"/>
                <a:gd name="connsiteX2" fmla="*/ 7180629 w 7180629"/>
                <a:gd name="connsiteY2" fmla="*/ 589441 h 589441"/>
                <a:gd name="connsiteX3" fmla="*/ 477569 w 7180629"/>
                <a:gd name="connsiteY3" fmla="*/ 589441 h 589441"/>
                <a:gd name="connsiteX4" fmla="*/ 0 w 7180629"/>
                <a:gd name="connsiteY4" fmla="*/ 12695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0629" h="589441">
                  <a:moveTo>
                    <a:pt x="0" y="12695"/>
                  </a:moveTo>
                  <a:lnTo>
                    <a:pt x="7180629" y="0"/>
                  </a:lnTo>
                  <a:lnTo>
                    <a:pt x="7180629" y="589441"/>
                  </a:lnTo>
                  <a:lnTo>
                    <a:pt x="477569" y="589441"/>
                  </a:lnTo>
                  <a:lnTo>
                    <a:pt x="0" y="12695"/>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userDrawn="1"/>
          </p:nvSpPr>
          <p:spPr>
            <a:xfrm>
              <a:off x="230594" y="101108"/>
              <a:ext cx="7484656"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13  </a:t>
              </a:r>
              <a:r>
                <a:rPr lang="en-US" dirty="0">
                  <a:solidFill>
                    <a:schemeClr val="bg1"/>
                  </a:solidFill>
                  <a:latin typeface="Arial" charset="0"/>
                  <a:ea typeface="Arial" charset="0"/>
                  <a:cs typeface="Arial" charset="0"/>
                </a:rPr>
                <a:t>•  USING ELECTRICITY</a:t>
              </a:r>
              <a:r>
                <a:rPr lang="en-US" baseline="0" dirty="0">
                  <a:solidFill>
                    <a:schemeClr val="bg1"/>
                  </a:solidFill>
                  <a:latin typeface="Arial" charset="0"/>
                  <a:ea typeface="Arial" charset="0"/>
                  <a:cs typeface="Arial" charset="0"/>
                </a:rPr>
                <a:t> AND ELECTRIC TOOLS</a:t>
              </a:r>
              <a:endParaRPr lang="en-US" b="1" dirty="0">
                <a:solidFill>
                  <a:schemeClr val="bg1"/>
                </a:solidFill>
                <a:latin typeface="Arial" charset="0"/>
                <a:ea typeface="Arial" charset="0"/>
                <a:cs typeface="Arial"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Top">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538161" y="771525"/>
            <a:ext cx="11134726" cy="828675"/>
          </a:xfrm>
          <a:prstGeom prst="rect">
            <a:avLst/>
          </a:prstGeom>
        </p:spPr>
        <p:txBody>
          <a:bodyPr>
            <a:normAutofit/>
          </a:bodyPr>
          <a:lstStyle>
            <a:lvl1pPr marL="342900" indent="-342900" algn="l">
              <a:buFont typeface="Arial" charset="0"/>
              <a:buChar char="•"/>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13" name="Group 12"/>
          <p:cNvGrpSpPr/>
          <p:nvPr userDrawn="1"/>
        </p:nvGrpSpPr>
        <p:grpSpPr>
          <a:xfrm>
            <a:off x="-6" y="-20581"/>
            <a:ext cx="7715256" cy="615363"/>
            <a:chOff x="-6" y="-20581"/>
            <a:chExt cx="7715256" cy="615363"/>
          </a:xfrm>
        </p:grpSpPr>
        <p:sp>
          <p:nvSpPr>
            <p:cNvPr id="15" name="Rectangle 8"/>
            <p:cNvSpPr/>
            <p:nvPr userDrawn="1"/>
          </p:nvSpPr>
          <p:spPr>
            <a:xfrm rot="10800000" flipV="1">
              <a:off x="-6" y="-20581"/>
              <a:ext cx="7423871"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6152466"/>
                <a:gd name="connsiteY0" fmla="*/ 23643 h 589441"/>
                <a:gd name="connsiteX1" fmla="*/ 6152466 w 6152466"/>
                <a:gd name="connsiteY1" fmla="*/ 0 h 589441"/>
                <a:gd name="connsiteX2" fmla="*/ 6152466 w 6152466"/>
                <a:gd name="connsiteY2" fmla="*/ 589441 h 589441"/>
                <a:gd name="connsiteX3" fmla="*/ 1350952 w 6152466"/>
                <a:gd name="connsiteY3" fmla="*/ 589441 h 589441"/>
                <a:gd name="connsiteX4" fmla="*/ 0 w 6152466"/>
                <a:gd name="connsiteY4" fmla="*/ 23643 h 589441"/>
                <a:gd name="connsiteX0" fmla="*/ 0 w 6218799"/>
                <a:gd name="connsiteY0" fmla="*/ 12695 h 589441"/>
                <a:gd name="connsiteX1" fmla="*/ 6218799 w 6218799"/>
                <a:gd name="connsiteY1" fmla="*/ 0 h 589441"/>
                <a:gd name="connsiteX2" fmla="*/ 6218799 w 6218799"/>
                <a:gd name="connsiteY2" fmla="*/ 589441 h 589441"/>
                <a:gd name="connsiteX3" fmla="*/ 1417285 w 6218799"/>
                <a:gd name="connsiteY3" fmla="*/ 589441 h 589441"/>
                <a:gd name="connsiteX4" fmla="*/ 0 w 6218799"/>
                <a:gd name="connsiteY4" fmla="*/ 12695 h 589441"/>
                <a:gd name="connsiteX0" fmla="*/ 0 w 6218799"/>
                <a:gd name="connsiteY0" fmla="*/ 12695 h 589441"/>
                <a:gd name="connsiteX1" fmla="*/ 6218799 w 6218799"/>
                <a:gd name="connsiteY1" fmla="*/ 0 h 589441"/>
                <a:gd name="connsiteX2" fmla="*/ 6218799 w 6218799"/>
                <a:gd name="connsiteY2" fmla="*/ 589441 h 589441"/>
                <a:gd name="connsiteX3" fmla="*/ 532845 w 6218799"/>
                <a:gd name="connsiteY3" fmla="*/ 589441 h 589441"/>
                <a:gd name="connsiteX4" fmla="*/ 0 w 6218799"/>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1019287 w 6705241"/>
                <a:gd name="connsiteY3" fmla="*/ 589441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31844 w 6705241"/>
                <a:gd name="connsiteY3" fmla="*/ 578492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42900 w 6705241"/>
                <a:gd name="connsiteY3" fmla="*/ 589441 h 589441"/>
                <a:gd name="connsiteX4" fmla="*/ 0 w 6705241"/>
                <a:gd name="connsiteY4" fmla="*/ 12695 h 589441"/>
                <a:gd name="connsiteX0" fmla="*/ 0 w 6627853"/>
                <a:gd name="connsiteY0" fmla="*/ 12695 h 589441"/>
                <a:gd name="connsiteX1" fmla="*/ 6627853 w 6627853"/>
                <a:gd name="connsiteY1" fmla="*/ 0 h 589441"/>
                <a:gd name="connsiteX2" fmla="*/ 6627853 w 6627853"/>
                <a:gd name="connsiteY2" fmla="*/ 589441 h 589441"/>
                <a:gd name="connsiteX3" fmla="*/ 665512 w 6627853"/>
                <a:gd name="connsiteY3" fmla="*/ 589441 h 589441"/>
                <a:gd name="connsiteX4" fmla="*/ 0 w 6627853"/>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1362008 w 7324349"/>
                <a:gd name="connsiteY3" fmla="*/ 589441 h 589441"/>
                <a:gd name="connsiteX4" fmla="*/ 0 w 7324349"/>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687623 w 7324349"/>
                <a:gd name="connsiteY3" fmla="*/ 589441 h 589441"/>
                <a:gd name="connsiteX4" fmla="*/ 0 w 7324349"/>
                <a:gd name="connsiteY4" fmla="*/ 12695 h 589441"/>
                <a:gd name="connsiteX0" fmla="*/ 0 w 7832902"/>
                <a:gd name="connsiteY0" fmla="*/ 1746 h 589441"/>
                <a:gd name="connsiteX1" fmla="*/ 7832902 w 7832902"/>
                <a:gd name="connsiteY1" fmla="*/ 0 h 589441"/>
                <a:gd name="connsiteX2" fmla="*/ 7832902 w 7832902"/>
                <a:gd name="connsiteY2" fmla="*/ 589441 h 589441"/>
                <a:gd name="connsiteX3" fmla="*/ 1196176 w 7832902"/>
                <a:gd name="connsiteY3" fmla="*/ 589441 h 589441"/>
                <a:gd name="connsiteX4" fmla="*/ 0 w 7832902"/>
                <a:gd name="connsiteY4" fmla="*/ 1746 h 589441"/>
                <a:gd name="connsiteX0" fmla="*/ 0 w 7832902"/>
                <a:gd name="connsiteY0" fmla="*/ 1746 h 589441"/>
                <a:gd name="connsiteX1" fmla="*/ 7832902 w 7832902"/>
                <a:gd name="connsiteY1" fmla="*/ 0 h 589441"/>
                <a:gd name="connsiteX2" fmla="*/ 7832902 w 7832902"/>
                <a:gd name="connsiteY2" fmla="*/ 589441 h 589441"/>
                <a:gd name="connsiteX3" fmla="*/ 897677 w 7832902"/>
                <a:gd name="connsiteY3" fmla="*/ 589441 h 589441"/>
                <a:gd name="connsiteX4" fmla="*/ 0 w 7832902"/>
                <a:gd name="connsiteY4" fmla="*/ 1746 h 589441"/>
                <a:gd name="connsiteX0" fmla="*/ 0 w 7644959"/>
                <a:gd name="connsiteY0" fmla="*/ 1746 h 589441"/>
                <a:gd name="connsiteX1" fmla="*/ 7644959 w 7644959"/>
                <a:gd name="connsiteY1" fmla="*/ 0 h 589441"/>
                <a:gd name="connsiteX2" fmla="*/ 7644959 w 7644959"/>
                <a:gd name="connsiteY2" fmla="*/ 589441 h 589441"/>
                <a:gd name="connsiteX3" fmla="*/ 709734 w 7644959"/>
                <a:gd name="connsiteY3" fmla="*/ 589441 h 589441"/>
                <a:gd name="connsiteX4" fmla="*/ 0 w 7644959"/>
                <a:gd name="connsiteY4" fmla="*/ 1746 h 589441"/>
                <a:gd name="connsiteX0" fmla="*/ 0 w 7534404"/>
                <a:gd name="connsiteY0" fmla="*/ 12695 h 589441"/>
                <a:gd name="connsiteX1" fmla="*/ 7534404 w 7534404"/>
                <a:gd name="connsiteY1" fmla="*/ 0 h 589441"/>
                <a:gd name="connsiteX2" fmla="*/ 7534404 w 7534404"/>
                <a:gd name="connsiteY2" fmla="*/ 589441 h 589441"/>
                <a:gd name="connsiteX3" fmla="*/ 599179 w 7534404"/>
                <a:gd name="connsiteY3" fmla="*/ 589441 h 589441"/>
                <a:gd name="connsiteX4" fmla="*/ 0 w 7534404"/>
                <a:gd name="connsiteY4" fmla="*/ 12695 h 589441"/>
                <a:gd name="connsiteX0" fmla="*/ 0 w 7235906"/>
                <a:gd name="connsiteY0" fmla="*/ 12695 h 589441"/>
                <a:gd name="connsiteX1" fmla="*/ 7235906 w 7235906"/>
                <a:gd name="connsiteY1" fmla="*/ 0 h 589441"/>
                <a:gd name="connsiteX2" fmla="*/ 7235906 w 7235906"/>
                <a:gd name="connsiteY2" fmla="*/ 589441 h 589441"/>
                <a:gd name="connsiteX3" fmla="*/ 300681 w 7235906"/>
                <a:gd name="connsiteY3" fmla="*/ 589441 h 589441"/>
                <a:gd name="connsiteX4" fmla="*/ 0 w 7235906"/>
                <a:gd name="connsiteY4" fmla="*/ 12695 h 589441"/>
                <a:gd name="connsiteX0" fmla="*/ 0 w 7235906"/>
                <a:gd name="connsiteY0" fmla="*/ 12695 h 589441"/>
                <a:gd name="connsiteX1" fmla="*/ 7235906 w 7235906"/>
                <a:gd name="connsiteY1" fmla="*/ 0 h 589441"/>
                <a:gd name="connsiteX2" fmla="*/ 7235906 w 7235906"/>
                <a:gd name="connsiteY2" fmla="*/ 589441 h 589441"/>
                <a:gd name="connsiteX3" fmla="*/ 532846 w 7235906"/>
                <a:gd name="connsiteY3" fmla="*/ 589441 h 589441"/>
                <a:gd name="connsiteX4" fmla="*/ 0 w 7235906"/>
                <a:gd name="connsiteY4" fmla="*/ 12695 h 589441"/>
                <a:gd name="connsiteX0" fmla="*/ 0 w 7180629"/>
                <a:gd name="connsiteY0" fmla="*/ 12695 h 589441"/>
                <a:gd name="connsiteX1" fmla="*/ 7180629 w 7180629"/>
                <a:gd name="connsiteY1" fmla="*/ 0 h 589441"/>
                <a:gd name="connsiteX2" fmla="*/ 7180629 w 7180629"/>
                <a:gd name="connsiteY2" fmla="*/ 589441 h 589441"/>
                <a:gd name="connsiteX3" fmla="*/ 477569 w 7180629"/>
                <a:gd name="connsiteY3" fmla="*/ 589441 h 589441"/>
                <a:gd name="connsiteX4" fmla="*/ 0 w 7180629"/>
                <a:gd name="connsiteY4" fmla="*/ 12695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0629" h="589441">
                  <a:moveTo>
                    <a:pt x="0" y="12695"/>
                  </a:moveTo>
                  <a:lnTo>
                    <a:pt x="7180629" y="0"/>
                  </a:lnTo>
                  <a:lnTo>
                    <a:pt x="7180629" y="589441"/>
                  </a:lnTo>
                  <a:lnTo>
                    <a:pt x="477569" y="589441"/>
                  </a:lnTo>
                  <a:lnTo>
                    <a:pt x="0" y="12695"/>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userDrawn="1"/>
          </p:nvSpPr>
          <p:spPr>
            <a:xfrm>
              <a:off x="230594" y="101108"/>
              <a:ext cx="7484656"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13  </a:t>
              </a:r>
              <a:r>
                <a:rPr lang="en-US" dirty="0">
                  <a:solidFill>
                    <a:schemeClr val="bg1"/>
                  </a:solidFill>
                  <a:latin typeface="Arial" charset="0"/>
                  <a:ea typeface="Arial" charset="0"/>
                  <a:cs typeface="Arial" charset="0"/>
                </a:rPr>
                <a:t>•  USING ELECTRICITY</a:t>
              </a:r>
              <a:r>
                <a:rPr lang="en-US" baseline="0" dirty="0">
                  <a:solidFill>
                    <a:schemeClr val="bg1"/>
                  </a:solidFill>
                  <a:latin typeface="Arial" charset="0"/>
                  <a:ea typeface="Arial" charset="0"/>
                  <a:cs typeface="Arial" charset="0"/>
                </a:rPr>
                <a:t> AND ELECTRIC TOOLS</a:t>
              </a:r>
              <a:endParaRPr lang="en-US" b="1" dirty="0">
                <a:solidFill>
                  <a:schemeClr val="bg1"/>
                </a:solidFill>
                <a:latin typeface="Arial" charset="0"/>
                <a:ea typeface="Arial" charset="0"/>
                <a:cs typeface="Arial" charset="0"/>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ttom">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538161" y="5272087"/>
            <a:ext cx="11134726" cy="828675"/>
          </a:xfrm>
          <a:prstGeom prst="rect">
            <a:avLst/>
          </a:prstGeom>
        </p:spPr>
        <p:txBody>
          <a:bodyPr>
            <a:normAutofit/>
          </a:bodyPr>
          <a:lstStyle>
            <a:lvl1pPr marL="342900" indent="-342900" algn="l">
              <a:buFont typeface="Arial" charset="0"/>
              <a:buChar char="•"/>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14" name="Group 13"/>
          <p:cNvGrpSpPr/>
          <p:nvPr userDrawn="1"/>
        </p:nvGrpSpPr>
        <p:grpSpPr>
          <a:xfrm>
            <a:off x="-6" y="-20581"/>
            <a:ext cx="7715256" cy="615363"/>
            <a:chOff x="-6" y="-20581"/>
            <a:chExt cx="7715256" cy="615363"/>
          </a:xfrm>
        </p:grpSpPr>
        <p:sp>
          <p:nvSpPr>
            <p:cNvPr id="16" name="Rectangle 8"/>
            <p:cNvSpPr/>
            <p:nvPr userDrawn="1"/>
          </p:nvSpPr>
          <p:spPr>
            <a:xfrm rot="10800000" flipV="1">
              <a:off x="-6" y="-20581"/>
              <a:ext cx="7423871"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6152466"/>
                <a:gd name="connsiteY0" fmla="*/ 23643 h 589441"/>
                <a:gd name="connsiteX1" fmla="*/ 6152466 w 6152466"/>
                <a:gd name="connsiteY1" fmla="*/ 0 h 589441"/>
                <a:gd name="connsiteX2" fmla="*/ 6152466 w 6152466"/>
                <a:gd name="connsiteY2" fmla="*/ 589441 h 589441"/>
                <a:gd name="connsiteX3" fmla="*/ 1350952 w 6152466"/>
                <a:gd name="connsiteY3" fmla="*/ 589441 h 589441"/>
                <a:gd name="connsiteX4" fmla="*/ 0 w 6152466"/>
                <a:gd name="connsiteY4" fmla="*/ 23643 h 589441"/>
                <a:gd name="connsiteX0" fmla="*/ 0 w 6218799"/>
                <a:gd name="connsiteY0" fmla="*/ 12695 h 589441"/>
                <a:gd name="connsiteX1" fmla="*/ 6218799 w 6218799"/>
                <a:gd name="connsiteY1" fmla="*/ 0 h 589441"/>
                <a:gd name="connsiteX2" fmla="*/ 6218799 w 6218799"/>
                <a:gd name="connsiteY2" fmla="*/ 589441 h 589441"/>
                <a:gd name="connsiteX3" fmla="*/ 1417285 w 6218799"/>
                <a:gd name="connsiteY3" fmla="*/ 589441 h 589441"/>
                <a:gd name="connsiteX4" fmla="*/ 0 w 6218799"/>
                <a:gd name="connsiteY4" fmla="*/ 12695 h 589441"/>
                <a:gd name="connsiteX0" fmla="*/ 0 w 6218799"/>
                <a:gd name="connsiteY0" fmla="*/ 12695 h 589441"/>
                <a:gd name="connsiteX1" fmla="*/ 6218799 w 6218799"/>
                <a:gd name="connsiteY1" fmla="*/ 0 h 589441"/>
                <a:gd name="connsiteX2" fmla="*/ 6218799 w 6218799"/>
                <a:gd name="connsiteY2" fmla="*/ 589441 h 589441"/>
                <a:gd name="connsiteX3" fmla="*/ 532845 w 6218799"/>
                <a:gd name="connsiteY3" fmla="*/ 589441 h 589441"/>
                <a:gd name="connsiteX4" fmla="*/ 0 w 6218799"/>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1019287 w 6705241"/>
                <a:gd name="connsiteY3" fmla="*/ 589441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31844 w 6705241"/>
                <a:gd name="connsiteY3" fmla="*/ 578492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42900 w 6705241"/>
                <a:gd name="connsiteY3" fmla="*/ 589441 h 589441"/>
                <a:gd name="connsiteX4" fmla="*/ 0 w 6705241"/>
                <a:gd name="connsiteY4" fmla="*/ 12695 h 589441"/>
                <a:gd name="connsiteX0" fmla="*/ 0 w 6627853"/>
                <a:gd name="connsiteY0" fmla="*/ 12695 h 589441"/>
                <a:gd name="connsiteX1" fmla="*/ 6627853 w 6627853"/>
                <a:gd name="connsiteY1" fmla="*/ 0 h 589441"/>
                <a:gd name="connsiteX2" fmla="*/ 6627853 w 6627853"/>
                <a:gd name="connsiteY2" fmla="*/ 589441 h 589441"/>
                <a:gd name="connsiteX3" fmla="*/ 665512 w 6627853"/>
                <a:gd name="connsiteY3" fmla="*/ 589441 h 589441"/>
                <a:gd name="connsiteX4" fmla="*/ 0 w 6627853"/>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1362008 w 7324349"/>
                <a:gd name="connsiteY3" fmla="*/ 589441 h 589441"/>
                <a:gd name="connsiteX4" fmla="*/ 0 w 7324349"/>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687623 w 7324349"/>
                <a:gd name="connsiteY3" fmla="*/ 589441 h 589441"/>
                <a:gd name="connsiteX4" fmla="*/ 0 w 7324349"/>
                <a:gd name="connsiteY4" fmla="*/ 12695 h 589441"/>
                <a:gd name="connsiteX0" fmla="*/ 0 w 7832902"/>
                <a:gd name="connsiteY0" fmla="*/ 1746 h 589441"/>
                <a:gd name="connsiteX1" fmla="*/ 7832902 w 7832902"/>
                <a:gd name="connsiteY1" fmla="*/ 0 h 589441"/>
                <a:gd name="connsiteX2" fmla="*/ 7832902 w 7832902"/>
                <a:gd name="connsiteY2" fmla="*/ 589441 h 589441"/>
                <a:gd name="connsiteX3" fmla="*/ 1196176 w 7832902"/>
                <a:gd name="connsiteY3" fmla="*/ 589441 h 589441"/>
                <a:gd name="connsiteX4" fmla="*/ 0 w 7832902"/>
                <a:gd name="connsiteY4" fmla="*/ 1746 h 589441"/>
                <a:gd name="connsiteX0" fmla="*/ 0 w 7832902"/>
                <a:gd name="connsiteY0" fmla="*/ 1746 h 589441"/>
                <a:gd name="connsiteX1" fmla="*/ 7832902 w 7832902"/>
                <a:gd name="connsiteY1" fmla="*/ 0 h 589441"/>
                <a:gd name="connsiteX2" fmla="*/ 7832902 w 7832902"/>
                <a:gd name="connsiteY2" fmla="*/ 589441 h 589441"/>
                <a:gd name="connsiteX3" fmla="*/ 897677 w 7832902"/>
                <a:gd name="connsiteY3" fmla="*/ 589441 h 589441"/>
                <a:gd name="connsiteX4" fmla="*/ 0 w 7832902"/>
                <a:gd name="connsiteY4" fmla="*/ 1746 h 589441"/>
                <a:gd name="connsiteX0" fmla="*/ 0 w 7644959"/>
                <a:gd name="connsiteY0" fmla="*/ 1746 h 589441"/>
                <a:gd name="connsiteX1" fmla="*/ 7644959 w 7644959"/>
                <a:gd name="connsiteY1" fmla="*/ 0 h 589441"/>
                <a:gd name="connsiteX2" fmla="*/ 7644959 w 7644959"/>
                <a:gd name="connsiteY2" fmla="*/ 589441 h 589441"/>
                <a:gd name="connsiteX3" fmla="*/ 709734 w 7644959"/>
                <a:gd name="connsiteY3" fmla="*/ 589441 h 589441"/>
                <a:gd name="connsiteX4" fmla="*/ 0 w 7644959"/>
                <a:gd name="connsiteY4" fmla="*/ 1746 h 589441"/>
                <a:gd name="connsiteX0" fmla="*/ 0 w 7534404"/>
                <a:gd name="connsiteY0" fmla="*/ 12695 h 589441"/>
                <a:gd name="connsiteX1" fmla="*/ 7534404 w 7534404"/>
                <a:gd name="connsiteY1" fmla="*/ 0 h 589441"/>
                <a:gd name="connsiteX2" fmla="*/ 7534404 w 7534404"/>
                <a:gd name="connsiteY2" fmla="*/ 589441 h 589441"/>
                <a:gd name="connsiteX3" fmla="*/ 599179 w 7534404"/>
                <a:gd name="connsiteY3" fmla="*/ 589441 h 589441"/>
                <a:gd name="connsiteX4" fmla="*/ 0 w 7534404"/>
                <a:gd name="connsiteY4" fmla="*/ 12695 h 589441"/>
                <a:gd name="connsiteX0" fmla="*/ 0 w 7235906"/>
                <a:gd name="connsiteY0" fmla="*/ 12695 h 589441"/>
                <a:gd name="connsiteX1" fmla="*/ 7235906 w 7235906"/>
                <a:gd name="connsiteY1" fmla="*/ 0 h 589441"/>
                <a:gd name="connsiteX2" fmla="*/ 7235906 w 7235906"/>
                <a:gd name="connsiteY2" fmla="*/ 589441 h 589441"/>
                <a:gd name="connsiteX3" fmla="*/ 300681 w 7235906"/>
                <a:gd name="connsiteY3" fmla="*/ 589441 h 589441"/>
                <a:gd name="connsiteX4" fmla="*/ 0 w 7235906"/>
                <a:gd name="connsiteY4" fmla="*/ 12695 h 589441"/>
                <a:gd name="connsiteX0" fmla="*/ 0 w 7235906"/>
                <a:gd name="connsiteY0" fmla="*/ 12695 h 589441"/>
                <a:gd name="connsiteX1" fmla="*/ 7235906 w 7235906"/>
                <a:gd name="connsiteY1" fmla="*/ 0 h 589441"/>
                <a:gd name="connsiteX2" fmla="*/ 7235906 w 7235906"/>
                <a:gd name="connsiteY2" fmla="*/ 589441 h 589441"/>
                <a:gd name="connsiteX3" fmla="*/ 532846 w 7235906"/>
                <a:gd name="connsiteY3" fmla="*/ 589441 h 589441"/>
                <a:gd name="connsiteX4" fmla="*/ 0 w 7235906"/>
                <a:gd name="connsiteY4" fmla="*/ 12695 h 589441"/>
                <a:gd name="connsiteX0" fmla="*/ 0 w 7180629"/>
                <a:gd name="connsiteY0" fmla="*/ 12695 h 589441"/>
                <a:gd name="connsiteX1" fmla="*/ 7180629 w 7180629"/>
                <a:gd name="connsiteY1" fmla="*/ 0 h 589441"/>
                <a:gd name="connsiteX2" fmla="*/ 7180629 w 7180629"/>
                <a:gd name="connsiteY2" fmla="*/ 589441 h 589441"/>
                <a:gd name="connsiteX3" fmla="*/ 477569 w 7180629"/>
                <a:gd name="connsiteY3" fmla="*/ 589441 h 589441"/>
                <a:gd name="connsiteX4" fmla="*/ 0 w 7180629"/>
                <a:gd name="connsiteY4" fmla="*/ 12695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0629" h="589441">
                  <a:moveTo>
                    <a:pt x="0" y="12695"/>
                  </a:moveTo>
                  <a:lnTo>
                    <a:pt x="7180629" y="0"/>
                  </a:lnTo>
                  <a:lnTo>
                    <a:pt x="7180629" y="589441"/>
                  </a:lnTo>
                  <a:lnTo>
                    <a:pt x="477569" y="589441"/>
                  </a:lnTo>
                  <a:lnTo>
                    <a:pt x="0" y="12695"/>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userDrawn="1"/>
          </p:nvSpPr>
          <p:spPr>
            <a:xfrm>
              <a:off x="230594" y="101108"/>
              <a:ext cx="7484656"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13  </a:t>
              </a:r>
              <a:r>
                <a:rPr lang="en-US" dirty="0">
                  <a:solidFill>
                    <a:schemeClr val="bg1"/>
                  </a:solidFill>
                  <a:latin typeface="Arial" charset="0"/>
                  <a:ea typeface="Arial" charset="0"/>
                  <a:cs typeface="Arial" charset="0"/>
                </a:rPr>
                <a:t>•  USING ELECTRICITY</a:t>
              </a:r>
              <a:r>
                <a:rPr lang="en-US" baseline="0" dirty="0">
                  <a:solidFill>
                    <a:schemeClr val="bg1"/>
                  </a:solidFill>
                  <a:latin typeface="Arial" charset="0"/>
                  <a:ea typeface="Arial" charset="0"/>
                  <a:cs typeface="Arial" charset="0"/>
                </a:rPr>
                <a:t> AND ELECTRIC TOOLS</a:t>
              </a:r>
              <a:endParaRPr lang="en-US" b="1" dirty="0">
                <a:solidFill>
                  <a:schemeClr val="bg1"/>
                </a:solidFill>
                <a:latin typeface="Arial" charset="0"/>
                <a:ea typeface="Arial" charset="0"/>
                <a:cs typeface="Arial" charset="0"/>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 List">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666749" y="914400"/>
            <a:ext cx="4576763" cy="5143500"/>
          </a:xfrm>
          <a:prstGeom prst="rect">
            <a:avLst/>
          </a:prstGeom>
        </p:spPr>
        <p:txBody>
          <a:bodyPr>
            <a:normAutofit/>
          </a:bodyPr>
          <a:lstStyle>
            <a:lvl1pPr marL="514350" indent="-514350" algn="l">
              <a:buFont typeface="+mj-lt"/>
              <a:buAutoNum type="arabicPeriod"/>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11" name="Group 10"/>
          <p:cNvGrpSpPr/>
          <p:nvPr userDrawn="1"/>
        </p:nvGrpSpPr>
        <p:grpSpPr>
          <a:xfrm>
            <a:off x="-6" y="-20581"/>
            <a:ext cx="7715256" cy="615363"/>
            <a:chOff x="-6" y="-20581"/>
            <a:chExt cx="7715256" cy="615363"/>
          </a:xfrm>
        </p:grpSpPr>
        <p:sp>
          <p:nvSpPr>
            <p:cNvPr id="13" name="Rectangle 8"/>
            <p:cNvSpPr/>
            <p:nvPr userDrawn="1"/>
          </p:nvSpPr>
          <p:spPr>
            <a:xfrm rot="10800000" flipV="1">
              <a:off x="-6" y="-20581"/>
              <a:ext cx="7423871"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6152466"/>
                <a:gd name="connsiteY0" fmla="*/ 23643 h 589441"/>
                <a:gd name="connsiteX1" fmla="*/ 6152466 w 6152466"/>
                <a:gd name="connsiteY1" fmla="*/ 0 h 589441"/>
                <a:gd name="connsiteX2" fmla="*/ 6152466 w 6152466"/>
                <a:gd name="connsiteY2" fmla="*/ 589441 h 589441"/>
                <a:gd name="connsiteX3" fmla="*/ 1350952 w 6152466"/>
                <a:gd name="connsiteY3" fmla="*/ 589441 h 589441"/>
                <a:gd name="connsiteX4" fmla="*/ 0 w 6152466"/>
                <a:gd name="connsiteY4" fmla="*/ 23643 h 589441"/>
                <a:gd name="connsiteX0" fmla="*/ 0 w 6218799"/>
                <a:gd name="connsiteY0" fmla="*/ 12695 h 589441"/>
                <a:gd name="connsiteX1" fmla="*/ 6218799 w 6218799"/>
                <a:gd name="connsiteY1" fmla="*/ 0 h 589441"/>
                <a:gd name="connsiteX2" fmla="*/ 6218799 w 6218799"/>
                <a:gd name="connsiteY2" fmla="*/ 589441 h 589441"/>
                <a:gd name="connsiteX3" fmla="*/ 1417285 w 6218799"/>
                <a:gd name="connsiteY3" fmla="*/ 589441 h 589441"/>
                <a:gd name="connsiteX4" fmla="*/ 0 w 6218799"/>
                <a:gd name="connsiteY4" fmla="*/ 12695 h 589441"/>
                <a:gd name="connsiteX0" fmla="*/ 0 w 6218799"/>
                <a:gd name="connsiteY0" fmla="*/ 12695 h 589441"/>
                <a:gd name="connsiteX1" fmla="*/ 6218799 w 6218799"/>
                <a:gd name="connsiteY1" fmla="*/ 0 h 589441"/>
                <a:gd name="connsiteX2" fmla="*/ 6218799 w 6218799"/>
                <a:gd name="connsiteY2" fmla="*/ 589441 h 589441"/>
                <a:gd name="connsiteX3" fmla="*/ 532845 w 6218799"/>
                <a:gd name="connsiteY3" fmla="*/ 589441 h 589441"/>
                <a:gd name="connsiteX4" fmla="*/ 0 w 6218799"/>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1019287 w 6705241"/>
                <a:gd name="connsiteY3" fmla="*/ 589441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31844 w 6705241"/>
                <a:gd name="connsiteY3" fmla="*/ 578492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42900 w 6705241"/>
                <a:gd name="connsiteY3" fmla="*/ 589441 h 589441"/>
                <a:gd name="connsiteX4" fmla="*/ 0 w 6705241"/>
                <a:gd name="connsiteY4" fmla="*/ 12695 h 589441"/>
                <a:gd name="connsiteX0" fmla="*/ 0 w 6627853"/>
                <a:gd name="connsiteY0" fmla="*/ 12695 h 589441"/>
                <a:gd name="connsiteX1" fmla="*/ 6627853 w 6627853"/>
                <a:gd name="connsiteY1" fmla="*/ 0 h 589441"/>
                <a:gd name="connsiteX2" fmla="*/ 6627853 w 6627853"/>
                <a:gd name="connsiteY2" fmla="*/ 589441 h 589441"/>
                <a:gd name="connsiteX3" fmla="*/ 665512 w 6627853"/>
                <a:gd name="connsiteY3" fmla="*/ 589441 h 589441"/>
                <a:gd name="connsiteX4" fmla="*/ 0 w 6627853"/>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1362008 w 7324349"/>
                <a:gd name="connsiteY3" fmla="*/ 589441 h 589441"/>
                <a:gd name="connsiteX4" fmla="*/ 0 w 7324349"/>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687623 w 7324349"/>
                <a:gd name="connsiteY3" fmla="*/ 589441 h 589441"/>
                <a:gd name="connsiteX4" fmla="*/ 0 w 7324349"/>
                <a:gd name="connsiteY4" fmla="*/ 12695 h 589441"/>
                <a:gd name="connsiteX0" fmla="*/ 0 w 7832902"/>
                <a:gd name="connsiteY0" fmla="*/ 1746 h 589441"/>
                <a:gd name="connsiteX1" fmla="*/ 7832902 w 7832902"/>
                <a:gd name="connsiteY1" fmla="*/ 0 h 589441"/>
                <a:gd name="connsiteX2" fmla="*/ 7832902 w 7832902"/>
                <a:gd name="connsiteY2" fmla="*/ 589441 h 589441"/>
                <a:gd name="connsiteX3" fmla="*/ 1196176 w 7832902"/>
                <a:gd name="connsiteY3" fmla="*/ 589441 h 589441"/>
                <a:gd name="connsiteX4" fmla="*/ 0 w 7832902"/>
                <a:gd name="connsiteY4" fmla="*/ 1746 h 589441"/>
                <a:gd name="connsiteX0" fmla="*/ 0 w 7832902"/>
                <a:gd name="connsiteY0" fmla="*/ 1746 h 589441"/>
                <a:gd name="connsiteX1" fmla="*/ 7832902 w 7832902"/>
                <a:gd name="connsiteY1" fmla="*/ 0 h 589441"/>
                <a:gd name="connsiteX2" fmla="*/ 7832902 w 7832902"/>
                <a:gd name="connsiteY2" fmla="*/ 589441 h 589441"/>
                <a:gd name="connsiteX3" fmla="*/ 897677 w 7832902"/>
                <a:gd name="connsiteY3" fmla="*/ 589441 h 589441"/>
                <a:gd name="connsiteX4" fmla="*/ 0 w 7832902"/>
                <a:gd name="connsiteY4" fmla="*/ 1746 h 589441"/>
                <a:gd name="connsiteX0" fmla="*/ 0 w 7644959"/>
                <a:gd name="connsiteY0" fmla="*/ 1746 h 589441"/>
                <a:gd name="connsiteX1" fmla="*/ 7644959 w 7644959"/>
                <a:gd name="connsiteY1" fmla="*/ 0 h 589441"/>
                <a:gd name="connsiteX2" fmla="*/ 7644959 w 7644959"/>
                <a:gd name="connsiteY2" fmla="*/ 589441 h 589441"/>
                <a:gd name="connsiteX3" fmla="*/ 709734 w 7644959"/>
                <a:gd name="connsiteY3" fmla="*/ 589441 h 589441"/>
                <a:gd name="connsiteX4" fmla="*/ 0 w 7644959"/>
                <a:gd name="connsiteY4" fmla="*/ 1746 h 589441"/>
                <a:gd name="connsiteX0" fmla="*/ 0 w 7534404"/>
                <a:gd name="connsiteY0" fmla="*/ 12695 h 589441"/>
                <a:gd name="connsiteX1" fmla="*/ 7534404 w 7534404"/>
                <a:gd name="connsiteY1" fmla="*/ 0 h 589441"/>
                <a:gd name="connsiteX2" fmla="*/ 7534404 w 7534404"/>
                <a:gd name="connsiteY2" fmla="*/ 589441 h 589441"/>
                <a:gd name="connsiteX3" fmla="*/ 599179 w 7534404"/>
                <a:gd name="connsiteY3" fmla="*/ 589441 h 589441"/>
                <a:gd name="connsiteX4" fmla="*/ 0 w 7534404"/>
                <a:gd name="connsiteY4" fmla="*/ 12695 h 589441"/>
                <a:gd name="connsiteX0" fmla="*/ 0 w 7235906"/>
                <a:gd name="connsiteY0" fmla="*/ 12695 h 589441"/>
                <a:gd name="connsiteX1" fmla="*/ 7235906 w 7235906"/>
                <a:gd name="connsiteY1" fmla="*/ 0 h 589441"/>
                <a:gd name="connsiteX2" fmla="*/ 7235906 w 7235906"/>
                <a:gd name="connsiteY2" fmla="*/ 589441 h 589441"/>
                <a:gd name="connsiteX3" fmla="*/ 300681 w 7235906"/>
                <a:gd name="connsiteY3" fmla="*/ 589441 h 589441"/>
                <a:gd name="connsiteX4" fmla="*/ 0 w 7235906"/>
                <a:gd name="connsiteY4" fmla="*/ 12695 h 589441"/>
                <a:gd name="connsiteX0" fmla="*/ 0 w 7235906"/>
                <a:gd name="connsiteY0" fmla="*/ 12695 h 589441"/>
                <a:gd name="connsiteX1" fmla="*/ 7235906 w 7235906"/>
                <a:gd name="connsiteY1" fmla="*/ 0 h 589441"/>
                <a:gd name="connsiteX2" fmla="*/ 7235906 w 7235906"/>
                <a:gd name="connsiteY2" fmla="*/ 589441 h 589441"/>
                <a:gd name="connsiteX3" fmla="*/ 532846 w 7235906"/>
                <a:gd name="connsiteY3" fmla="*/ 589441 h 589441"/>
                <a:gd name="connsiteX4" fmla="*/ 0 w 7235906"/>
                <a:gd name="connsiteY4" fmla="*/ 12695 h 589441"/>
                <a:gd name="connsiteX0" fmla="*/ 0 w 7180629"/>
                <a:gd name="connsiteY0" fmla="*/ 12695 h 589441"/>
                <a:gd name="connsiteX1" fmla="*/ 7180629 w 7180629"/>
                <a:gd name="connsiteY1" fmla="*/ 0 h 589441"/>
                <a:gd name="connsiteX2" fmla="*/ 7180629 w 7180629"/>
                <a:gd name="connsiteY2" fmla="*/ 589441 h 589441"/>
                <a:gd name="connsiteX3" fmla="*/ 477569 w 7180629"/>
                <a:gd name="connsiteY3" fmla="*/ 589441 h 589441"/>
                <a:gd name="connsiteX4" fmla="*/ 0 w 7180629"/>
                <a:gd name="connsiteY4" fmla="*/ 12695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0629" h="589441">
                  <a:moveTo>
                    <a:pt x="0" y="12695"/>
                  </a:moveTo>
                  <a:lnTo>
                    <a:pt x="7180629" y="0"/>
                  </a:lnTo>
                  <a:lnTo>
                    <a:pt x="7180629" y="589441"/>
                  </a:lnTo>
                  <a:lnTo>
                    <a:pt x="477569" y="589441"/>
                  </a:lnTo>
                  <a:lnTo>
                    <a:pt x="0" y="12695"/>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userDrawn="1"/>
          </p:nvSpPr>
          <p:spPr>
            <a:xfrm>
              <a:off x="230594" y="101108"/>
              <a:ext cx="7484656"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13  </a:t>
              </a:r>
              <a:r>
                <a:rPr lang="en-US" dirty="0">
                  <a:solidFill>
                    <a:schemeClr val="bg1"/>
                  </a:solidFill>
                  <a:latin typeface="Arial" charset="0"/>
                  <a:ea typeface="Arial" charset="0"/>
                  <a:cs typeface="Arial" charset="0"/>
                </a:rPr>
                <a:t>•  USING ELECTRICITY</a:t>
              </a:r>
              <a:r>
                <a:rPr lang="en-US" baseline="0" dirty="0">
                  <a:solidFill>
                    <a:schemeClr val="bg1"/>
                  </a:solidFill>
                  <a:latin typeface="Arial" charset="0"/>
                  <a:ea typeface="Arial" charset="0"/>
                  <a:cs typeface="Arial" charset="0"/>
                </a:rPr>
                <a:t> AND ELECTRIC TOOLS</a:t>
              </a:r>
              <a:endParaRPr lang="en-US" b="1" dirty="0">
                <a:solidFill>
                  <a:schemeClr val="bg1"/>
                </a:solidFill>
                <a:latin typeface="Arial" charset="0"/>
                <a:ea typeface="Arial" charset="0"/>
                <a:cs typeface="Arial" charset="0"/>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Title">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rgbClr val="99215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485900"/>
            <a:ext cx="12192000" cy="3886200"/>
          </a:xfrm>
          <a:prstGeom prst="rect">
            <a:avLst/>
          </a:pr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493129" y="1956340"/>
            <a:ext cx="5977119" cy="2858728"/>
          </a:xfrm>
          <a:prstGeom prst="rect">
            <a:avLst/>
          </a:prstGeom>
        </p:spPr>
        <p:txBody>
          <a:bodyPr>
            <a:normAutofit/>
          </a:bodyPr>
          <a:lstStyle>
            <a:lvl1pPr marL="0" indent="0" algn="l">
              <a:buFont typeface="+mj-lt"/>
              <a:buNone/>
              <a:defRPr sz="60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25" name="Group 24"/>
          <p:cNvGrpSpPr/>
          <p:nvPr userDrawn="1"/>
        </p:nvGrpSpPr>
        <p:grpSpPr>
          <a:xfrm>
            <a:off x="-6" y="-20581"/>
            <a:ext cx="12192006" cy="6889714"/>
            <a:chOff x="-6" y="-20581"/>
            <a:chExt cx="12192006" cy="6889714"/>
          </a:xfrm>
        </p:grpSpPr>
        <p:grpSp>
          <p:nvGrpSpPr>
            <p:cNvPr id="26" name="Group 25"/>
            <p:cNvGrpSpPr/>
            <p:nvPr userDrawn="1"/>
          </p:nvGrpSpPr>
          <p:grpSpPr>
            <a:xfrm>
              <a:off x="-6" y="-20581"/>
              <a:ext cx="12192006" cy="6889714"/>
              <a:chOff x="-6" y="-20581"/>
              <a:chExt cx="12192006" cy="6889714"/>
            </a:xfrm>
          </p:grpSpPr>
          <p:sp>
            <p:nvSpPr>
              <p:cNvPr id="28" name="Rectangle 8"/>
              <p:cNvSpPr/>
              <p:nvPr userDrawn="1"/>
            </p:nvSpPr>
            <p:spPr>
              <a:xfrm rot="10800000" flipV="1">
                <a:off x="-6" y="-20581"/>
                <a:ext cx="7423871"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6152466"/>
                  <a:gd name="connsiteY0" fmla="*/ 23643 h 589441"/>
                  <a:gd name="connsiteX1" fmla="*/ 6152466 w 6152466"/>
                  <a:gd name="connsiteY1" fmla="*/ 0 h 589441"/>
                  <a:gd name="connsiteX2" fmla="*/ 6152466 w 6152466"/>
                  <a:gd name="connsiteY2" fmla="*/ 589441 h 589441"/>
                  <a:gd name="connsiteX3" fmla="*/ 1350952 w 6152466"/>
                  <a:gd name="connsiteY3" fmla="*/ 589441 h 589441"/>
                  <a:gd name="connsiteX4" fmla="*/ 0 w 6152466"/>
                  <a:gd name="connsiteY4" fmla="*/ 23643 h 589441"/>
                  <a:gd name="connsiteX0" fmla="*/ 0 w 6218799"/>
                  <a:gd name="connsiteY0" fmla="*/ 12695 h 589441"/>
                  <a:gd name="connsiteX1" fmla="*/ 6218799 w 6218799"/>
                  <a:gd name="connsiteY1" fmla="*/ 0 h 589441"/>
                  <a:gd name="connsiteX2" fmla="*/ 6218799 w 6218799"/>
                  <a:gd name="connsiteY2" fmla="*/ 589441 h 589441"/>
                  <a:gd name="connsiteX3" fmla="*/ 1417285 w 6218799"/>
                  <a:gd name="connsiteY3" fmla="*/ 589441 h 589441"/>
                  <a:gd name="connsiteX4" fmla="*/ 0 w 6218799"/>
                  <a:gd name="connsiteY4" fmla="*/ 12695 h 589441"/>
                  <a:gd name="connsiteX0" fmla="*/ 0 w 6218799"/>
                  <a:gd name="connsiteY0" fmla="*/ 12695 h 589441"/>
                  <a:gd name="connsiteX1" fmla="*/ 6218799 w 6218799"/>
                  <a:gd name="connsiteY1" fmla="*/ 0 h 589441"/>
                  <a:gd name="connsiteX2" fmla="*/ 6218799 w 6218799"/>
                  <a:gd name="connsiteY2" fmla="*/ 589441 h 589441"/>
                  <a:gd name="connsiteX3" fmla="*/ 532845 w 6218799"/>
                  <a:gd name="connsiteY3" fmla="*/ 589441 h 589441"/>
                  <a:gd name="connsiteX4" fmla="*/ 0 w 6218799"/>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1019287 w 6705241"/>
                  <a:gd name="connsiteY3" fmla="*/ 589441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31844 w 6705241"/>
                  <a:gd name="connsiteY3" fmla="*/ 578492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42900 w 6705241"/>
                  <a:gd name="connsiteY3" fmla="*/ 589441 h 589441"/>
                  <a:gd name="connsiteX4" fmla="*/ 0 w 6705241"/>
                  <a:gd name="connsiteY4" fmla="*/ 12695 h 589441"/>
                  <a:gd name="connsiteX0" fmla="*/ 0 w 6627853"/>
                  <a:gd name="connsiteY0" fmla="*/ 12695 h 589441"/>
                  <a:gd name="connsiteX1" fmla="*/ 6627853 w 6627853"/>
                  <a:gd name="connsiteY1" fmla="*/ 0 h 589441"/>
                  <a:gd name="connsiteX2" fmla="*/ 6627853 w 6627853"/>
                  <a:gd name="connsiteY2" fmla="*/ 589441 h 589441"/>
                  <a:gd name="connsiteX3" fmla="*/ 665512 w 6627853"/>
                  <a:gd name="connsiteY3" fmla="*/ 589441 h 589441"/>
                  <a:gd name="connsiteX4" fmla="*/ 0 w 6627853"/>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1362008 w 7324349"/>
                  <a:gd name="connsiteY3" fmla="*/ 589441 h 589441"/>
                  <a:gd name="connsiteX4" fmla="*/ 0 w 7324349"/>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687623 w 7324349"/>
                  <a:gd name="connsiteY3" fmla="*/ 589441 h 589441"/>
                  <a:gd name="connsiteX4" fmla="*/ 0 w 7324349"/>
                  <a:gd name="connsiteY4" fmla="*/ 12695 h 589441"/>
                  <a:gd name="connsiteX0" fmla="*/ 0 w 7832902"/>
                  <a:gd name="connsiteY0" fmla="*/ 1746 h 589441"/>
                  <a:gd name="connsiteX1" fmla="*/ 7832902 w 7832902"/>
                  <a:gd name="connsiteY1" fmla="*/ 0 h 589441"/>
                  <a:gd name="connsiteX2" fmla="*/ 7832902 w 7832902"/>
                  <a:gd name="connsiteY2" fmla="*/ 589441 h 589441"/>
                  <a:gd name="connsiteX3" fmla="*/ 1196176 w 7832902"/>
                  <a:gd name="connsiteY3" fmla="*/ 589441 h 589441"/>
                  <a:gd name="connsiteX4" fmla="*/ 0 w 7832902"/>
                  <a:gd name="connsiteY4" fmla="*/ 1746 h 589441"/>
                  <a:gd name="connsiteX0" fmla="*/ 0 w 7832902"/>
                  <a:gd name="connsiteY0" fmla="*/ 1746 h 589441"/>
                  <a:gd name="connsiteX1" fmla="*/ 7832902 w 7832902"/>
                  <a:gd name="connsiteY1" fmla="*/ 0 h 589441"/>
                  <a:gd name="connsiteX2" fmla="*/ 7832902 w 7832902"/>
                  <a:gd name="connsiteY2" fmla="*/ 589441 h 589441"/>
                  <a:gd name="connsiteX3" fmla="*/ 897677 w 7832902"/>
                  <a:gd name="connsiteY3" fmla="*/ 589441 h 589441"/>
                  <a:gd name="connsiteX4" fmla="*/ 0 w 7832902"/>
                  <a:gd name="connsiteY4" fmla="*/ 1746 h 589441"/>
                  <a:gd name="connsiteX0" fmla="*/ 0 w 7644959"/>
                  <a:gd name="connsiteY0" fmla="*/ 1746 h 589441"/>
                  <a:gd name="connsiteX1" fmla="*/ 7644959 w 7644959"/>
                  <a:gd name="connsiteY1" fmla="*/ 0 h 589441"/>
                  <a:gd name="connsiteX2" fmla="*/ 7644959 w 7644959"/>
                  <a:gd name="connsiteY2" fmla="*/ 589441 h 589441"/>
                  <a:gd name="connsiteX3" fmla="*/ 709734 w 7644959"/>
                  <a:gd name="connsiteY3" fmla="*/ 589441 h 589441"/>
                  <a:gd name="connsiteX4" fmla="*/ 0 w 7644959"/>
                  <a:gd name="connsiteY4" fmla="*/ 1746 h 589441"/>
                  <a:gd name="connsiteX0" fmla="*/ 0 w 7534404"/>
                  <a:gd name="connsiteY0" fmla="*/ 12695 h 589441"/>
                  <a:gd name="connsiteX1" fmla="*/ 7534404 w 7534404"/>
                  <a:gd name="connsiteY1" fmla="*/ 0 h 589441"/>
                  <a:gd name="connsiteX2" fmla="*/ 7534404 w 7534404"/>
                  <a:gd name="connsiteY2" fmla="*/ 589441 h 589441"/>
                  <a:gd name="connsiteX3" fmla="*/ 599179 w 7534404"/>
                  <a:gd name="connsiteY3" fmla="*/ 589441 h 589441"/>
                  <a:gd name="connsiteX4" fmla="*/ 0 w 7534404"/>
                  <a:gd name="connsiteY4" fmla="*/ 12695 h 589441"/>
                  <a:gd name="connsiteX0" fmla="*/ 0 w 7235906"/>
                  <a:gd name="connsiteY0" fmla="*/ 12695 h 589441"/>
                  <a:gd name="connsiteX1" fmla="*/ 7235906 w 7235906"/>
                  <a:gd name="connsiteY1" fmla="*/ 0 h 589441"/>
                  <a:gd name="connsiteX2" fmla="*/ 7235906 w 7235906"/>
                  <a:gd name="connsiteY2" fmla="*/ 589441 h 589441"/>
                  <a:gd name="connsiteX3" fmla="*/ 300681 w 7235906"/>
                  <a:gd name="connsiteY3" fmla="*/ 589441 h 589441"/>
                  <a:gd name="connsiteX4" fmla="*/ 0 w 7235906"/>
                  <a:gd name="connsiteY4" fmla="*/ 12695 h 589441"/>
                  <a:gd name="connsiteX0" fmla="*/ 0 w 7235906"/>
                  <a:gd name="connsiteY0" fmla="*/ 12695 h 589441"/>
                  <a:gd name="connsiteX1" fmla="*/ 7235906 w 7235906"/>
                  <a:gd name="connsiteY1" fmla="*/ 0 h 589441"/>
                  <a:gd name="connsiteX2" fmla="*/ 7235906 w 7235906"/>
                  <a:gd name="connsiteY2" fmla="*/ 589441 h 589441"/>
                  <a:gd name="connsiteX3" fmla="*/ 532846 w 7235906"/>
                  <a:gd name="connsiteY3" fmla="*/ 589441 h 589441"/>
                  <a:gd name="connsiteX4" fmla="*/ 0 w 7235906"/>
                  <a:gd name="connsiteY4" fmla="*/ 12695 h 589441"/>
                  <a:gd name="connsiteX0" fmla="*/ 0 w 7180629"/>
                  <a:gd name="connsiteY0" fmla="*/ 12695 h 589441"/>
                  <a:gd name="connsiteX1" fmla="*/ 7180629 w 7180629"/>
                  <a:gd name="connsiteY1" fmla="*/ 0 h 589441"/>
                  <a:gd name="connsiteX2" fmla="*/ 7180629 w 7180629"/>
                  <a:gd name="connsiteY2" fmla="*/ 589441 h 589441"/>
                  <a:gd name="connsiteX3" fmla="*/ 477569 w 7180629"/>
                  <a:gd name="connsiteY3" fmla="*/ 589441 h 589441"/>
                  <a:gd name="connsiteX4" fmla="*/ 0 w 7180629"/>
                  <a:gd name="connsiteY4" fmla="*/ 12695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0629" h="589441">
                    <a:moveTo>
                      <a:pt x="0" y="12695"/>
                    </a:moveTo>
                    <a:lnTo>
                      <a:pt x="7180629" y="0"/>
                    </a:lnTo>
                    <a:lnTo>
                      <a:pt x="7180629" y="589441"/>
                    </a:lnTo>
                    <a:lnTo>
                      <a:pt x="477569" y="589441"/>
                    </a:lnTo>
                    <a:lnTo>
                      <a:pt x="0" y="12695"/>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userDrawn="1"/>
            </p:nvSpPr>
            <p:spPr>
              <a:xfrm>
                <a:off x="230594" y="101108"/>
                <a:ext cx="7484656"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13  </a:t>
                </a:r>
                <a:r>
                  <a:rPr lang="en-US" dirty="0">
                    <a:solidFill>
                      <a:schemeClr val="bg1"/>
                    </a:solidFill>
                    <a:latin typeface="Arial" charset="0"/>
                    <a:ea typeface="Arial" charset="0"/>
                    <a:cs typeface="Arial" charset="0"/>
                  </a:rPr>
                  <a:t>•  USING ELECTRICITY</a:t>
                </a:r>
                <a:r>
                  <a:rPr lang="en-US" baseline="0" dirty="0">
                    <a:solidFill>
                      <a:schemeClr val="bg1"/>
                    </a:solidFill>
                    <a:latin typeface="Arial" charset="0"/>
                    <a:ea typeface="Arial" charset="0"/>
                    <a:cs typeface="Arial" charset="0"/>
                  </a:rPr>
                  <a:t> AND ELECTRIC TOOLS</a:t>
                </a:r>
                <a:endParaRPr lang="en-US" b="1" dirty="0">
                  <a:solidFill>
                    <a:schemeClr val="bg1"/>
                  </a:solidFill>
                  <a:latin typeface="Arial" charset="0"/>
                  <a:ea typeface="Arial" charset="0"/>
                  <a:cs typeface="Arial" charset="0"/>
                </a:endParaRPr>
              </a:p>
            </p:txBody>
          </p:sp>
          <p:sp>
            <p:nvSpPr>
              <p:cNvPr id="30"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7" name="Picture 2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24260" y="5913670"/>
              <a:ext cx="900217" cy="875239"/>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rapUp">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99215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485900"/>
            <a:ext cx="12192000" cy="3886200"/>
          </a:xfrm>
          <a:prstGeom prst="rect">
            <a:avLst/>
          </a:pr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374596" y="2402352"/>
            <a:ext cx="6164317" cy="1938992"/>
          </a:xfrm>
          <a:prstGeom prst="rect">
            <a:avLst/>
          </a:prstGeom>
          <a:noFill/>
        </p:spPr>
        <p:txBody>
          <a:bodyPr wrap="square" rtlCol="0">
            <a:spAutoFit/>
          </a:bodyPr>
          <a:lstStyle/>
          <a:p>
            <a:r>
              <a:rPr lang="en-US" sz="6000" dirty="0">
                <a:solidFill>
                  <a:schemeClr val="bg1"/>
                </a:solidFill>
                <a:latin typeface="Arial" charset="0"/>
                <a:ea typeface="Arial" charset="0"/>
                <a:cs typeface="Arial" charset="0"/>
              </a:rPr>
              <a:t>Key things</a:t>
            </a:r>
            <a:br>
              <a:rPr lang="en-US" sz="6000" dirty="0">
                <a:solidFill>
                  <a:schemeClr val="bg1"/>
                </a:solidFill>
                <a:latin typeface="Arial" charset="0"/>
                <a:ea typeface="Arial" charset="0"/>
                <a:cs typeface="Arial" charset="0"/>
              </a:rPr>
            </a:br>
            <a:r>
              <a:rPr lang="en-US" sz="6000" dirty="0">
                <a:solidFill>
                  <a:schemeClr val="bg1"/>
                </a:solidFill>
                <a:latin typeface="Arial" charset="0"/>
                <a:ea typeface="Arial" charset="0"/>
                <a:cs typeface="Arial" charset="0"/>
              </a:rPr>
              <a:t>to remember</a:t>
            </a:r>
          </a:p>
        </p:txBody>
      </p:sp>
      <p:sp>
        <p:nvSpPr>
          <p:cNvPr id="9" name="Rectangle 8"/>
          <p:cNvSpPr/>
          <p:nvPr userDrawn="1"/>
        </p:nvSpPr>
        <p:spPr>
          <a:xfrm>
            <a:off x="6913509" y="659681"/>
            <a:ext cx="4783462" cy="5538638"/>
          </a:xfrm>
          <a:prstGeom prst="rect">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99221" y="-262059"/>
            <a:ext cx="5182699" cy="6690267"/>
          </a:xfrm>
          <a:prstGeom prst="rect">
            <a:avLst/>
          </a:prstGeom>
        </p:spPr>
      </p:pic>
      <p:grpSp>
        <p:nvGrpSpPr>
          <p:cNvPr id="16" name="Group 15"/>
          <p:cNvGrpSpPr/>
          <p:nvPr userDrawn="1"/>
        </p:nvGrpSpPr>
        <p:grpSpPr>
          <a:xfrm>
            <a:off x="-6" y="-20581"/>
            <a:ext cx="12192006" cy="6889714"/>
            <a:chOff x="-6" y="-20581"/>
            <a:chExt cx="12192006" cy="6889714"/>
          </a:xfrm>
        </p:grpSpPr>
        <p:grpSp>
          <p:nvGrpSpPr>
            <p:cNvPr id="17" name="Group 16"/>
            <p:cNvGrpSpPr/>
            <p:nvPr userDrawn="1"/>
          </p:nvGrpSpPr>
          <p:grpSpPr>
            <a:xfrm>
              <a:off x="-6" y="-20581"/>
              <a:ext cx="12192006" cy="6889714"/>
              <a:chOff x="-6" y="-20581"/>
              <a:chExt cx="12192006" cy="6889714"/>
            </a:xfrm>
          </p:grpSpPr>
          <p:sp>
            <p:nvSpPr>
              <p:cNvPr id="19" name="Rectangle 8"/>
              <p:cNvSpPr/>
              <p:nvPr userDrawn="1"/>
            </p:nvSpPr>
            <p:spPr>
              <a:xfrm rot="10800000" flipV="1">
                <a:off x="-6" y="-20581"/>
                <a:ext cx="7423871"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0 w 5405980"/>
                  <a:gd name="connsiteY0" fmla="*/ 23643 h 589441"/>
                  <a:gd name="connsiteX1" fmla="*/ 5405980 w 5405980"/>
                  <a:gd name="connsiteY1" fmla="*/ 0 h 589441"/>
                  <a:gd name="connsiteX2" fmla="*/ 5405980 w 5405980"/>
                  <a:gd name="connsiteY2" fmla="*/ 589441 h 589441"/>
                  <a:gd name="connsiteX3" fmla="*/ 1104367 w 5405980"/>
                  <a:gd name="connsiteY3" fmla="*/ 589441 h 589441"/>
                  <a:gd name="connsiteX4" fmla="*/ 0 w 5405980"/>
                  <a:gd name="connsiteY4" fmla="*/ 23643 h 589441"/>
                  <a:gd name="connsiteX0" fmla="*/ 0 w 5405980"/>
                  <a:gd name="connsiteY0" fmla="*/ 23643 h 589441"/>
                  <a:gd name="connsiteX1" fmla="*/ 5405980 w 5405980"/>
                  <a:gd name="connsiteY1" fmla="*/ 0 h 589441"/>
                  <a:gd name="connsiteX2" fmla="*/ 5405980 w 5405980"/>
                  <a:gd name="connsiteY2" fmla="*/ 589441 h 589441"/>
                  <a:gd name="connsiteX3" fmla="*/ 604466 w 5405980"/>
                  <a:gd name="connsiteY3" fmla="*/ 589441 h 589441"/>
                  <a:gd name="connsiteX4" fmla="*/ 0 w 5405980"/>
                  <a:gd name="connsiteY4" fmla="*/ 23643 h 589441"/>
                  <a:gd name="connsiteX0" fmla="*/ 0 w 5367526"/>
                  <a:gd name="connsiteY0" fmla="*/ 23643 h 589441"/>
                  <a:gd name="connsiteX1" fmla="*/ 5367526 w 5367526"/>
                  <a:gd name="connsiteY1" fmla="*/ 0 h 589441"/>
                  <a:gd name="connsiteX2" fmla="*/ 5367526 w 5367526"/>
                  <a:gd name="connsiteY2" fmla="*/ 589441 h 589441"/>
                  <a:gd name="connsiteX3" fmla="*/ 566012 w 5367526"/>
                  <a:gd name="connsiteY3" fmla="*/ 589441 h 589441"/>
                  <a:gd name="connsiteX4" fmla="*/ 0 w 5367526"/>
                  <a:gd name="connsiteY4" fmla="*/ 23643 h 589441"/>
                  <a:gd name="connsiteX0" fmla="*/ 0 w 6152466"/>
                  <a:gd name="connsiteY0" fmla="*/ 23643 h 589441"/>
                  <a:gd name="connsiteX1" fmla="*/ 6152466 w 6152466"/>
                  <a:gd name="connsiteY1" fmla="*/ 0 h 589441"/>
                  <a:gd name="connsiteX2" fmla="*/ 6152466 w 6152466"/>
                  <a:gd name="connsiteY2" fmla="*/ 589441 h 589441"/>
                  <a:gd name="connsiteX3" fmla="*/ 1350952 w 6152466"/>
                  <a:gd name="connsiteY3" fmla="*/ 589441 h 589441"/>
                  <a:gd name="connsiteX4" fmla="*/ 0 w 6152466"/>
                  <a:gd name="connsiteY4" fmla="*/ 23643 h 589441"/>
                  <a:gd name="connsiteX0" fmla="*/ 0 w 6218799"/>
                  <a:gd name="connsiteY0" fmla="*/ 12695 h 589441"/>
                  <a:gd name="connsiteX1" fmla="*/ 6218799 w 6218799"/>
                  <a:gd name="connsiteY1" fmla="*/ 0 h 589441"/>
                  <a:gd name="connsiteX2" fmla="*/ 6218799 w 6218799"/>
                  <a:gd name="connsiteY2" fmla="*/ 589441 h 589441"/>
                  <a:gd name="connsiteX3" fmla="*/ 1417285 w 6218799"/>
                  <a:gd name="connsiteY3" fmla="*/ 589441 h 589441"/>
                  <a:gd name="connsiteX4" fmla="*/ 0 w 6218799"/>
                  <a:gd name="connsiteY4" fmla="*/ 12695 h 589441"/>
                  <a:gd name="connsiteX0" fmla="*/ 0 w 6218799"/>
                  <a:gd name="connsiteY0" fmla="*/ 12695 h 589441"/>
                  <a:gd name="connsiteX1" fmla="*/ 6218799 w 6218799"/>
                  <a:gd name="connsiteY1" fmla="*/ 0 h 589441"/>
                  <a:gd name="connsiteX2" fmla="*/ 6218799 w 6218799"/>
                  <a:gd name="connsiteY2" fmla="*/ 589441 h 589441"/>
                  <a:gd name="connsiteX3" fmla="*/ 532845 w 6218799"/>
                  <a:gd name="connsiteY3" fmla="*/ 589441 h 589441"/>
                  <a:gd name="connsiteX4" fmla="*/ 0 w 6218799"/>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1019287 w 6705241"/>
                  <a:gd name="connsiteY3" fmla="*/ 589441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31844 w 6705241"/>
                  <a:gd name="connsiteY3" fmla="*/ 578492 h 589441"/>
                  <a:gd name="connsiteX4" fmla="*/ 0 w 6705241"/>
                  <a:gd name="connsiteY4" fmla="*/ 12695 h 589441"/>
                  <a:gd name="connsiteX0" fmla="*/ 0 w 6705241"/>
                  <a:gd name="connsiteY0" fmla="*/ 12695 h 589441"/>
                  <a:gd name="connsiteX1" fmla="*/ 6705241 w 6705241"/>
                  <a:gd name="connsiteY1" fmla="*/ 0 h 589441"/>
                  <a:gd name="connsiteX2" fmla="*/ 6705241 w 6705241"/>
                  <a:gd name="connsiteY2" fmla="*/ 589441 h 589441"/>
                  <a:gd name="connsiteX3" fmla="*/ 742900 w 6705241"/>
                  <a:gd name="connsiteY3" fmla="*/ 589441 h 589441"/>
                  <a:gd name="connsiteX4" fmla="*/ 0 w 6705241"/>
                  <a:gd name="connsiteY4" fmla="*/ 12695 h 589441"/>
                  <a:gd name="connsiteX0" fmla="*/ 0 w 6627853"/>
                  <a:gd name="connsiteY0" fmla="*/ 12695 h 589441"/>
                  <a:gd name="connsiteX1" fmla="*/ 6627853 w 6627853"/>
                  <a:gd name="connsiteY1" fmla="*/ 0 h 589441"/>
                  <a:gd name="connsiteX2" fmla="*/ 6627853 w 6627853"/>
                  <a:gd name="connsiteY2" fmla="*/ 589441 h 589441"/>
                  <a:gd name="connsiteX3" fmla="*/ 665512 w 6627853"/>
                  <a:gd name="connsiteY3" fmla="*/ 589441 h 589441"/>
                  <a:gd name="connsiteX4" fmla="*/ 0 w 6627853"/>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1362008 w 7324349"/>
                  <a:gd name="connsiteY3" fmla="*/ 589441 h 589441"/>
                  <a:gd name="connsiteX4" fmla="*/ 0 w 7324349"/>
                  <a:gd name="connsiteY4" fmla="*/ 12695 h 589441"/>
                  <a:gd name="connsiteX0" fmla="*/ 0 w 7324349"/>
                  <a:gd name="connsiteY0" fmla="*/ 12695 h 589441"/>
                  <a:gd name="connsiteX1" fmla="*/ 7324349 w 7324349"/>
                  <a:gd name="connsiteY1" fmla="*/ 0 h 589441"/>
                  <a:gd name="connsiteX2" fmla="*/ 7324349 w 7324349"/>
                  <a:gd name="connsiteY2" fmla="*/ 589441 h 589441"/>
                  <a:gd name="connsiteX3" fmla="*/ 687623 w 7324349"/>
                  <a:gd name="connsiteY3" fmla="*/ 589441 h 589441"/>
                  <a:gd name="connsiteX4" fmla="*/ 0 w 7324349"/>
                  <a:gd name="connsiteY4" fmla="*/ 12695 h 589441"/>
                  <a:gd name="connsiteX0" fmla="*/ 0 w 7832902"/>
                  <a:gd name="connsiteY0" fmla="*/ 1746 h 589441"/>
                  <a:gd name="connsiteX1" fmla="*/ 7832902 w 7832902"/>
                  <a:gd name="connsiteY1" fmla="*/ 0 h 589441"/>
                  <a:gd name="connsiteX2" fmla="*/ 7832902 w 7832902"/>
                  <a:gd name="connsiteY2" fmla="*/ 589441 h 589441"/>
                  <a:gd name="connsiteX3" fmla="*/ 1196176 w 7832902"/>
                  <a:gd name="connsiteY3" fmla="*/ 589441 h 589441"/>
                  <a:gd name="connsiteX4" fmla="*/ 0 w 7832902"/>
                  <a:gd name="connsiteY4" fmla="*/ 1746 h 589441"/>
                  <a:gd name="connsiteX0" fmla="*/ 0 w 7832902"/>
                  <a:gd name="connsiteY0" fmla="*/ 1746 h 589441"/>
                  <a:gd name="connsiteX1" fmla="*/ 7832902 w 7832902"/>
                  <a:gd name="connsiteY1" fmla="*/ 0 h 589441"/>
                  <a:gd name="connsiteX2" fmla="*/ 7832902 w 7832902"/>
                  <a:gd name="connsiteY2" fmla="*/ 589441 h 589441"/>
                  <a:gd name="connsiteX3" fmla="*/ 897677 w 7832902"/>
                  <a:gd name="connsiteY3" fmla="*/ 589441 h 589441"/>
                  <a:gd name="connsiteX4" fmla="*/ 0 w 7832902"/>
                  <a:gd name="connsiteY4" fmla="*/ 1746 h 589441"/>
                  <a:gd name="connsiteX0" fmla="*/ 0 w 7644959"/>
                  <a:gd name="connsiteY0" fmla="*/ 1746 h 589441"/>
                  <a:gd name="connsiteX1" fmla="*/ 7644959 w 7644959"/>
                  <a:gd name="connsiteY1" fmla="*/ 0 h 589441"/>
                  <a:gd name="connsiteX2" fmla="*/ 7644959 w 7644959"/>
                  <a:gd name="connsiteY2" fmla="*/ 589441 h 589441"/>
                  <a:gd name="connsiteX3" fmla="*/ 709734 w 7644959"/>
                  <a:gd name="connsiteY3" fmla="*/ 589441 h 589441"/>
                  <a:gd name="connsiteX4" fmla="*/ 0 w 7644959"/>
                  <a:gd name="connsiteY4" fmla="*/ 1746 h 589441"/>
                  <a:gd name="connsiteX0" fmla="*/ 0 w 7534404"/>
                  <a:gd name="connsiteY0" fmla="*/ 12695 h 589441"/>
                  <a:gd name="connsiteX1" fmla="*/ 7534404 w 7534404"/>
                  <a:gd name="connsiteY1" fmla="*/ 0 h 589441"/>
                  <a:gd name="connsiteX2" fmla="*/ 7534404 w 7534404"/>
                  <a:gd name="connsiteY2" fmla="*/ 589441 h 589441"/>
                  <a:gd name="connsiteX3" fmla="*/ 599179 w 7534404"/>
                  <a:gd name="connsiteY3" fmla="*/ 589441 h 589441"/>
                  <a:gd name="connsiteX4" fmla="*/ 0 w 7534404"/>
                  <a:gd name="connsiteY4" fmla="*/ 12695 h 589441"/>
                  <a:gd name="connsiteX0" fmla="*/ 0 w 7235906"/>
                  <a:gd name="connsiteY0" fmla="*/ 12695 h 589441"/>
                  <a:gd name="connsiteX1" fmla="*/ 7235906 w 7235906"/>
                  <a:gd name="connsiteY1" fmla="*/ 0 h 589441"/>
                  <a:gd name="connsiteX2" fmla="*/ 7235906 w 7235906"/>
                  <a:gd name="connsiteY2" fmla="*/ 589441 h 589441"/>
                  <a:gd name="connsiteX3" fmla="*/ 300681 w 7235906"/>
                  <a:gd name="connsiteY3" fmla="*/ 589441 h 589441"/>
                  <a:gd name="connsiteX4" fmla="*/ 0 w 7235906"/>
                  <a:gd name="connsiteY4" fmla="*/ 12695 h 589441"/>
                  <a:gd name="connsiteX0" fmla="*/ 0 w 7235906"/>
                  <a:gd name="connsiteY0" fmla="*/ 12695 h 589441"/>
                  <a:gd name="connsiteX1" fmla="*/ 7235906 w 7235906"/>
                  <a:gd name="connsiteY1" fmla="*/ 0 h 589441"/>
                  <a:gd name="connsiteX2" fmla="*/ 7235906 w 7235906"/>
                  <a:gd name="connsiteY2" fmla="*/ 589441 h 589441"/>
                  <a:gd name="connsiteX3" fmla="*/ 532846 w 7235906"/>
                  <a:gd name="connsiteY3" fmla="*/ 589441 h 589441"/>
                  <a:gd name="connsiteX4" fmla="*/ 0 w 7235906"/>
                  <a:gd name="connsiteY4" fmla="*/ 12695 h 589441"/>
                  <a:gd name="connsiteX0" fmla="*/ 0 w 7180629"/>
                  <a:gd name="connsiteY0" fmla="*/ 12695 h 589441"/>
                  <a:gd name="connsiteX1" fmla="*/ 7180629 w 7180629"/>
                  <a:gd name="connsiteY1" fmla="*/ 0 h 589441"/>
                  <a:gd name="connsiteX2" fmla="*/ 7180629 w 7180629"/>
                  <a:gd name="connsiteY2" fmla="*/ 589441 h 589441"/>
                  <a:gd name="connsiteX3" fmla="*/ 477569 w 7180629"/>
                  <a:gd name="connsiteY3" fmla="*/ 589441 h 589441"/>
                  <a:gd name="connsiteX4" fmla="*/ 0 w 7180629"/>
                  <a:gd name="connsiteY4" fmla="*/ 12695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0629" h="589441">
                    <a:moveTo>
                      <a:pt x="0" y="12695"/>
                    </a:moveTo>
                    <a:lnTo>
                      <a:pt x="7180629" y="0"/>
                    </a:lnTo>
                    <a:lnTo>
                      <a:pt x="7180629" y="589441"/>
                    </a:lnTo>
                    <a:lnTo>
                      <a:pt x="477569" y="589441"/>
                    </a:lnTo>
                    <a:lnTo>
                      <a:pt x="0" y="12695"/>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userDrawn="1"/>
            </p:nvSpPr>
            <p:spPr>
              <a:xfrm>
                <a:off x="230594" y="101108"/>
                <a:ext cx="7484656"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13  </a:t>
                </a:r>
                <a:r>
                  <a:rPr lang="en-US" dirty="0">
                    <a:solidFill>
                      <a:schemeClr val="bg1"/>
                    </a:solidFill>
                    <a:latin typeface="Arial" charset="0"/>
                    <a:ea typeface="Arial" charset="0"/>
                    <a:cs typeface="Arial" charset="0"/>
                  </a:rPr>
                  <a:t>•  USING ELECTRICITY</a:t>
                </a:r>
                <a:r>
                  <a:rPr lang="en-US" baseline="0" dirty="0">
                    <a:solidFill>
                      <a:schemeClr val="bg1"/>
                    </a:solidFill>
                    <a:latin typeface="Arial" charset="0"/>
                    <a:ea typeface="Arial" charset="0"/>
                    <a:cs typeface="Arial" charset="0"/>
                  </a:rPr>
                  <a:t> AND ELECTRIC TOOLS</a:t>
                </a:r>
                <a:endParaRPr lang="en-US" b="1" dirty="0">
                  <a:solidFill>
                    <a:schemeClr val="bg1"/>
                  </a:solidFill>
                  <a:latin typeface="Arial" charset="0"/>
                  <a:ea typeface="Arial" charset="0"/>
                  <a:cs typeface="Arial" charset="0"/>
                </a:endParaRPr>
              </a:p>
            </p:txBody>
          </p:sp>
          <p:sp>
            <p:nvSpPr>
              <p:cNvPr id="23"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224260" y="5913670"/>
              <a:ext cx="900217" cy="875239"/>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3129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259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60066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49" r:id="rId8"/>
    <p:sldLayoutId id="2147483651" r:id="rId9"/>
    <p:sldLayoutId id="2147483655" r:id="rId10"/>
    <p:sldLayoutId id="214748365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598" y="0"/>
            <a:ext cx="12192000" cy="6858000"/>
          </a:xfrm>
          <a:prstGeom prst="rect">
            <a:avLst/>
          </a:prstGeom>
          <a:solidFill>
            <a:srgbClr val="99215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671638"/>
            <a:ext cx="12192000" cy="3514724"/>
          </a:xfrm>
          <a:prstGeom prst="rect">
            <a:avLst/>
          </a:pr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194878" y="1042710"/>
            <a:ext cx="3591799" cy="4772580"/>
          </a:xfrm>
          <a:prstGeom prst="rect">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69011" y="2050483"/>
            <a:ext cx="6164317" cy="584775"/>
          </a:xfrm>
          <a:prstGeom prst="rect">
            <a:avLst/>
          </a:prstGeom>
          <a:noFill/>
        </p:spPr>
        <p:txBody>
          <a:bodyPr wrap="square" rtlCol="0">
            <a:spAutoFit/>
          </a:bodyPr>
          <a:lstStyle/>
          <a:p>
            <a:r>
              <a:rPr lang="en-US" sz="3200" b="1" dirty="0">
                <a:solidFill>
                  <a:schemeClr val="bg1"/>
                </a:solidFill>
                <a:latin typeface="Arial" charset="0"/>
                <a:ea typeface="Arial" charset="0"/>
                <a:cs typeface="Arial" charset="0"/>
              </a:rPr>
              <a:t>MODULE 13</a:t>
            </a:r>
          </a:p>
        </p:txBody>
      </p:sp>
      <p:sp>
        <p:nvSpPr>
          <p:cNvPr id="10" name="TextBox 9"/>
          <p:cNvSpPr txBox="1"/>
          <p:nvPr/>
        </p:nvSpPr>
        <p:spPr>
          <a:xfrm>
            <a:off x="369011" y="2985670"/>
            <a:ext cx="7394507" cy="1938992"/>
          </a:xfrm>
          <a:prstGeom prst="rect">
            <a:avLst/>
          </a:prstGeom>
          <a:noFill/>
        </p:spPr>
        <p:txBody>
          <a:bodyPr wrap="square" lIns="91440" tIns="45720" rIns="91440" bIns="45720" rtlCol="0" anchor="t">
            <a:spAutoFit/>
          </a:bodyPr>
          <a:lstStyle/>
          <a:p>
            <a:r>
              <a:rPr lang="en-US" sz="6000" dirty="0">
                <a:solidFill>
                  <a:schemeClr val="bg1"/>
                </a:solidFill>
                <a:latin typeface="Arial"/>
                <a:ea typeface="Arial" charset="0"/>
                <a:cs typeface="Arial"/>
              </a:rPr>
              <a:t>Using electricity and</a:t>
            </a:r>
            <a:br>
              <a:rPr lang="en-US" sz="6000" dirty="0">
                <a:latin typeface="Arial" charset="0"/>
                <a:ea typeface="Arial" charset="0"/>
                <a:cs typeface="Arial" charset="0"/>
              </a:rPr>
            </a:br>
            <a:r>
              <a:rPr lang="en-US" sz="6000" dirty="0">
                <a:solidFill>
                  <a:schemeClr val="bg1"/>
                </a:solidFill>
                <a:latin typeface="Arial"/>
                <a:ea typeface="Arial" charset="0"/>
                <a:cs typeface="Arial"/>
              </a:rPr>
              <a:t>electric tools</a:t>
            </a:r>
          </a:p>
        </p:txBody>
      </p:sp>
      <p:cxnSp>
        <p:nvCxnSpPr>
          <p:cNvPr id="11" name="Straight Connector 10"/>
          <p:cNvCxnSpPr/>
          <p:nvPr/>
        </p:nvCxnSpPr>
        <p:spPr>
          <a:xfrm>
            <a:off x="414334" y="2786061"/>
            <a:ext cx="6715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25398" y="1318522"/>
            <a:ext cx="3997033" cy="3886128"/>
          </a:xfrm>
          <a:prstGeom prst="rect">
            <a:avLst/>
          </a:prstGeom>
        </p:spPr>
      </p:pic>
      <p:sp>
        <p:nvSpPr>
          <p:cNvPr id="12" name="TextBox 11">
            <a:extLst>
              <a:ext uri="{FF2B5EF4-FFF2-40B4-BE49-F238E27FC236}">
                <a16:creationId xmlns:a16="http://schemas.microsoft.com/office/drawing/2014/main" id="{9B5173F4-41CE-4E71-B7F4-467B0A13ED0C}"/>
              </a:ext>
            </a:extLst>
          </p:cNvPr>
          <p:cNvSpPr txBox="1"/>
          <p:nvPr/>
        </p:nvSpPr>
        <p:spPr>
          <a:xfrm>
            <a:off x="326572" y="6567938"/>
            <a:ext cx="6008914" cy="276999"/>
          </a:xfrm>
          <a:prstGeom prst="rect">
            <a:avLst/>
          </a:prstGeom>
          <a:noFill/>
        </p:spPr>
        <p:txBody>
          <a:bodyPr wrap="square" rtlCol="0">
            <a:spAutoFit/>
          </a:bodyPr>
          <a:lstStyle/>
          <a:p>
            <a:r>
              <a:rPr lang="en-US" sz="1200" dirty="0">
                <a:solidFill>
                  <a:srgbClr val="99215A"/>
                </a:solidFill>
              </a:rPr>
              <a:t>For copyright details see last slide of this PowerPoint presentation</a:t>
            </a:r>
          </a:p>
        </p:txBody>
      </p:sp>
    </p:spTree>
    <p:extLst>
      <p:ext uri="{BB962C8B-B14F-4D97-AF65-F5344CB8AC3E}">
        <p14:creationId xmlns:p14="http://schemas.microsoft.com/office/powerpoint/2010/main" val="812162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A4979E99-D55B-4613-9889-2ACD16276559}"/>
              </a:ext>
            </a:extLst>
          </p:cNvPr>
          <p:cNvSpPr>
            <a:spLocks noGrp="1"/>
          </p:cNvSpPr>
          <p:nvPr>
            <p:ph type="subTitle" idx="1"/>
          </p:nvPr>
        </p:nvSpPr>
        <p:spPr/>
        <p:txBody>
          <a:bodyPr lIns="91440" tIns="45720" rIns="91440" bIns="45720" anchor="t">
            <a:normAutofit/>
          </a:bodyPr>
          <a:lstStyle/>
          <a:p>
            <a:pPr>
              <a:buNone/>
            </a:pPr>
            <a:br>
              <a:rPr lang="en-US" dirty="0"/>
            </a:br>
            <a:br>
              <a:rPr lang="en-US" dirty="0"/>
            </a:br>
            <a:r>
              <a:rPr lang="en-US" dirty="0">
                <a:latin typeface="Arial"/>
                <a:cs typeface="Arial"/>
              </a:rPr>
              <a:t>Do not use cable if damaged</a:t>
            </a:r>
          </a:p>
          <a:p>
            <a:pPr marL="0" indent="0">
              <a:buNone/>
            </a:pPr>
            <a:endParaRPr lang="en-US" dirty="0"/>
          </a:p>
        </p:txBody>
      </p:sp>
      <p:pic>
        <p:nvPicPr>
          <p:cNvPr id="3" name="Picture 3" descr="A picture containing ground, building, outdoor, tool&#10;&#10;Description automatically generated">
            <a:extLst>
              <a:ext uri="{FF2B5EF4-FFF2-40B4-BE49-F238E27FC236}">
                <a16:creationId xmlns:a16="http://schemas.microsoft.com/office/drawing/2014/main" id="{715AC590-9C39-4983-BB12-0026773F93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305" y="790792"/>
            <a:ext cx="4407760" cy="5849441"/>
          </a:xfrm>
          <a:prstGeom prst="rect">
            <a:avLst/>
          </a:prstGeom>
          <a:ln>
            <a:noFill/>
          </a:ln>
          <a:effectLst>
            <a:outerShdw blurRad="292100" dist="139700" dir="2700000" algn="tl" rotWithShape="0">
              <a:srgbClr val="333333">
                <a:alpha val="65000"/>
              </a:srgbClr>
            </a:outerShdw>
          </a:effectLst>
        </p:spPr>
      </p:pic>
      <p:sp>
        <p:nvSpPr>
          <p:cNvPr id="7" name="Rectangle 8">
            <a:extLst>
              <a:ext uri="{FF2B5EF4-FFF2-40B4-BE49-F238E27FC236}">
                <a16:creationId xmlns:a16="http://schemas.microsoft.com/office/drawing/2014/main" id="{13BD1E58-6806-4E1A-BFC9-CAAA778DE668}"/>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A9329CF4-D9CF-435C-AFAA-F865EA5A229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24260" y="5913670"/>
            <a:ext cx="900217" cy="875239"/>
          </a:xfrm>
          <a:prstGeom prst="rect">
            <a:avLst/>
          </a:prstGeom>
        </p:spPr>
      </p:pic>
      <p:pic>
        <p:nvPicPr>
          <p:cNvPr id="2" name="Picture 5" descr="Shape&#10;&#10;Description automatically generated">
            <a:extLst>
              <a:ext uri="{FF2B5EF4-FFF2-40B4-BE49-F238E27FC236}">
                <a16:creationId xmlns:a16="http://schemas.microsoft.com/office/drawing/2014/main" id="{C69EAF56-315A-4F1F-A31E-DA5281D06039}"/>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07690" y="1714992"/>
            <a:ext cx="4045973" cy="4116274"/>
          </a:xfrm>
          <a:prstGeom prst="rect">
            <a:avLst/>
          </a:prstGeom>
        </p:spPr>
      </p:pic>
      <p:sp>
        <p:nvSpPr>
          <p:cNvPr id="6" name="Slide Number Placeholder 4">
            <a:extLst>
              <a:ext uri="{FF2B5EF4-FFF2-40B4-BE49-F238E27FC236}">
                <a16:creationId xmlns:a16="http://schemas.microsoft.com/office/drawing/2014/main" id="{F8009A4A-7A23-4178-AD99-BB567D09DE01}"/>
              </a:ext>
            </a:extLst>
          </p:cNvPr>
          <p:cNvSpPr txBox="1">
            <a:spLocks/>
          </p:cNvSpPr>
          <p:nvPr/>
        </p:nvSpPr>
        <p:spPr>
          <a:xfrm>
            <a:off x="10509624" y="6505762"/>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10</a:t>
            </a:fld>
            <a:endParaRPr lang="en-GB" dirty="0">
              <a:latin typeface="Arial"/>
              <a:cs typeface="Arial"/>
            </a:endParaRPr>
          </a:p>
        </p:txBody>
      </p:sp>
    </p:spTree>
    <p:extLst>
      <p:ext uri="{BB962C8B-B14F-4D97-AF65-F5344CB8AC3E}">
        <p14:creationId xmlns:p14="http://schemas.microsoft.com/office/powerpoint/2010/main" val="238915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B3DA7E90-C3B2-450F-B0AA-A9C1E286FD45}"/>
              </a:ext>
            </a:extLst>
          </p:cNvPr>
          <p:cNvSpPr>
            <a:spLocks noGrp="1"/>
          </p:cNvSpPr>
          <p:nvPr>
            <p:ph type="subTitle" idx="1"/>
          </p:nvPr>
        </p:nvSpPr>
        <p:spPr>
          <a:xfrm>
            <a:off x="0" y="1544824"/>
            <a:ext cx="4576763" cy="5143500"/>
          </a:xfrm>
        </p:spPr>
        <p:txBody>
          <a:bodyPr lIns="91440" tIns="45720" rIns="91440" bIns="45720" anchor="t">
            <a:normAutofit/>
          </a:bodyPr>
          <a:lstStyle/>
          <a:p>
            <a:pPr marL="0" indent="0">
              <a:buNone/>
            </a:pPr>
            <a:r>
              <a:rPr lang="en-US" dirty="0">
                <a:latin typeface="Arial"/>
                <a:cs typeface="Arial"/>
              </a:rPr>
              <a:t>Use nearest power socket </a:t>
            </a:r>
            <a:br>
              <a:rPr lang="en-US" dirty="0"/>
            </a:br>
            <a:br>
              <a:rPr lang="en-US" dirty="0"/>
            </a:br>
            <a:r>
              <a:rPr lang="en-US" dirty="0">
                <a:latin typeface="Arial"/>
                <a:cs typeface="Arial"/>
              </a:rPr>
              <a:t>Extension cable: </a:t>
            </a:r>
          </a:p>
          <a:p>
            <a:r>
              <a:rPr lang="en-US" dirty="0">
                <a:latin typeface="Arial"/>
                <a:cs typeface="Arial"/>
              </a:rPr>
              <a:t>don’t join cables</a:t>
            </a:r>
            <a:br>
              <a:rPr lang="en-US" dirty="0"/>
            </a:br>
            <a:endParaRPr lang="en-US" dirty="0"/>
          </a:p>
          <a:p>
            <a:r>
              <a:rPr lang="en-US" dirty="0">
                <a:latin typeface="Arial"/>
                <a:cs typeface="Arial"/>
              </a:rPr>
              <a:t>use one that is long enough</a:t>
            </a:r>
            <a:br>
              <a:rPr lang="en-US" dirty="0"/>
            </a:br>
            <a:endParaRPr lang="en-US" dirty="0"/>
          </a:p>
          <a:p>
            <a:r>
              <a:rPr lang="en-US" dirty="0">
                <a:latin typeface="Arial"/>
                <a:cs typeface="Arial"/>
              </a:rPr>
              <a:t>unwind the whole cable</a:t>
            </a:r>
          </a:p>
        </p:txBody>
      </p:sp>
      <p:pic>
        <p:nvPicPr>
          <p:cNvPr id="11266" name="Picture 2" descr="Cable Reel, Electrical Wires, Cable, Cable Drum">
            <a:extLst>
              <a:ext uri="{FF2B5EF4-FFF2-40B4-BE49-F238E27FC236}">
                <a16:creationId xmlns:a16="http://schemas.microsoft.com/office/drawing/2014/main" id="{6891F003-179E-41F3-BDA1-F835FCF376E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15864" y="1030026"/>
            <a:ext cx="7585794" cy="50571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8">
            <a:extLst>
              <a:ext uri="{FF2B5EF4-FFF2-40B4-BE49-F238E27FC236}">
                <a16:creationId xmlns:a16="http://schemas.microsoft.com/office/drawing/2014/main" id="{EE9B3307-3F74-4AA3-9E62-FB4E063E549E}"/>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text&#10;&#10;Description automatically generated">
            <a:extLst>
              <a:ext uri="{FF2B5EF4-FFF2-40B4-BE49-F238E27FC236}">
                <a16:creationId xmlns:a16="http://schemas.microsoft.com/office/drawing/2014/main" id="{585B8B43-F2CB-4BC6-A25F-4E7DA998AAA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24260" y="5913670"/>
            <a:ext cx="900217" cy="875239"/>
          </a:xfrm>
          <a:prstGeom prst="rect">
            <a:avLst/>
          </a:prstGeom>
        </p:spPr>
      </p:pic>
      <p:sp>
        <p:nvSpPr>
          <p:cNvPr id="9" name="Slide Number Placeholder 4">
            <a:extLst>
              <a:ext uri="{FF2B5EF4-FFF2-40B4-BE49-F238E27FC236}">
                <a16:creationId xmlns:a16="http://schemas.microsoft.com/office/drawing/2014/main" id="{03573609-A0D8-4CED-93B4-A6BB1155D87E}"/>
              </a:ext>
            </a:extLst>
          </p:cNvPr>
          <p:cNvSpPr txBox="1">
            <a:spLocks/>
          </p:cNvSpPr>
          <p:nvPr/>
        </p:nvSpPr>
        <p:spPr>
          <a:xfrm>
            <a:off x="10464800" y="6505762"/>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11</a:t>
            </a:fld>
            <a:endParaRPr lang="en-GB" dirty="0">
              <a:latin typeface="Arial"/>
              <a:cs typeface="Arial"/>
            </a:endParaRPr>
          </a:p>
        </p:txBody>
      </p:sp>
    </p:spTree>
    <p:extLst>
      <p:ext uri="{BB962C8B-B14F-4D97-AF65-F5344CB8AC3E}">
        <p14:creationId xmlns:p14="http://schemas.microsoft.com/office/powerpoint/2010/main" val="2674465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ground, outdoor&#10;&#10;Description automatically generated">
            <a:extLst>
              <a:ext uri="{FF2B5EF4-FFF2-40B4-BE49-F238E27FC236}">
                <a16:creationId xmlns:a16="http://schemas.microsoft.com/office/drawing/2014/main" id="{F296A42C-100A-48BF-807B-17E0D4F03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637" y="1237875"/>
            <a:ext cx="5553453" cy="4898787"/>
          </a:xfrm>
          <a:prstGeom prst="rect">
            <a:avLst/>
          </a:prstGeom>
          <a:ln>
            <a:noFill/>
          </a:ln>
          <a:effectLst>
            <a:outerShdw blurRad="292100" dist="139700" dir="2700000" algn="tl" rotWithShape="0">
              <a:srgbClr val="333333">
                <a:alpha val="65000"/>
              </a:srgbClr>
            </a:outerShdw>
          </a:effectLst>
        </p:spPr>
      </p:pic>
      <p:sp>
        <p:nvSpPr>
          <p:cNvPr id="3" name="Subtitle 2">
            <a:extLst>
              <a:ext uri="{FF2B5EF4-FFF2-40B4-BE49-F238E27FC236}">
                <a16:creationId xmlns:a16="http://schemas.microsoft.com/office/drawing/2014/main" id="{D601ED14-8331-4BB0-90AD-D1BEF0E1F43B}"/>
              </a:ext>
            </a:extLst>
          </p:cNvPr>
          <p:cNvSpPr>
            <a:spLocks noGrp="1"/>
          </p:cNvSpPr>
          <p:nvPr>
            <p:ph type="subTitle" idx="1"/>
          </p:nvPr>
        </p:nvSpPr>
        <p:spPr>
          <a:xfrm>
            <a:off x="6755092" y="2528047"/>
            <a:ext cx="5024998" cy="5143500"/>
          </a:xfrm>
        </p:spPr>
        <p:txBody>
          <a:bodyPr lIns="91440" tIns="45720" rIns="91440" bIns="45720" anchor="t">
            <a:normAutofit/>
          </a:bodyPr>
          <a:lstStyle/>
          <a:p>
            <a:pPr marL="0" indent="0">
              <a:buNone/>
            </a:pPr>
            <a:r>
              <a:rPr lang="en-US" dirty="0">
                <a:latin typeface="Arial"/>
                <a:cs typeface="Arial"/>
              </a:rPr>
              <a:t>Cables must be kept out of the way</a:t>
            </a:r>
          </a:p>
        </p:txBody>
      </p:sp>
      <p:sp>
        <p:nvSpPr>
          <p:cNvPr id="7" name="Rectangle 8">
            <a:extLst>
              <a:ext uri="{FF2B5EF4-FFF2-40B4-BE49-F238E27FC236}">
                <a16:creationId xmlns:a16="http://schemas.microsoft.com/office/drawing/2014/main" id="{23C010AD-8EF3-4F97-AE7F-489E841CCD0E}"/>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C1C86B0-9557-416F-8C81-7EDA7FD8B6E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24260" y="5913670"/>
            <a:ext cx="900217" cy="875239"/>
          </a:xfrm>
          <a:prstGeom prst="rect">
            <a:avLst/>
          </a:prstGeom>
        </p:spPr>
      </p:pic>
      <p:pic>
        <p:nvPicPr>
          <p:cNvPr id="4" name="Picture 5" descr="Shape&#10;&#10;Description automatically generated">
            <a:extLst>
              <a:ext uri="{FF2B5EF4-FFF2-40B4-BE49-F238E27FC236}">
                <a16:creationId xmlns:a16="http://schemas.microsoft.com/office/drawing/2014/main" id="{2F10078A-6EB6-4167-82DA-2AAEEE62BDD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07690" y="1714992"/>
            <a:ext cx="4045973" cy="4116274"/>
          </a:xfrm>
          <a:prstGeom prst="rect">
            <a:avLst/>
          </a:prstGeom>
        </p:spPr>
      </p:pic>
      <p:sp>
        <p:nvSpPr>
          <p:cNvPr id="12" name="Slide Number Placeholder 4">
            <a:extLst>
              <a:ext uri="{FF2B5EF4-FFF2-40B4-BE49-F238E27FC236}">
                <a16:creationId xmlns:a16="http://schemas.microsoft.com/office/drawing/2014/main" id="{4694CBE4-2C76-4FA9-B6FB-E00C46F6C47A}"/>
              </a:ext>
            </a:extLst>
          </p:cNvPr>
          <p:cNvSpPr txBox="1">
            <a:spLocks/>
          </p:cNvSpPr>
          <p:nvPr/>
        </p:nvSpPr>
        <p:spPr>
          <a:xfrm>
            <a:off x="10509624" y="6505762"/>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12</a:t>
            </a:fld>
            <a:endParaRPr lang="en-GB" dirty="0">
              <a:latin typeface="Arial"/>
              <a:cs typeface="Arial"/>
            </a:endParaRPr>
          </a:p>
        </p:txBody>
      </p:sp>
    </p:spTree>
    <p:extLst>
      <p:ext uri="{BB962C8B-B14F-4D97-AF65-F5344CB8AC3E}">
        <p14:creationId xmlns:p14="http://schemas.microsoft.com/office/powerpoint/2010/main" val="250030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person, ground, outdoor&#10;&#10;Description automatically generated">
            <a:extLst>
              <a:ext uri="{FF2B5EF4-FFF2-40B4-BE49-F238E27FC236}">
                <a16:creationId xmlns:a16="http://schemas.microsoft.com/office/drawing/2014/main" id="{B0D98232-283D-43BF-A5CC-6E8B1B8A73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9822" y="496855"/>
            <a:ext cx="3932237" cy="6226042"/>
          </a:xfrm>
          <a:prstGeom prst="rect">
            <a:avLst/>
          </a:prstGeom>
          <a:ln>
            <a:noFill/>
          </a:ln>
          <a:effectLst>
            <a:outerShdw blurRad="292100" dist="139700" dir="2700000" algn="tl" rotWithShape="0">
              <a:srgbClr val="333333">
                <a:alpha val="65000"/>
              </a:srgbClr>
            </a:outerShdw>
          </a:effectLst>
        </p:spPr>
      </p:pic>
      <p:sp>
        <p:nvSpPr>
          <p:cNvPr id="3" name="Subtitle 2">
            <a:extLst>
              <a:ext uri="{FF2B5EF4-FFF2-40B4-BE49-F238E27FC236}">
                <a16:creationId xmlns:a16="http://schemas.microsoft.com/office/drawing/2014/main" id="{F308A20D-0AE3-4717-89A7-79EC5863B6B0}"/>
              </a:ext>
            </a:extLst>
          </p:cNvPr>
          <p:cNvSpPr>
            <a:spLocks noGrp="1"/>
          </p:cNvSpPr>
          <p:nvPr>
            <p:ph type="subTitle" idx="1"/>
          </p:nvPr>
        </p:nvSpPr>
        <p:spPr>
          <a:xfrm>
            <a:off x="532279" y="2931459"/>
            <a:ext cx="6668526" cy="5457265"/>
          </a:xfrm>
        </p:spPr>
        <p:txBody>
          <a:bodyPr lIns="91440" tIns="45720" rIns="91440" bIns="45720" anchor="t">
            <a:normAutofit/>
          </a:bodyPr>
          <a:lstStyle/>
          <a:p>
            <a:pPr marL="0" indent="0">
              <a:buNone/>
            </a:pPr>
            <a:r>
              <a:rPr lang="en-US" dirty="0">
                <a:latin typeface="Arial"/>
                <a:cs typeface="Arial"/>
              </a:rPr>
              <a:t>Hang cables up above head height over doorways and walkways</a:t>
            </a:r>
          </a:p>
        </p:txBody>
      </p:sp>
      <p:sp>
        <p:nvSpPr>
          <p:cNvPr id="6" name="Rectangle 8">
            <a:extLst>
              <a:ext uri="{FF2B5EF4-FFF2-40B4-BE49-F238E27FC236}">
                <a16:creationId xmlns:a16="http://schemas.microsoft.com/office/drawing/2014/main" id="{636E738C-DA71-496C-9027-324F094D6CE7}"/>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9978D927-7018-40D5-90A8-150A0CDE17A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24260" y="5913670"/>
            <a:ext cx="900217" cy="875239"/>
          </a:xfrm>
          <a:prstGeom prst="rect">
            <a:avLst/>
          </a:prstGeom>
        </p:spPr>
      </p:pic>
      <p:pic>
        <p:nvPicPr>
          <p:cNvPr id="4" name="Picture 5" descr="Shape&#10;&#10;Description automatically generated">
            <a:extLst>
              <a:ext uri="{FF2B5EF4-FFF2-40B4-BE49-F238E27FC236}">
                <a16:creationId xmlns:a16="http://schemas.microsoft.com/office/drawing/2014/main" id="{0C60A5A3-DD6C-4584-8BCE-58B1E631D81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104866" y="1371345"/>
            <a:ext cx="4045973" cy="4116274"/>
          </a:xfrm>
          <a:prstGeom prst="rect">
            <a:avLst/>
          </a:prstGeom>
        </p:spPr>
      </p:pic>
      <p:sp>
        <p:nvSpPr>
          <p:cNvPr id="10" name="Slide Number Placeholder 4">
            <a:extLst>
              <a:ext uri="{FF2B5EF4-FFF2-40B4-BE49-F238E27FC236}">
                <a16:creationId xmlns:a16="http://schemas.microsoft.com/office/drawing/2014/main" id="{B57C7596-3712-464D-97A7-E5C44409CF32}"/>
              </a:ext>
            </a:extLst>
          </p:cNvPr>
          <p:cNvSpPr txBox="1">
            <a:spLocks/>
          </p:cNvSpPr>
          <p:nvPr/>
        </p:nvSpPr>
        <p:spPr>
          <a:xfrm>
            <a:off x="10449859" y="6535644"/>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13</a:t>
            </a:fld>
            <a:endParaRPr lang="en-GB" dirty="0">
              <a:latin typeface="Arial"/>
              <a:cs typeface="Arial"/>
            </a:endParaRPr>
          </a:p>
        </p:txBody>
      </p:sp>
    </p:spTree>
    <p:extLst>
      <p:ext uri="{BB962C8B-B14F-4D97-AF65-F5344CB8AC3E}">
        <p14:creationId xmlns:p14="http://schemas.microsoft.com/office/powerpoint/2010/main" val="260860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ED820608-6AA9-40E4-B312-348D917F0429}"/>
              </a:ext>
            </a:extLst>
          </p:cNvPr>
          <p:cNvSpPr>
            <a:spLocks noGrp="1"/>
          </p:cNvSpPr>
          <p:nvPr>
            <p:ph type="subTitle" idx="1"/>
          </p:nvPr>
        </p:nvSpPr>
        <p:spPr>
          <a:xfrm>
            <a:off x="371960" y="1145988"/>
            <a:ext cx="4633994" cy="5143500"/>
          </a:xfrm>
        </p:spPr>
        <p:txBody>
          <a:bodyPr lIns="91440" tIns="45720" rIns="91440" bIns="45720" anchor="t">
            <a:normAutofit fontScale="92500"/>
          </a:bodyPr>
          <a:lstStyle/>
          <a:p>
            <a:pPr marL="0" indent="0">
              <a:buNone/>
            </a:pPr>
            <a:r>
              <a:rPr lang="en-US" dirty="0">
                <a:latin typeface="Arial"/>
                <a:cs typeface="Arial"/>
              </a:rPr>
              <a:t>Batteries</a:t>
            </a:r>
            <a:br>
              <a:rPr lang="en-US" dirty="0">
                <a:latin typeface="Arial"/>
                <a:cs typeface="Arial"/>
              </a:rPr>
            </a:br>
            <a:endParaRPr lang="en-US" dirty="0"/>
          </a:p>
          <a:p>
            <a:r>
              <a:rPr lang="en-US" dirty="0">
                <a:latin typeface="Arial"/>
                <a:cs typeface="Arial"/>
              </a:rPr>
              <a:t>Don’t use a damaged battery or one that has been dropped</a:t>
            </a:r>
            <a:endParaRPr lang="en-US" dirty="0"/>
          </a:p>
          <a:p>
            <a:r>
              <a:rPr lang="en-US" dirty="0">
                <a:latin typeface="Arial"/>
                <a:cs typeface="Arial"/>
              </a:rPr>
              <a:t>Never tamper with them</a:t>
            </a:r>
            <a:endParaRPr lang="en-US" dirty="0"/>
          </a:p>
          <a:p>
            <a:r>
              <a:rPr lang="en-US" dirty="0">
                <a:latin typeface="Arial"/>
                <a:cs typeface="Arial"/>
              </a:rPr>
              <a:t>Unplug chargers and remove battery once charged</a:t>
            </a:r>
          </a:p>
          <a:p>
            <a:r>
              <a:rPr lang="en-US" dirty="0">
                <a:latin typeface="Arial"/>
                <a:cs typeface="Arial"/>
              </a:rPr>
              <a:t>Store battery proper place</a:t>
            </a:r>
            <a:endParaRPr lang="en-US" dirty="0"/>
          </a:p>
          <a:p>
            <a:r>
              <a:rPr lang="en-US" dirty="0">
                <a:latin typeface="Arial"/>
                <a:cs typeface="Arial"/>
              </a:rPr>
              <a:t>Do not allow battery to heat up</a:t>
            </a:r>
            <a:endParaRPr lang="en-US" dirty="0"/>
          </a:p>
        </p:txBody>
      </p:sp>
      <p:sp>
        <p:nvSpPr>
          <p:cNvPr id="4" name="Rectangle 8">
            <a:extLst>
              <a:ext uri="{FF2B5EF4-FFF2-40B4-BE49-F238E27FC236}">
                <a16:creationId xmlns:a16="http://schemas.microsoft.com/office/drawing/2014/main" id="{E8A62D30-93BC-4F8F-A550-B12EBC6879FC}"/>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text&#10;&#10;Description automatically generated">
            <a:extLst>
              <a:ext uri="{FF2B5EF4-FFF2-40B4-BE49-F238E27FC236}">
                <a16:creationId xmlns:a16="http://schemas.microsoft.com/office/drawing/2014/main" id="{5DE34105-E26D-4579-BFF4-68709F48E15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224260" y="5913670"/>
            <a:ext cx="900217" cy="875239"/>
          </a:xfrm>
          <a:prstGeom prst="rect">
            <a:avLst/>
          </a:prstGeom>
        </p:spPr>
      </p:pic>
      <p:pic>
        <p:nvPicPr>
          <p:cNvPr id="10" name="Picture 10">
            <a:extLst>
              <a:ext uri="{FF2B5EF4-FFF2-40B4-BE49-F238E27FC236}">
                <a16:creationId xmlns:a16="http://schemas.microsoft.com/office/drawing/2014/main" id="{50E50F1D-8823-4B34-B65E-0A7D75471DD7}"/>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4828988" y="1055855"/>
            <a:ext cx="7106023" cy="4738818"/>
          </a:xfrm>
          <a:prstGeom prst="rect">
            <a:avLst/>
          </a:prstGeom>
        </p:spPr>
      </p:pic>
      <p:sp>
        <p:nvSpPr>
          <p:cNvPr id="11" name="Slide Number Placeholder 4">
            <a:extLst>
              <a:ext uri="{FF2B5EF4-FFF2-40B4-BE49-F238E27FC236}">
                <a16:creationId xmlns:a16="http://schemas.microsoft.com/office/drawing/2014/main" id="{575D2990-43DB-4CFD-83CB-AFF2885C3346}"/>
              </a:ext>
            </a:extLst>
          </p:cNvPr>
          <p:cNvSpPr txBox="1">
            <a:spLocks/>
          </p:cNvSpPr>
          <p:nvPr/>
        </p:nvSpPr>
        <p:spPr>
          <a:xfrm>
            <a:off x="10509624" y="6505762"/>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14</a:t>
            </a:fld>
            <a:endParaRPr lang="en-GB" dirty="0">
              <a:latin typeface="Arial"/>
              <a:cs typeface="Arial"/>
            </a:endParaRPr>
          </a:p>
        </p:txBody>
      </p:sp>
    </p:spTree>
    <p:extLst>
      <p:ext uri="{BB962C8B-B14F-4D97-AF65-F5344CB8AC3E}">
        <p14:creationId xmlns:p14="http://schemas.microsoft.com/office/powerpoint/2010/main" val="272186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holding, person, wall, hand&#10;&#10;Description automatically generated">
            <a:extLst>
              <a:ext uri="{FF2B5EF4-FFF2-40B4-BE49-F238E27FC236}">
                <a16:creationId xmlns:a16="http://schemas.microsoft.com/office/drawing/2014/main" id="{D075694C-2C66-48D3-8366-38424B1BF9D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289119" y="717389"/>
            <a:ext cx="8562224" cy="5708149"/>
          </a:xfrm>
          <a:prstGeom prst="rect">
            <a:avLst/>
          </a:prstGeom>
        </p:spPr>
      </p:pic>
      <p:sp>
        <p:nvSpPr>
          <p:cNvPr id="3" name="Subtitle 2">
            <a:extLst>
              <a:ext uri="{FF2B5EF4-FFF2-40B4-BE49-F238E27FC236}">
                <a16:creationId xmlns:a16="http://schemas.microsoft.com/office/drawing/2014/main" id="{E9633F7A-AD78-43C7-A983-00A1F8802E24}"/>
              </a:ext>
            </a:extLst>
          </p:cNvPr>
          <p:cNvSpPr>
            <a:spLocks noGrp="1"/>
          </p:cNvSpPr>
          <p:nvPr>
            <p:ph type="subTitle" idx="1"/>
          </p:nvPr>
        </p:nvSpPr>
        <p:spPr>
          <a:xfrm>
            <a:off x="493129" y="1956340"/>
            <a:ext cx="4019825" cy="2858728"/>
          </a:xfrm>
        </p:spPr>
        <p:txBody>
          <a:bodyPr lIns="91440" tIns="45720" rIns="91440" bIns="45720" anchor="t">
            <a:normAutofit/>
          </a:bodyPr>
          <a:lstStyle/>
          <a:p>
            <a:r>
              <a:rPr lang="en-US" dirty="0">
                <a:latin typeface="Arial"/>
                <a:cs typeface="Arial"/>
              </a:rPr>
              <a:t>Using electric tools </a:t>
            </a:r>
          </a:p>
          <a:p>
            <a:endParaRPr lang="en-US" dirty="0"/>
          </a:p>
        </p:txBody>
      </p:sp>
      <p:sp>
        <p:nvSpPr>
          <p:cNvPr id="5" name="Rectangle 8">
            <a:extLst>
              <a:ext uri="{FF2B5EF4-FFF2-40B4-BE49-F238E27FC236}">
                <a16:creationId xmlns:a16="http://schemas.microsoft.com/office/drawing/2014/main" id="{2872F060-6F37-4EE0-B985-9CE603B6DD18}"/>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AEBAEE43-110F-4B02-9C44-8F0DC8B587B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24260" y="5913670"/>
            <a:ext cx="900217" cy="875239"/>
          </a:xfrm>
          <a:prstGeom prst="rect">
            <a:avLst/>
          </a:prstGeom>
        </p:spPr>
      </p:pic>
      <p:sp>
        <p:nvSpPr>
          <p:cNvPr id="7" name="Slide Number Placeholder 4">
            <a:extLst>
              <a:ext uri="{FF2B5EF4-FFF2-40B4-BE49-F238E27FC236}">
                <a16:creationId xmlns:a16="http://schemas.microsoft.com/office/drawing/2014/main" id="{EBAAD110-78E2-4895-8E22-B97918855F55}"/>
              </a:ext>
            </a:extLst>
          </p:cNvPr>
          <p:cNvSpPr txBox="1">
            <a:spLocks/>
          </p:cNvSpPr>
          <p:nvPr/>
        </p:nvSpPr>
        <p:spPr>
          <a:xfrm>
            <a:off x="10479742" y="6505762"/>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15</a:t>
            </a:fld>
            <a:endParaRPr lang="en-GB" dirty="0">
              <a:latin typeface="Arial"/>
              <a:cs typeface="Arial"/>
            </a:endParaRPr>
          </a:p>
        </p:txBody>
      </p:sp>
    </p:spTree>
    <p:extLst>
      <p:ext uri="{BB962C8B-B14F-4D97-AF65-F5344CB8AC3E}">
        <p14:creationId xmlns:p14="http://schemas.microsoft.com/office/powerpoint/2010/main" val="2881253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E96AE9FD-BC23-4954-86FB-3CEE8F8EB0AA}"/>
              </a:ext>
            </a:extLst>
          </p:cNvPr>
          <p:cNvSpPr>
            <a:spLocks noGrp="1"/>
          </p:cNvSpPr>
          <p:nvPr>
            <p:ph type="subTitle" idx="1"/>
          </p:nvPr>
        </p:nvSpPr>
        <p:spPr>
          <a:xfrm>
            <a:off x="121396" y="1526988"/>
            <a:ext cx="4576763" cy="5143500"/>
          </a:xfrm>
        </p:spPr>
        <p:txBody>
          <a:bodyPr lIns="91440" tIns="45720" rIns="91440" bIns="45720" anchor="t">
            <a:normAutofit/>
          </a:bodyPr>
          <a:lstStyle/>
          <a:p>
            <a:pPr marL="0" indent="0">
              <a:buNone/>
            </a:pPr>
            <a:r>
              <a:rPr lang="en-US" dirty="0">
                <a:latin typeface="Arial"/>
                <a:cs typeface="Arial"/>
              </a:rPr>
              <a:t>Check tool before use:</a:t>
            </a:r>
            <a:endParaRPr lang="en-US" dirty="0"/>
          </a:p>
          <a:p>
            <a:r>
              <a:rPr lang="en-US" dirty="0">
                <a:latin typeface="Arial"/>
                <a:cs typeface="Arial"/>
              </a:rPr>
              <a:t>Not damaged</a:t>
            </a:r>
          </a:p>
          <a:p>
            <a:pPr marL="0" indent="0">
              <a:buNone/>
            </a:pPr>
            <a:endParaRPr lang="en-US" dirty="0"/>
          </a:p>
          <a:p>
            <a:r>
              <a:rPr lang="en-US" dirty="0">
                <a:latin typeface="Arial"/>
                <a:cs typeface="Arial"/>
              </a:rPr>
              <a:t>Inspected recently</a:t>
            </a:r>
          </a:p>
          <a:p>
            <a:pPr marL="0" indent="0">
              <a:buNone/>
            </a:pPr>
            <a:endParaRPr lang="en-US" dirty="0"/>
          </a:p>
          <a:p>
            <a:r>
              <a:rPr lang="en-US" dirty="0">
                <a:latin typeface="Arial"/>
                <a:cs typeface="Arial"/>
              </a:rPr>
              <a:t>Cable shielded</a:t>
            </a:r>
          </a:p>
          <a:p>
            <a:pPr marL="0" indent="0">
              <a:buNone/>
            </a:pPr>
            <a:endParaRPr lang="en-US" dirty="0"/>
          </a:p>
          <a:p>
            <a:r>
              <a:rPr lang="en-US" dirty="0">
                <a:latin typeface="Arial"/>
                <a:cs typeface="Arial"/>
              </a:rPr>
              <a:t>Cable secure in tool and plug </a:t>
            </a:r>
            <a:endParaRPr lang="en-US" dirty="0"/>
          </a:p>
        </p:txBody>
      </p:sp>
      <p:pic>
        <p:nvPicPr>
          <p:cNvPr id="1026" name="Picture 2" descr="An electric drill machine and bits">
            <a:extLst>
              <a:ext uri="{FF2B5EF4-FFF2-40B4-BE49-F238E27FC236}">
                <a16:creationId xmlns:a16="http://schemas.microsoft.com/office/drawing/2014/main" id="{0A7E5DBF-8ECB-49DE-AF7D-EA48568F01A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57234" y="823819"/>
            <a:ext cx="7279203" cy="54594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8">
            <a:extLst>
              <a:ext uri="{FF2B5EF4-FFF2-40B4-BE49-F238E27FC236}">
                <a16:creationId xmlns:a16="http://schemas.microsoft.com/office/drawing/2014/main" id="{267DC760-0B26-4B82-98F4-517204526E36}"/>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55388D4-A461-4439-B63D-AA89670F02E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24260" y="5913670"/>
            <a:ext cx="900217" cy="875239"/>
          </a:xfrm>
          <a:prstGeom prst="rect">
            <a:avLst/>
          </a:prstGeom>
        </p:spPr>
      </p:pic>
      <p:pic>
        <p:nvPicPr>
          <p:cNvPr id="8" name="Picture 5" descr="Shape&#10;&#10;Description automatically generated">
            <a:extLst>
              <a:ext uri="{FF2B5EF4-FFF2-40B4-BE49-F238E27FC236}">
                <a16:creationId xmlns:a16="http://schemas.microsoft.com/office/drawing/2014/main" id="{3F621700-A7A4-4C95-B988-460F62D709A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894631" y="1005287"/>
            <a:ext cx="4807973" cy="4908156"/>
          </a:xfrm>
          <a:prstGeom prst="rect">
            <a:avLst/>
          </a:prstGeom>
        </p:spPr>
      </p:pic>
      <p:sp>
        <p:nvSpPr>
          <p:cNvPr id="10" name="Slide Number Placeholder 4">
            <a:extLst>
              <a:ext uri="{FF2B5EF4-FFF2-40B4-BE49-F238E27FC236}">
                <a16:creationId xmlns:a16="http://schemas.microsoft.com/office/drawing/2014/main" id="{56A448F0-152D-453D-A6F6-7385345C5FD0}"/>
              </a:ext>
            </a:extLst>
          </p:cNvPr>
          <p:cNvSpPr txBox="1">
            <a:spLocks/>
          </p:cNvSpPr>
          <p:nvPr/>
        </p:nvSpPr>
        <p:spPr>
          <a:xfrm>
            <a:off x="10599271" y="6505762"/>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16</a:t>
            </a:fld>
            <a:endParaRPr lang="en-GB" dirty="0">
              <a:latin typeface="Arial"/>
              <a:cs typeface="Arial"/>
            </a:endParaRPr>
          </a:p>
        </p:txBody>
      </p:sp>
    </p:spTree>
    <p:extLst>
      <p:ext uri="{BB962C8B-B14F-4D97-AF65-F5344CB8AC3E}">
        <p14:creationId xmlns:p14="http://schemas.microsoft.com/office/powerpoint/2010/main" val="247764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C974A2B9-CEC7-4675-BFBD-9B5D89030F91}"/>
              </a:ext>
            </a:extLst>
          </p:cNvPr>
          <p:cNvSpPr>
            <a:spLocks noGrp="1"/>
          </p:cNvSpPr>
          <p:nvPr>
            <p:ph type="subTitle" idx="1"/>
          </p:nvPr>
        </p:nvSpPr>
        <p:spPr>
          <a:xfrm>
            <a:off x="7158503" y="1930400"/>
            <a:ext cx="4576763" cy="5143500"/>
          </a:xfrm>
        </p:spPr>
        <p:txBody>
          <a:bodyPr lIns="91440" tIns="45720" rIns="91440" bIns="45720" anchor="t">
            <a:normAutofit/>
          </a:bodyPr>
          <a:lstStyle/>
          <a:p>
            <a:pPr marL="0" indent="0">
              <a:buNone/>
            </a:pPr>
            <a:r>
              <a:rPr lang="en-US" dirty="0">
                <a:latin typeface="Arial"/>
                <a:cs typeface="Arial"/>
              </a:rPr>
              <a:t>Don’t carry tools by their cable</a:t>
            </a:r>
          </a:p>
          <a:p>
            <a:pPr marL="0" indent="0">
              <a:buNone/>
            </a:pPr>
            <a:endParaRPr lang="en-US" dirty="0">
              <a:latin typeface="Arial"/>
              <a:cs typeface="Arial"/>
            </a:endParaRPr>
          </a:p>
          <a:p>
            <a:pPr marL="0" indent="0">
              <a:buNone/>
            </a:pPr>
            <a:r>
              <a:rPr lang="en-US" dirty="0">
                <a:latin typeface="Arial"/>
                <a:cs typeface="Arial"/>
              </a:rPr>
              <a:t>Don’t start or stop a tool when it is under load</a:t>
            </a:r>
            <a:br>
              <a:rPr lang="en-US" dirty="0"/>
            </a:br>
            <a:br>
              <a:rPr lang="en-US" dirty="0"/>
            </a:br>
            <a:r>
              <a:rPr lang="en-US" dirty="0">
                <a:latin typeface="Arial"/>
                <a:cs typeface="Arial"/>
              </a:rPr>
              <a:t>Disconnect tool from power before adjusting and when not using</a:t>
            </a:r>
          </a:p>
        </p:txBody>
      </p:sp>
      <p:sp>
        <p:nvSpPr>
          <p:cNvPr id="7" name="Rectangle 8">
            <a:extLst>
              <a:ext uri="{FF2B5EF4-FFF2-40B4-BE49-F238E27FC236}">
                <a16:creationId xmlns:a16="http://schemas.microsoft.com/office/drawing/2014/main" id="{18CB21D4-0C28-4254-B19B-5AE01DE2157C}"/>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492F109E-86FB-46CA-877C-3C332BF3C23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224260" y="5913670"/>
            <a:ext cx="900217" cy="875239"/>
          </a:xfrm>
          <a:prstGeom prst="rect">
            <a:avLst/>
          </a:prstGeom>
        </p:spPr>
      </p:pic>
      <p:pic>
        <p:nvPicPr>
          <p:cNvPr id="5" name="Picture 8">
            <a:extLst>
              <a:ext uri="{FF2B5EF4-FFF2-40B4-BE49-F238E27FC236}">
                <a16:creationId xmlns:a16="http://schemas.microsoft.com/office/drawing/2014/main" id="{C676BB43-11B9-4AE2-A19E-5A70837446C6}"/>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292302" y="1240702"/>
            <a:ext cx="6661864" cy="4555890"/>
          </a:xfrm>
          <a:prstGeom prst="rect">
            <a:avLst/>
          </a:prstGeom>
          <a:ln>
            <a:noFill/>
          </a:ln>
          <a:effectLst>
            <a:outerShdw blurRad="292100" dist="139700" dir="2700000" algn="tl" rotWithShape="0">
              <a:srgbClr val="333333">
                <a:alpha val="65000"/>
              </a:srgbClr>
            </a:outerShdw>
          </a:effectLst>
        </p:spPr>
      </p:pic>
      <p:sp>
        <p:nvSpPr>
          <p:cNvPr id="9" name="Slide Number Placeholder 4">
            <a:extLst>
              <a:ext uri="{FF2B5EF4-FFF2-40B4-BE49-F238E27FC236}">
                <a16:creationId xmlns:a16="http://schemas.microsoft.com/office/drawing/2014/main" id="{34CFFB62-A545-47AF-8940-3BB53BDE8C49}"/>
              </a:ext>
            </a:extLst>
          </p:cNvPr>
          <p:cNvSpPr txBox="1">
            <a:spLocks/>
          </p:cNvSpPr>
          <p:nvPr/>
        </p:nvSpPr>
        <p:spPr>
          <a:xfrm>
            <a:off x="10464800" y="6490821"/>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17</a:t>
            </a:fld>
            <a:endParaRPr lang="en-GB" dirty="0">
              <a:latin typeface="Arial"/>
              <a:cs typeface="Arial"/>
            </a:endParaRPr>
          </a:p>
        </p:txBody>
      </p:sp>
    </p:spTree>
    <p:extLst>
      <p:ext uri="{BB962C8B-B14F-4D97-AF65-F5344CB8AC3E}">
        <p14:creationId xmlns:p14="http://schemas.microsoft.com/office/powerpoint/2010/main" val="2548966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8695D5EB-B3EF-423B-9C98-2E976500A463}"/>
              </a:ext>
            </a:extLst>
          </p:cNvPr>
          <p:cNvSpPr>
            <a:spLocks noGrp="1"/>
          </p:cNvSpPr>
          <p:nvPr>
            <p:ph type="subTitle" idx="1"/>
          </p:nvPr>
        </p:nvSpPr>
        <p:spPr>
          <a:xfrm>
            <a:off x="89534" y="6041335"/>
            <a:ext cx="11134726" cy="828675"/>
          </a:xfrm>
        </p:spPr>
        <p:txBody>
          <a:bodyPr lIns="91440" tIns="45720" rIns="91440" bIns="45720" anchor="t">
            <a:normAutofit/>
          </a:bodyPr>
          <a:lstStyle/>
          <a:p>
            <a:pPr algn="ctr">
              <a:buNone/>
            </a:pPr>
            <a:r>
              <a:rPr lang="en-US" dirty="0"/>
              <a:t>If it cuts out, switch off the power and get it checked by electrician</a:t>
            </a:r>
          </a:p>
          <a:p>
            <a:pPr marL="0" indent="0">
              <a:buNone/>
            </a:pPr>
            <a:endParaRPr lang="en-US" dirty="0"/>
          </a:p>
        </p:txBody>
      </p:sp>
      <p:pic>
        <p:nvPicPr>
          <p:cNvPr id="3" name="Picture 2" descr="A picture containing person, helmet&#10;&#10;Description automatically generated">
            <a:extLst>
              <a:ext uri="{FF2B5EF4-FFF2-40B4-BE49-F238E27FC236}">
                <a16:creationId xmlns:a16="http://schemas.microsoft.com/office/drawing/2014/main" id="{1402CB1D-1D37-40E6-9BF1-189F3C4D0FF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31756" y="642171"/>
            <a:ext cx="7983922" cy="5332328"/>
          </a:xfrm>
          <a:prstGeom prst="rect">
            <a:avLst/>
          </a:prstGeom>
          <a:ln>
            <a:noFill/>
          </a:ln>
          <a:effectLst>
            <a:outerShdw blurRad="292100" dist="139700" dir="2700000" algn="tl" rotWithShape="0">
              <a:srgbClr val="333333">
                <a:alpha val="65000"/>
              </a:srgbClr>
            </a:outerShdw>
          </a:effectLst>
        </p:spPr>
      </p:pic>
      <p:sp>
        <p:nvSpPr>
          <p:cNvPr id="5" name="Rectangle 8">
            <a:extLst>
              <a:ext uri="{FF2B5EF4-FFF2-40B4-BE49-F238E27FC236}">
                <a16:creationId xmlns:a16="http://schemas.microsoft.com/office/drawing/2014/main" id="{34B0098C-450A-4089-AA9C-E2ECC9BA256F}"/>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37082D3F-151F-41F3-BCA1-2EFEE7931F0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24260" y="5913670"/>
            <a:ext cx="900217" cy="875239"/>
          </a:xfrm>
          <a:prstGeom prst="rect">
            <a:avLst/>
          </a:prstGeom>
        </p:spPr>
      </p:pic>
      <p:sp>
        <p:nvSpPr>
          <p:cNvPr id="9" name="Slide Number Placeholder 4">
            <a:extLst>
              <a:ext uri="{FF2B5EF4-FFF2-40B4-BE49-F238E27FC236}">
                <a16:creationId xmlns:a16="http://schemas.microsoft.com/office/drawing/2014/main" id="{E69F6D25-81C9-4A8E-BA68-9FD70C2607C0}"/>
              </a:ext>
            </a:extLst>
          </p:cNvPr>
          <p:cNvSpPr txBox="1">
            <a:spLocks/>
          </p:cNvSpPr>
          <p:nvPr/>
        </p:nvSpPr>
        <p:spPr>
          <a:xfrm>
            <a:off x="10464800" y="6505762"/>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18</a:t>
            </a:fld>
            <a:endParaRPr lang="en-GB" dirty="0">
              <a:latin typeface="Arial"/>
              <a:cs typeface="Arial"/>
            </a:endParaRPr>
          </a:p>
        </p:txBody>
      </p:sp>
    </p:spTree>
    <p:extLst>
      <p:ext uri="{BB962C8B-B14F-4D97-AF65-F5344CB8AC3E}">
        <p14:creationId xmlns:p14="http://schemas.microsoft.com/office/powerpoint/2010/main" val="3184248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A picture containing outdoor, person, person&#10;&#10;Description automatically generated">
            <a:extLst>
              <a:ext uri="{FF2B5EF4-FFF2-40B4-BE49-F238E27FC236}">
                <a16:creationId xmlns:a16="http://schemas.microsoft.com/office/drawing/2014/main" id="{74BFB0AC-779D-4775-834C-9DDBC944A02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93224" y="619582"/>
            <a:ext cx="4820023" cy="6037189"/>
          </a:xfrm>
          <a:prstGeom prst="rect">
            <a:avLst/>
          </a:prstGeom>
        </p:spPr>
      </p:pic>
      <p:sp>
        <p:nvSpPr>
          <p:cNvPr id="3" name="Subtitle 2">
            <a:extLst>
              <a:ext uri="{FF2B5EF4-FFF2-40B4-BE49-F238E27FC236}">
                <a16:creationId xmlns:a16="http://schemas.microsoft.com/office/drawing/2014/main" id="{C996B4D1-6C9E-475D-9917-96A74BD11B9A}"/>
              </a:ext>
            </a:extLst>
          </p:cNvPr>
          <p:cNvSpPr>
            <a:spLocks noGrp="1"/>
          </p:cNvSpPr>
          <p:nvPr>
            <p:ph type="subTitle" idx="1"/>
          </p:nvPr>
        </p:nvSpPr>
        <p:spPr>
          <a:xfrm>
            <a:off x="711573" y="2513106"/>
            <a:ext cx="4770998" cy="5143500"/>
          </a:xfrm>
        </p:spPr>
        <p:txBody>
          <a:bodyPr lIns="91440" tIns="45720" rIns="91440" bIns="45720" anchor="t">
            <a:normAutofit/>
          </a:bodyPr>
          <a:lstStyle/>
          <a:p>
            <a:pPr marL="0" indent="0">
              <a:buNone/>
            </a:pPr>
            <a:r>
              <a:rPr lang="en-US" dirty="0">
                <a:latin typeface="Arial"/>
                <a:cs typeface="Arial"/>
              </a:rPr>
              <a:t>Don’t stand on damp or wet surface when using electric tools or equipment </a:t>
            </a:r>
          </a:p>
        </p:txBody>
      </p:sp>
      <p:sp>
        <p:nvSpPr>
          <p:cNvPr id="6" name="Rectangle 8">
            <a:extLst>
              <a:ext uri="{FF2B5EF4-FFF2-40B4-BE49-F238E27FC236}">
                <a16:creationId xmlns:a16="http://schemas.microsoft.com/office/drawing/2014/main" id="{401D7EF6-146B-4310-9B39-88399DDAA594}"/>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F532E45C-CE31-49F6-9FED-558E9079C57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24260" y="5913670"/>
            <a:ext cx="900217" cy="875239"/>
          </a:xfrm>
          <a:prstGeom prst="rect">
            <a:avLst/>
          </a:prstGeom>
        </p:spPr>
      </p:pic>
      <p:pic>
        <p:nvPicPr>
          <p:cNvPr id="8" name="Picture 5" descr="Shape&#10;&#10;Description automatically generated">
            <a:extLst>
              <a:ext uri="{FF2B5EF4-FFF2-40B4-BE49-F238E27FC236}">
                <a16:creationId xmlns:a16="http://schemas.microsoft.com/office/drawing/2014/main" id="{D1AA4355-9926-46EC-AA63-514CF8A6F7F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305513" y="1184581"/>
            <a:ext cx="4807973" cy="4908156"/>
          </a:xfrm>
          <a:prstGeom prst="rect">
            <a:avLst/>
          </a:prstGeom>
          <a:ln>
            <a:noFill/>
          </a:ln>
          <a:effectLst>
            <a:outerShdw blurRad="292100" dist="139700" dir="2700000" algn="tl" rotWithShape="0">
              <a:srgbClr val="333333">
                <a:alpha val="65000"/>
              </a:srgbClr>
            </a:outerShdw>
          </a:effectLst>
        </p:spPr>
      </p:pic>
      <p:sp>
        <p:nvSpPr>
          <p:cNvPr id="13" name="Slide Number Placeholder 4">
            <a:extLst>
              <a:ext uri="{FF2B5EF4-FFF2-40B4-BE49-F238E27FC236}">
                <a16:creationId xmlns:a16="http://schemas.microsoft.com/office/drawing/2014/main" id="{78985BB1-D3F2-46C8-9488-978A55D64008}"/>
              </a:ext>
            </a:extLst>
          </p:cNvPr>
          <p:cNvSpPr txBox="1">
            <a:spLocks/>
          </p:cNvSpPr>
          <p:nvPr/>
        </p:nvSpPr>
        <p:spPr>
          <a:xfrm>
            <a:off x="10509624" y="6505762"/>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19</a:t>
            </a:fld>
            <a:endParaRPr lang="en-GB" dirty="0">
              <a:latin typeface="Arial"/>
              <a:cs typeface="Arial"/>
            </a:endParaRPr>
          </a:p>
        </p:txBody>
      </p:sp>
    </p:spTree>
    <p:extLst>
      <p:ext uri="{BB962C8B-B14F-4D97-AF65-F5344CB8AC3E}">
        <p14:creationId xmlns:p14="http://schemas.microsoft.com/office/powerpoint/2010/main" val="199037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FBD80C-9AAF-43C8-A661-8B83D40663FC}"/>
              </a:ext>
            </a:extLst>
          </p:cNvPr>
          <p:cNvSpPr>
            <a:spLocks noGrp="1"/>
          </p:cNvSpPr>
          <p:nvPr>
            <p:ph type="subTitle" idx="1"/>
          </p:nvPr>
        </p:nvSpPr>
        <p:spPr>
          <a:xfrm>
            <a:off x="7038974" y="1283110"/>
            <a:ext cx="4576763" cy="5143500"/>
          </a:xfrm>
        </p:spPr>
        <p:txBody>
          <a:bodyPr lIns="91440" tIns="45720" rIns="91440" bIns="45720" anchor="t">
            <a:normAutofit/>
          </a:bodyPr>
          <a:lstStyle/>
          <a:p>
            <a:pPr>
              <a:spcBef>
                <a:spcPct val="0"/>
              </a:spcBef>
            </a:pPr>
            <a:endParaRPr lang="en-US" dirty="0"/>
          </a:p>
          <a:p>
            <a:pPr marL="285750" indent="-285750">
              <a:spcBef>
                <a:spcPct val="0"/>
              </a:spcBef>
              <a:buFont typeface="Arial,Sans-Serif" charset="0"/>
            </a:pPr>
            <a:r>
              <a:rPr lang="en-US" dirty="0">
                <a:latin typeface="Arial"/>
                <a:cs typeface="Arial"/>
              </a:rPr>
              <a:t>Hazards and risks from electricity and electric tools</a:t>
            </a:r>
          </a:p>
          <a:p>
            <a:pPr marL="0" indent="0">
              <a:spcBef>
                <a:spcPct val="0"/>
              </a:spcBef>
              <a:buNone/>
            </a:pPr>
            <a:r>
              <a:rPr lang="en-US" dirty="0">
                <a:latin typeface="Arial"/>
                <a:cs typeface="Arial"/>
              </a:rPr>
              <a:t> </a:t>
            </a:r>
          </a:p>
          <a:p>
            <a:pPr marL="285750" indent="-285750">
              <a:spcBef>
                <a:spcPct val="0"/>
              </a:spcBef>
              <a:buFont typeface="Arial,Sans-Serif" charset="0"/>
            </a:pPr>
            <a:r>
              <a:rPr lang="en-US" dirty="0">
                <a:latin typeface="Arial"/>
                <a:cs typeface="Arial"/>
              </a:rPr>
              <a:t>Recognize how electricity and cables are set up</a:t>
            </a:r>
          </a:p>
          <a:p>
            <a:pPr marL="0" indent="0">
              <a:spcBef>
                <a:spcPct val="0"/>
              </a:spcBef>
              <a:buNone/>
            </a:pPr>
            <a:endParaRPr lang="en-GB" dirty="0">
              <a:latin typeface="Arial"/>
              <a:cs typeface="Arial"/>
            </a:endParaRPr>
          </a:p>
          <a:p>
            <a:pPr marL="285750" indent="-285750">
              <a:spcBef>
                <a:spcPct val="0"/>
              </a:spcBef>
              <a:buFont typeface="Arial,Sans-Serif" charset="0"/>
            </a:pPr>
            <a:r>
              <a:rPr lang="en-US" dirty="0">
                <a:latin typeface="Arial"/>
                <a:cs typeface="Arial"/>
              </a:rPr>
              <a:t>Use electric tools safely</a:t>
            </a:r>
          </a:p>
        </p:txBody>
      </p:sp>
      <p:pic>
        <p:nvPicPr>
          <p:cNvPr id="4" name="Picture 4" descr="work, blue collar worker, construction worker, electrician, handyman, personal protective equipment, electrical supply">
            <a:extLst>
              <a:ext uri="{FF2B5EF4-FFF2-40B4-BE49-F238E27FC236}">
                <a16:creationId xmlns:a16="http://schemas.microsoft.com/office/drawing/2014/main" id="{DF080E20-D35B-4EB3-A333-F6CBC625E48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9393" y="1005299"/>
            <a:ext cx="6549036" cy="4913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8">
            <a:extLst>
              <a:ext uri="{FF2B5EF4-FFF2-40B4-BE49-F238E27FC236}">
                <a16:creationId xmlns:a16="http://schemas.microsoft.com/office/drawing/2014/main" id="{5853CF48-2DB8-4798-A7CA-57FCB5DD86F5}"/>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31E11A7-1094-41EA-AF93-FCA25C987F6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24260" y="5913670"/>
            <a:ext cx="900217" cy="875239"/>
          </a:xfrm>
          <a:prstGeom prst="rect">
            <a:avLst/>
          </a:prstGeom>
        </p:spPr>
      </p:pic>
      <p:sp>
        <p:nvSpPr>
          <p:cNvPr id="5" name="Slide Number Placeholder 4">
            <a:extLst>
              <a:ext uri="{FF2B5EF4-FFF2-40B4-BE49-F238E27FC236}">
                <a16:creationId xmlns:a16="http://schemas.microsoft.com/office/drawing/2014/main" id="{D6669639-AE9A-4A24-8C5E-4D69157ED80C}"/>
              </a:ext>
            </a:extLst>
          </p:cNvPr>
          <p:cNvSpPr txBox="1">
            <a:spLocks/>
          </p:cNvSpPr>
          <p:nvPr/>
        </p:nvSpPr>
        <p:spPr>
          <a:xfrm>
            <a:off x="10599271" y="6505762"/>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2</a:t>
            </a:fld>
            <a:endParaRPr lang="en-GB" dirty="0">
              <a:latin typeface="Arial"/>
              <a:cs typeface="Arial"/>
            </a:endParaRPr>
          </a:p>
        </p:txBody>
      </p:sp>
    </p:spTree>
    <p:extLst>
      <p:ext uri="{BB962C8B-B14F-4D97-AF65-F5344CB8AC3E}">
        <p14:creationId xmlns:p14="http://schemas.microsoft.com/office/powerpoint/2010/main" val="3233157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70D1B21E-FDA2-45F8-A75A-9C8ED6620A3E}"/>
              </a:ext>
            </a:extLst>
          </p:cNvPr>
          <p:cNvSpPr>
            <a:spLocks noGrp="1"/>
          </p:cNvSpPr>
          <p:nvPr>
            <p:ph type="subTitle" idx="1"/>
          </p:nvPr>
        </p:nvSpPr>
        <p:spPr>
          <a:xfrm>
            <a:off x="6814856" y="2662518"/>
            <a:ext cx="4576763" cy="5143500"/>
          </a:xfrm>
        </p:spPr>
        <p:txBody>
          <a:bodyPr lIns="91440" tIns="45720" rIns="91440" bIns="45720" anchor="t">
            <a:normAutofit/>
          </a:bodyPr>
          <a:lstStyle/>
          <a:p>
            <a:pPr marL="0" indent="0">
              <a:buNone/>
            </a:pPr>
            <a:r>
              <a:rPr lang="en-US" dirty="0"/>
              <a:t>Keep anything electric away from water</a:t>
            </a:r>
          </a:p>
        </p:txBody>
      </p:sp>
      <p:pic>
        <p:nvPicPr>
          <p:cNvPr id="3" name="Picture 3" descr="A picture containing text, outdoor, sport&#10;&#10;Description automatically generated">
            <a:extLst>
              <a:ext uri="{FF2B5EF4-FFF2-40B4-BE49-F238E27FC236}">
                <a16:creationId xmlns:a16="http://schemas.microsoft.com/office/drawing/2014/main" id="{45B9F23A-E1C9-40F8-9BC9-F6693AF1E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81" y="752474"/>
            <a:ext cx="4375110" cy="5835464"/>
          </a:xfrm>
          <a:prstGeom prst="rect">
            <a:avLst/>
          </a:prstGeom>
          <a:ln>
            <a:noFill/>
          </a:ln>
          <a:effectLst>
            <a:outerShdw blurRad="292100" dist="139700" dir="2700000" algn="tl" rotWithShape="0">
              <a:srgbClr val="333333">
                <a:alpha val="65000"/>
              </a:srgbClr>
            </a:outerShdw>
          </a:effectLst>
        </p:spPr>
      </p:pic>
      <p:sp>
        <p:nvSpPr>
          <p:cNvPr id="6" name="Rectangle 8">
            <a:extLst>
              <a:ext uri="{FF2B5EF4-FFF2-40B4-BE49-F238E27FC236}">
                <a16:creationId xmlns:a16="http://schemas.microsoft.com/office/drawing/2014/main" id="{6001C9BE-22D9-4C83-8683-790A614BDB53}"/>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EBEE5D3-71B3-43C0-9BE0-32CF91DC33E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24260" y="5913670"/>
            <a:ext cx="900217" cy="875239"/>
          </a:xfrm>
          <a:prstGeom prst="rect">
            <a:avLst/>
          </a:prstGeom>
        </p:spPr>
      </p:pic>
      <p:pic>
        <p:nvPicPr>
          <p:cNvPr id="9" name="Picture 5" descr="Shape&#10;&#10;Description automatically generated">
            <a:extLst>
              <a:ext uri="{FF2B5EF4-FFF2-40B4-BE49-F238E27FC236}">
                <a16:creationId xmlns:a16="http://schemas.microsoft.com/office/drawing/2014/main" id="{92722BC7-4A3C-48C6-B092-335AAA7AA58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02572" y="1184581"/>
            <a:ext cx="4583856" cy="4684039"/>
          </a:xfrm>
          <a:prstGeom prst="rect">
            <a:avLst/>
          </a:prstGeom>
        </p:spPr>
      </p:pic>
      <p:sp>
        <p:nvSpPr>
          <p:cNvPr id="15" name="Slide Number Placeholder 4">
            <a:extLst>
              <a:ext uri="{FF2B5EF4-FFF2-40B4-BE49-F238E27FC236}">
                <a16:creationId xmlns:a16="http://schemas.microsoft.com/office/drawing/2014/main" id="{48367E02-60C5-4891-92BB-1EA248737FD2}"/>
              </a:ext>
            </a:extLst>
          </p:cNvPr>
          <p:cNvSpPr txBox="1">
            <a:spLocks/>
          </p:cNvSpPr>
          <p:nvPr/>
        </p:nvSpPr>
        <p:spPr>
          <a:xfrm>
            <a:off x="10539311" y="6463896"/>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20</a:t>
            </a:fld>
            <a:endParaRPr lang="en-GB" dirty="0">
              <a:latin typeface="Arial"/>
              <a:cs typeface="Arial"/>
            </a:endParaRPr>
          </a:p>
        </p:txBody>
      </p:sp>
    </p:spTree>
    <p:extLst>
      <p:ext uri="{BB962C8B-B14F-4D97-AF65-F5344CB8AC3E}">
        <p14:creationId xmlns:p14="http://schemas.microsoft.com/office/powerpoint/2010/main" val="310947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a:extLst>
              <a:ext uri="{FF2B5EF4-FFF2-40B4-BE49-F238E27FC236}">
                <a16:creationId xmlns:a16="http://schemas.microsoft.com/office/drawing/2014/main" id="{071C7ECE-E8D6-42D1-BCE1-FA6A2F53492B}"/>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6C0CAF81-C3BF-402D-8950-198F3AB0FA2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224260" y="5913670"/>
            <a:ext cx="900217" cy="875239"/>
          </a:xfrm>
          <a:prstGeom prst="rect">
            <a:avLst/>
          </a:prstGeom>
        </p:spPr>
      </p:pic>
      <p:sp>
        <p:nvSpPr>
          <p:cNvPr id="3" name="Slide Number Placeholder 4">
            <a:extLst>
              <a:ext uri="{FF2B5EF4-FFF2-40B4-BE49-F238E27FC236}">
                <a16:creationId xmlns:a16="http://schemas.microsoft.com/office/drawing/2014/main" id="{9BFB5630-1D4A-4435-A583-C4942960E2D3}"/>
              </a:ext>
            </a:extLst>
          </p:cNvPr>
          <p:cNvSpPr txBox="1">
            <a:spLocks/>
          </p:cNvSpPr>
          <p:nvPr/>
        </p:nvSpPr>
        <p:spPr>
          <a:xfrm>
            <a:off x="10464800" y="6505762"/>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21</a:t>
            </a:fld>
            <a:endParaRPr lang="en-GB" dirty="0">
              <a:latin typeface="Arial"/>
              <a:cs typeface="Arial"/>
            </a:endParaRPr>
          </a:p>
        </p:txBody>
      </p:sp>
    </p:spTree>
    <p:extLst>
      <p:ext uri="{BB962C8B-B14F-4D97-AF65-F5344CB8AC3E}">
        <p14:creationId xmlns:p14="http://schemas.microsoft.com/office/powerpoint/2010/main" val="155991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C0DCC1E-0036-440E-8D9F-48A9A3EB1E10}"/>
              </a:ext>
            </a:extLst>
          </p:cNvPr>
          <p:cNvSpPr>
            <a:spLocks noGrp="1"/>
          </p:cNvSpPr>
          <p:nvPr>
            <p:ph type="subTitle" idx="1"/>
          </p:nvPr>
        </p:nvSpPr>
        <p:spPr>
          <a:xfrm>
            <a:off x="136150" y="1721224"/>
            <a:ext cx="4636527" cy="5143500"/>
          </a:xfrm>
        </p:spPr>
        <p:txBody>
          <a:bodyPr lIns="91440" tIns="45720" rIns="91440" bIns="45720" anchor="t">
            <a:normAutofit/>
          </a:bodyPr>
          <a:lstStyle/>
          <a:p>
            <a:pPr marL="514350" indent="-514350">
              <a:buFont typeface="+mj-lt"/>
              <a:buAutoNum type="arabicPeriod"/>
            </a:pPr>
            <a:r>
              <a:rPr lang="en-GB" dirty="0">
                <a:latin typeface="Arial"/>
                <a:cs typeface="Arial"/>
              </a:rPr>
              <a:t>Check tools, cables, plugs and sockets before use</a:t>
            </a:r>
          </a:p>
          <a:p>
            <a:pPr marL="514350" indent="-514350">
              <a:buFont typeface="+mj-lt"/>
              <a:buAutoNum type="arabicPeriod"/>
            </a:pPr>
            <a:r>
              <a:rPr lang="en-GB" dirty="0">
                <a:latin typeface="Arial"/>
                <a:cs typeface="Arial"/>
              </a:rPr>
              <a:t>Keep cables above head height</a:t>
            </a:r>
          </a:p>
          <a:p>
            <a:pPr marL="514350" indent="-514350">
              <a:buFont typeface="+mj-lt"/>
              <a:buAutoNum type="arabicPeriod"/>
            </a:pPr>
            <a:r>
              <a:rPr lang="en-GB">
                <a:latin typeface="Arial"/>
                <a:cs typeface="Arial"/>
              </a:rPr>
              <a:t>Keep </a:t>
            </a:r>
            <a:r>
              <a:rPr lang="en-GB" dirty="0">
                <a:latin typeface="Arial"/>
                <a:cs typeface="Arial"/>
              </a:rPr>
              <a:t>c</a:t>
            </a:r>
            <a:r>
              <a:rPr lang="en-GB">
                <a:latin typeface="Arial"/>
                <a:cs typeface="Arial"/>
              </a:rPr>
              <a:t>ables </a:t>
            </a:r>
            <a:r>
              <a:rPr lang="en-GB" dirty="0">
                <a:latin typeface="Arial"/>
                <a:cs typeface="Arial"/>
              </a:rPr>
              <a:t>and electric tools away from water</a:t>
            </a:r>
          </a:p>
          <a:p>
            <a:pPr marL="514350" indent="-514350">
              <a:buFont typeface="+mj-lt"/>
              <a:buAutoNum type="arabicPeriod"/>
            </a:pPr>
            <a:r>
              <a:rPr lang="en-GB" dirty="0">
                <a:latin typeface="Arial"/>
                <a:cs typeface="Arial"/>
              </a:rPr>
              <a:t>Turn off power when checking or adjusting</a:t>
            </a:r>
            <a:endParaRPr lang="en-US" dirty="0">
              <a:latin typeface="Arial"/>
              <a:cs typeface="Arial"/>
            </a:endParaRPr>
          </a:p>
        </p:txBody>
      </p:sp>
      <p:sp>
        <p:nvSpPr>
          <p:cNvPr id="7" name="Rectangle 8">
            <a:extLst>
              <a:ext uri="{FF2B5EF4-FFF2-40B4-BE49-F238E27FC236}">
                <a16:creationId xmlns:a16="http://schemas.microsoft.com/office/drawing/2014/main" id="{23E6FE73-EF92-4D97-ABE5-6B49004C4ACF}"/>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86A66E0-B6B8-4A30-A89A-0A74DEA67F0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224260" y="5913670"/>
            <a:ext cx="900217" cy="875239"/>
          </a:xfrm>
          <a:prstGeom prst="rect">
            <a:avLst/>
          </a:prstGeom>
        </p:spPr>
      </p:pic>
      <p:pic>
        <p:nvPicPr>
          <p:cNvPr id="5" name="Picture 8">
            <a:extLst>
              <a:ext uri="{FF2B5EF4-FFF2-40B4-BE49-F238E27FC236}">
                <a16:creationId xmlns:a16="http://schemas.microsoft.com/office/drawing/2014/main" id="{9F35DFF3-8183-4744-B0BD-61EBC8AB51C9}"/>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4727100" y="1213061"/>
            <a:ext cx="7397377" cy="4162740"/>
          </a:xfrm>
          <a:prstGeom prst="rect">
            <a:avLst/>
          </a:prstGeom>
          <a:ln>
            <a:noFill/>
          </a:ln>
          <a:effectLst>
            <a:outerShdw blurRad="292100" dist="139700" dir="2700000" algn="tl" rotWithShape="0">
              <a:srgbClr val="333333">
                <a:alpha val="65000"/>
              </a:srgbClr>
            </a:outerShdw>
          </a:effectLst>
        </p:spPr>
      </p:pic>
      <p:sp>
        <p:nvSpPr>
          <p:cNvPr id="9" name="Slide Number Placeholder 4">
            <a:extLst>
              <a:ext uri="{FF2B5EF4-FFF2-40B4-BE49-F238E27FC236}">
                <a16:creationId xmlns:a16="http://schemas.microsoft.com/office/drawing/2014/main" id="{EF07A6DA-5C9A-4B2A-8548-AAA1F0CBD7CE}"/>
              </a:ext>
            </a:extLst>
          </p:cNvPr>
          <p:cNvSpPr txBox="1">
            <a:spLocks/>
          </p:cNvSpPr>
          <p:nvPr/>
        </p:nvSpPr>
        <p:spPr>
          <a:xfrm>
            <a:off x="10479742" y="6490821"/>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22</a:t>
            </a:fld>
            <a:endParaRPr lang="en-GB" dirty="0">
              <a:latin typeface="Arial"/>
              <a:cs typeface="Arial"/>
            </a:endParaRPr>
          </a:p>
        </p:txBody>
      </p:sp>
    </p:spTree>
    <p:extLst>
      <p:ext uri="{BB962C8B-B14F-4D97-AF65-F5344CB8AC3E}">
        <p14:creationId xmlns:p14="http://schemas.microsoft.com/office/powerpoint/2010/main" val="1605494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26966C-611C-4A1F-B632-B2271C380154}"/>
              </a:ext>
            </a:extLst>
          </p:cNvPr>
          <p:cNvSpPr txBox="1"/>
          <p:nvPr/>
        </p:nvSpPr>
        <p:spPr>
          <a:xfrm>
            <a:off x="465908" y="1593669"/>
            <a:ext cx="11260183" cy="4841325"/>
          </a:xfrm>
          <a:prstGeom prst="rect">
            <a:avLst/>
          </a:prstGeom>
          <a:noFill/>
        </p:spPr>
        <p:txBody>
          <a:bodyPr wrap="square">
            <a:spAutoFit/>
          </a:bodyPr>
          <a:lstStyle/>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Copyright</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2022 International Bank for Reconstruction and Development / The World Bank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1818 H Street NW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Washington DC 20433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Telephone: 202-473-1000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Internet: www.worldbank.org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 work is a product of the staff of The World Bank with external contributions. The findings, interpretations, and conclusions expressed in this work do not necessarily reflect the views of The World Bank, its Board of Executive Directors, or the governments they represent.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World Bank does not guarantee the accuracy, completeness, or currency of the data included in this work and does not assume responsibility for any errors, omissions, or discrepancies in the information, or liability with respect to the use of or failure to use the information, methods, processes, or conclusions set forth. The boundaries, colors, denominations, and other information shown on any map in this work do not imply any judgment on the part of The World Bank concerning the legal status of any territory or the endorsement or acceptance of such boundaries.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lnSpc>
                <a:spcPct val="115000"/>
              </a:lnSpc>
              <a:spcBef>
                <a:spcPts val="0"/>
              </a:spcBef>
              <a:spcAft>
                <a:spcPts val="600"/>
              </a:spcAft>
              <a:buNone/>
            </a:pPr>
            <a:r>
              <a:rPr lang="en-US" sz="1200" dirty="0">
                <a:effectLst/>
                <a:latin typeface="Arial" panose="020B0604020202020204" pitchFamily="34" charset="0"/>
                <a:ea typeface="Times New Roman" panose="02020603050405020304" pitchFamily="18" charset="0"/>
                <a:cs typeface="Arial" panose="020B0604020202020204" pitchFamily="34" charset="0"/>
              </a:rPr>
              <a:t>Nothing herein shall constitute or be construed or considered to be a limitation upon or waiver of the privileges and immunities of The World Bank, all of which are specifically reserved.</a:t>
            </a:r>
          </a:p>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Rights and Permissions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material in this work is subject to copyright. Because The World Bank encourages dissemination of its knowledge, this work may be reproduced, in whole or in part, for noncommercial purposes as long as full attribution to this work is given.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Any queries on rights and licenses, including subsidiary rights, should be addressed to World Bank Publications, The World Bank Group, 1818 H Street NW, Washington, DC 20433, USA; fax: 202-522-2625; e-mail: pubrights@worldbank.org. </a:t>
            </a:r>
          </a:p>
        </p:txBody>
      </p:sp>
    </p:spTree>
    <p:extLst>
      <p:ext uri="{BB962C8B-B14F-4D97-AF65-F5344CB8AC3E}">
        <p14:creationId xmlns:p14="http://schemas.microsoft.com/office/powerpoint/2010/main" val="2009133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8C8D3C5-F051-4AA5-BD6E-B368686C25C9}"/>
              </a:ext>
            </a:extLst>
          </p:cNvPr>
          <p:cNvSpPr>
            <a:spLocks noGrp="1"/>
          </p:cNvSpPr>
          <p:nvPr>
            <p:ph type="subTitle" idx="1"/>
          </p:nvPr>
        </p:nvSpPr>
        <p:spPr>
          <a:xfrm>
            <a:off x="44895" y="1545457"/>
            <a:ext cx="6171354" cy="3770139"/>
          </a:xfrm>
        </p:spPr>
        <p:txBody>
          <a:bodyPr lIns="91440" tIns="45720" rIns="91440" bIns="45720" anchor="t">
            <a:normAutofit/>
          </a:bodyPr>
          <a:lstStyle/>
          <a:p>
            <a:pPr>
              <a:buNone/>
            </a:pPr>
            <a:r>
              <a:rPr lang="en-US" dirty="0"/>
              <a:t>Hazards and risks of using electricity and electric tools</a:t>
            </a:r>
          </a:p>
          <a:p>
            <a:pPr marL="0" indent="0">
              <a:buNone/>
            </a:pPr>
            <a:endParaRPr lang="en-US" dirty="0"/>
          </a:p>
        </p:txBody>
      </p:sp>
      <p:sp>
        <p:nvSpPr>
          <p:cNvPr id="6" name="Rectangle 8">
            <a:extLst>
              <a:ext uri="{FF2B5EF4-FFF2-40B4-BE49-F238E27FC236}">
                <a16:creationId xmlns:a16="http://schemas.microsoft.com/office/drawing/2014/main" id="{0A7E3730-FD76-44CB-A1BC-46CCE42A9EBB}"/>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C49D94A6-C731-4C6D-BB4A-C24DCBC0909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224260" y="5913670"/>
            <a:ext cx="900217" cy="875239"/>
          </a:xfrm>
          <a:prstGeom prst="rect">
            <a:avLst/>
          </a:prstGeom>
        </p:spPr>
      </p:pic>
      <p:pic>
        <p:nvPicPr>
          <p:cNvPr id="5" name="Picture 8">
            <a:extLst>
              <a:ext uri="{FF2B5EF4-FFF2-40B4-BE49-F238E27FC236}">
                <a16:creationId xmlns:a16="http://schemas.microsoft.com/office/drawing/2014/main" id="{DCDD4D8E-2DB9-4380-B341-04C78414BBC3}"/>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5895235" y="1323666"/>
            <a:ext cx="6174730" cy="4114997"/>
          </a:xfrm>
          <a:prstGeom prst="rect">
            <a:avLst/>
          </a:prstGeom>
          <a:ln>
            <a:noFill/>
          </a:ln>
          <a:effectLst>
            <a:outerShdw blurRad="292100" dist="139700" dir="2700000" algn="tl" rotWithShape="0">
              <a:srgbClr val="333333">
                <a:alpha val="65000"/>
              </a:srgbClr>
            </a:outerShdw>
          </a:effectLst>
        </p:spPr>
      </p:pic>
      <p:sp>
        <p:nvSpPr>
          <p:cNvPr id="2" name="Slide Number Placeholder 4">
            <a:extLst>
              <a:ext uri="{FF2B5EF4-FFF2-40B4-BE49-F238E27FC236}">
                <a16:creationId xmlns:a16="http://schemas.microsoft.com/office/drawing/2014/main" id="{FD5E16A1-B390-4399-A2B4-9680F92FB897}"/>
              </a:ext>
            </a:extLst>
          </p:cNvPr>
          <p:cNvSpPr txBox="1">
            <a:spLocks/>
          </p:cNvSpPr>
          <p:nvPr/>
        </p:nvSpPr>
        <p:spPr>
          <a:xfrm>
            <a:off x="10599271" y="6505762"/>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3</a:t>
            </a:fld>
            <a:endParaRPr lang="en-GB" dirty="0">
              <a:latin typeface="Arial"/>
              <a:cs typeface="Arial"/>
            </a:endParaRPr>
          </a:p>
        </p:txBody>
      </p:sp>
    </p:spTree>
    <p:extLst>
      <p:ext uri="{BB962C8B-B14F-4D97-AF65-F5344CB8AC3E}">
        <p14:creationId xmlns:p14="http://schemas.microsoft.com/office/powerpoint/2010/main" val="2041888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9D5ACFF2-2ADB-41C4-8526-7D633FE70529}"/>
              </a:ext>
            </a:extLst>
          </p:cNvPr>
          <p:cNvSpPr>
            <a:spLocks noGrp="1"/>
          </p:cNvSpPr>
          <p:nvPr>
            <p:ph type="subTitle" idx="1"/>
          </p:nvPr>
        </p:nvSpPr>
        <p:spPr>
          <a:xfrm>
            <a:off x="7542877" y="926690"/>
            <a:ext cx="4576763" cy="5143500"/>
          </a:xfrm>
        </p:spPr>
        <p:txBody>
          <a:bodyPr lIns="91440" tIns="45720" rIns="91440" bIns="45720" anchor="t">
            <a:normAutofit/>
          </a:bodyPr>
          <a:lstStyle/>
          <a:p>
            <a:pPr marL="285750" indent="-285750"/>
            <a:r>
              <a:rPr lang="en-US" dirty="0">
                <a:latin typeface="Arial"/>
                <a:cs typeface="Arial"/>
              </a:rPr>
              <a:t>Electric shock </a:t>
            </a:r>
            <a:endParaRPr lang="en-US"/>
          </a:p>
          <a:p>
            <a:pPr marL="285750" indent="-285750"/>
            <a:r>
              <a:rPr lang="en-US" dirty="0">
                <a:latin typeface="Arial"/>
                <a:cs typeface="Arial"/>
              </a:rPr>
              <a:t>Breathing, heart and muscles</a:t>
            </a:r>
            <a:endParaRPr lang="en-US" dirty="0"/>
          </a:p>
          <a:p>
            <a:pPr marL="285750" indent="-285750"/>
            <a:r>
              <a:rPr lang="en-US" dirty="0">
                <a:latin typeface="Arial"/>
                <a:cs typeface="Arial"/>
              </a:rPr>
              <a:t>Severe burns </a:t>
            </a:r>
            <a:endParaRPr lang="en-US" dirty="0"/>
          </a:p>
          <a:p>
            <a:pPr marL="285750" indent="-285750"/>
            <a:r>
              <a:rPr lang="en-US" dirty="0">
                <a:latin typeface="Arial"/>
                <a:cs typeface="Arial"/>
              </a:rPr>
              <a:t>Start fires or explosions</a:t>
            </a:r>
            <a:endParaRPr lang="en-US" dirty="0"/>
          </a:p>
          <a:p>
            <a:pPr marL="0" indent="0">
              <a:buNone/>
            </a:pPr>
            <a:endParaRPr lang="en-US" dirty="0"/>
          </a:p>
        </p:txBody>
      </p:sp>
      <p:pic>
        <p:nvPicPr>
          <p:cNvPr id="3" name="Picture 3" descr="A picture containing text, sign, clipart&#10;&#10;Description automatically generated">
            <a:extLst>
              <a:ext uri="{FF2B5EF4-FFF2-40B4-BE49-F238E27FC236}">
                <a16:creationId xmlns:a16="http://schemas.microsoft.com/office/drawing/2014/main" id="{AC7E98A4-C019-4A14-8B2D-57623234B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2362" y="3495982"/>
            <a:ext cx="2571868" cy="2257529"/>
          </a:xfrm>
          <a:prstGeom prst="rect">
            <a:avLst/>
          </a:prstGeom>
        </p:spPr>
      </p:pic>
      <p:sp>
        <p:nvSpPr>
          <p:cNvPr id="7" name="Rectangle 8">
            <a:extLst>
              <a:ext uri="{FF2B5EF4-FFF2-40B4-BE49-F238E27FC236}">
                <a16:creationId xmlns:a16="http://schemas.microsoft.com/office/drawing/2014/main" id="{94D89053-575B-49F6-994A-E922F479A773}"/>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355C9060-BA3E-4029-9586-BBCB9377EED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24260" y="5913670"/>
            <a:ext cx="900217" cy="875239"/>
          </a:xfrm>
          <a:prstGeom prst="rect">
            <a:avLst/>
          </a:prstGeom>
        </p:spPr>
      </p:pic>
      <p:pic>
        <p:nvPicPr>
          <p:cNvPr id="9" name="Picture 9">
            <a:extLst>
              <a:ext uri="{FF2B5EF4-FFF2-40B4-BE49-F238E27FC236}">
                <a16:creationId xmlns:a16="http://schemas.microsoft.com/office/drawing/2014/main" id="{90E87EF7-2750-4DC2-A964-18948554F69B}"/>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a:off x="152400" y="799562"/>
            <a:ext cx="7106264" cy="4742681"/>
          </a:xfrm>
          <a:prstGeom prst="rect">
            <a:avLst/>
          </a:prstGeom>
          <a:ln>
            <a:noFill/>
          </a:ln>
          <a:effectLst>
            <a:outerShdw blurRad="292100" dist="139700" dir="2700000" algn="tl" rotWithShape="0">
              <a:srgbClr val="333333">
                <a:alpha val="65000"/>
              </a:srgbClr>
            </a:outerShdw>
          </a:effectLst>
        </p:spPr>
      </p:pic>
      <p:sp>
        <p:nvSpPr>
          <p:cNvPr id="2" name="Slide Number Placeholder 4">
            <a:extLst>
              <a:ext uri="{FF2B5EF4-FFF2-40B4-BE49-F238E27FC236}">
                <a16:creationId xmlns:a16="http://schemas.microsoft.com/office/drawing/2014/main" id="{1C496194-11CA-42C4-9A4C-F9098BCD2990}"/>
              </a:ext>
            </a:extLst>
          </p:cNvPr>
          <p:cNvSpPr txBox="1">
            <a:spLocks/>
          </p:cNvSpPr>
          <p:nvPr/>
        </p:nvSpPr>
        <p:spPr>
          <a:xfrm>
            <a:off x="10599271" y="6505762"/>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4</a:t>
            </a:fld>
            <a:endParaRPr lang="en-GB" dirty="0">
              <a:latin typeface="Arial"/>
              <a:cs typeface="Arial"/>
            </a:endParaRPr>
          </a:p>
        </p:txBody>
      </p:sp>
    </p:spTree>
    <p:extLst>
      <p:ext uri="{BB962C8B-B14F-4D97-AF65-F5344CB8AC3E}">
        <p14:creationId xmlns:p14="http://schemas.microsoft.com/office/powerpoint/2010/main" val="4208876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4E67DD-F991-4A44-AAA7-A6E7A661ECE6}"/>
              </a:ext>
            </a:extLst>
          </p:cNvPr>
          <p:cNvSpPr>
            <a:spLocks noGrp="1"/>
          </p:cNvSpPr>
          <p:nvPr>
            <p:ph type="subTitle" idx="1"/>
          </p:nvPr>
        </p:nvSpPr>
        <p:spPr>
          <a:xfrm>
            <a:off x="254070" y="2314928"/>
            <a:ext cx="5155355" cy="3336845"/>
          </a:xfrm>
        </p:spPr>
        <p:txBody>
          <a:bodyPr lIns="91440" tIns="45720" rIns="91440" bIns="45720" anchor="t">
            <a:normAutofit/>
          </a:bodyPr>
          <a:lstStyle/>
          <a:p>
            <a:pPr>
              <a:buNone/>
            </a:pPr>
            <a:r>
              <a:rPr lang="en-US" dirty="0"/>
              <a:t>Using electricity</a:t>
            </a:r>
            <a:endParaRPr lang="en-US"/>
          </a:p>
          <a:p>
            <a:pPr marL="0" indent="0">
              <a:buNone/>
            </a:pPr>
            <a:endParaRPr lang="en-US" dirty="0"/>
          </a:p>
        </p:txBody>
      </p:sp>
      <p:sp>
        <p:nvSpPr>
          <p:cNvPr id="6" name="Rectangle 8">
            <a:extLst>
              <a:ext uri="{FF2B5EF4-FFF2-40B4-BE49-F238E27FC236}">
                <a16:creationId xmlns:a16="http://schemas.microsoft.com/office/drawing/2014/main" id="{1E02F55F-EF5F-43E6-B994-D1DF52F582BF}"/>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88CA395C-BE3E-4EB9-88D3-C0345850300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224260" y="5913670"/>
            <a:ext cx="900217" cy="875239"/>
          </a:xfrm>
          <a:prstGeom prst="rect">
            <a:avLst/>
          </a:prstGeom>
        </p:spPr>
      </p:pic>
      <p:sp>
        <p:nvSpPr>
          <p:cNvPr id="2" name="Slide Number Placeholder 4">
            <a:extLst>
              <a:ext uri="{FF2B5EF4-FFF2-40B4-BE49-F238E27FC236}">
                <a16:creationId xmlns:a16="http://schemas.microsoft.com/office/drawing/2014/main" id="{C747A3F0-9095-49BD-8DFE-AFCC6073486C}"/>
              </a:ext>
            </a:extLst>
          </p:cNvPr>
          <p:cNvSpPr txBox="1">
            <a:spLocks/>
          </p:cNvSpPr>
          <p:nvPr/>
        </p:nvSpPr>
        <p:spPr>
          <a:xfrm>
            <a:off x="10599271" y="6505762"/>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5</a:t>
            </a:fld>
            <a:endParaRPr lang="en-GB" dirty="0">
              <a:latin typeface="Arial"/>
              <a:cs typeface="Arial"/>
            </a:endParaRPr>
          </a:p>
        </p:txBody>
      </p:sp>
      <p:pic>
        <p:nvPicPr>
          <p:cNvPr id="8" name="Picture 8">
            <a:extLst>
              <a:ext uri="{FF2B5EF4-FFF2-40B4-BE49-F238E27FC236}">
                <a16:creationId xmlns:a16="http://schemas.microsoft.com/office/drawing/2014/main" id="{FEDA7AD7-32C1-40E3-B934-A9CFDCBB82D8}"/>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4364633" y="738863"/>
            <a:ext cx="7573297" cy="50488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4511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9AFA7D49-E67A-40E1-8D73-DB4E2CCDD028}"/>
              </a:ext>
            </a:extLst>
          </p:cNvPr>
          <p:cNvSpPr>
            <a:spLocks noGrp="1"/>
          </p:cNvSpPr>
          <p:nvPr>
            <p:ph type="subTitle" idx="1"/>
          </p:nvPr>
        </p:nvSpPr>
        <p:spPr>
          <a:xfrm>
            <a:off x="986297" y="1270819"/>
            <a:ext cx="4576763" cy="5143500"/>
          </a:xfrm>
        </p:spPr>
        <p:txBody>
          <a:bodyPr lIns="91440" tIns="45720" rIns="91440" bIns="45720" anchor="t">
            <a:normAutofit/>
          </a:bodyPr>
          <a:lstStyle/>
          <a:p>
            <a:pPr marL="0" indent="0">
              <a:buNone/>
            </a:pPr>
            <a:br>
              <a:rPr lang="en-US" dirty="0"/>
            </a:br>
            <a:br>
              <a:rPr lang="en-US" dirty="0"/>
            </a:br>
            <a:br>
              <a:rPr lang="en-US" dirty="0"/>
            </a:br>
            <a:r>
              <a:rPr lang="en-US" dirty="0">
                <a:latin typeface="Arial"/>
                <a:cs typeface="Arial"/>
              </a:rPr>
              <a:t>Cables must be connected into the right place by qualified electrician</a:t>
            </a:r>
            <a:endParaRPr lang="en-US" dirty="0"/>
          </a:p>
          <a:p>
            <a:pPr marL="0" indent="0">
              <a:buNone/>
            </a:pPr>
            <a:endParaRPr lang="en-US" dirty="0"/>
          </a:p>
        </p:txBody>
      </p:sp>
      <p:pic>
        <p:nvPicPr>
          <p:cNvPr id="3" name="Picture 3" descr="A picture containing indoor&#10;&#10;Description automatically generated">
            <a:extLst>
              <a:ext uri="{FF2B5EF4-FFF2-40B4-BE49-F238E27FC236}">
                <a16:creationId xmlns:a16="http://schemas.microsoft.com/office/drawing/2014/main" id="{650136FC-77CF-4C9E-888C-702B56AE363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30177" y="628138"/>
            <a:ext cx="4471786" cy="5940517"/>
          </a:xfrm>
          <a:prstGeom prst="rect">
            <a:avLst/>
          </a:prstGeom>
          <a:ln>
            <a:noFill/>
          </a:ln>
          <a:effectLst>
            <a:outerShdw blurRad="292100" dist="139700" dir="2700000" algn="tl" rotWithShape="0">
              <a:srgbClr val="333333">
                <a:alpha val="65000"/>
              </a:srgbClr>
            </a:outerShdw>
          </a:effectLst>
        </p:spPr>
      </p:pic>
      <p:sp>
        <p:nvSpPr>
          <p:cNvPr id="6" name="Rectangle 8">
            <a:extLst>
              <a:ext uri="{FF2B5EF4-FFF2-40B4-BE49-F238E27FC236}">
                <a16:creationId xmlns:a16="http://schemas.microsoft.com/office/drawing/2014/main" id="{B5BAA2FE-877D-4352-8FE2-53642400E741}"/>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2DD28B40-4FE1-4490-9262-C039771F3EB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24260" y="5913670"/>
            <a:ext cx="900217" cy="875239"/>
          </a:xfrm>
          <a:prstGeom prst="rect">
            <a:avLst/>
          </a:prstGeom>
        </p:spPr>
      </p:pic>
      <p:pic>
        <p:nvPicPr>
          <p:cNvPr id="2" name="Picture 4" descr="Shape&#10;&#10;Description automatically generated">
            <a:extLst>
              <a:ext uri="{FF2B5EF4-FFF2-40B4-BE49-F238E27FC236}">
                <a16:creationId xmlns:a16="http://schemas.microsoft.com/office/drawing/2014/main" id="{7AC20976-78DD-4DFC-982E-37755F73211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78561" y="1463040"/>
            <a:ext cx="3867764" cy="3931920"/>
          </a:xfrm>
          <a:prstGeom prst="rect">
            <a:avLst/>
          </a:prstGeom>
        </p:spPr>
      </p:pic>
      <p:sp>
        <p:nvSpPr>
          <p:cNvPr id="5" name="Slide Number Placeholder 4">
            <a:extLst>
              <a:ext uri="{FF2B5EF4-FFF2-40B4-BE49-F238E27FC236}">
                <a16:creationId xmlns:a16="http://schemas.microsoft.com/office/drawing/2014/main" id="{6B8F4114-13D0-4C49-BB2B-3080DDAA9FC8}"/>
              </a:ext>
            </a:extLst>
          </p:cNvPr>
          <p:cNvSpPr txBox="1">
            <a:spLocks/>
          </p:cNvSpPr>
          <p:nvPr/>
        </p:nvSpPr>
        <p:spPr>
          <a:xfrm>
            <a:off x="10599271" y="6505762"/>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6</a:t>
            </a:fld>
            <a:endParaRPr lang="en-GB" dirty="0">
              <a:latin typeface="Arial"/>
              <a:cs typeface="Arial"/>
            </a:endParaRPr>
          </a:p>
        </p:txBody>
      </p:sp>
    </p:spTree>
    <p:extLst>
      <p:ext uri="{BB962C8B-B14F-4D97-AF65-F5344CB8AC3E}">
        <p14:creationId xmlns:p14="http://schemas.microsoft.com/office/powerpoint/2010/main" val="94578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7AF7B96-8025-4257-804E-EDA49FD6DD9E}"/>
              </a:ext>
            </a:extLst>
          </p:cNvPr>
          <p:cNvSpPr>
            <a:spLocks noGrp="1"/>
          </p:cNvSpPr>
          <p:nvPr>
            <p:ph type="subTitle" idx="1"/>
          </p:nvPr>
        </p:nvSpPr>
        <p:spPr>
          <a:xfrm>
            <a:off x="464419" y="6027942"/>
            <a:ext cx="11134726" cy="828675"/>
          </a:xfrm>
        </p:spPr>
        <p:txBody>
          <a:bodyPr lIns="91440" tIns="45720" rIns="91440" bIns="45720" anchor="t">
            <a:normAutofit/>
          </a:bodyPr>
          <a:lstStyle/>
          <a:p>
            <a:pPr algn="ctr">
              <a:buNone/>
            </a:pPr>
            <a:r>
              <a:rPr lang="en-US" dirty="0">
                <a:latin typeface="Arial"/>
                <a:cs typeface="Arial"/>
              </a:rPr>
              <a:t>Cables connected into closed boxes</a:t>
            </a:r>
            <a:endParaRPr lang="en-US" dirty="0">
              <a:cs typeface="Arial"/>
            </a:endParaRPr>
          </a:p>
          <a:p>
            <a:pPr marL="0" indent="0">
              <a:buNone/>
            </a:pPr>
            <a:endParaRPr lang="en-US" dirty="0"/>
          </a:p>
        </p:txBody>
      </p:sp>
      <p:sp>
        <p:nvSpPr>
          <p:cNvPr id="6" name="Rectangle 8">
            <a:extLst>
              <a:ext uri="{FF2B5EF4-FFF2-40B4-BE49-F238E27FC236}">
                <a16:creationId xmlns:a16="http://schemas.microsoft.com/office/drawing/2014/main" id="{28DF680F-3A7D-49A6-80B3-E5077B1B7FB0}"/>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663723C-DF1C-4325-8FCD-7B33E5F385B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224260" y="5913670"/>
            <a:ext cx="900217" cy="875239"/>
          </a:xfrm>
          <a:prstGeom prst="rect">
            <a:avLst/>
          </a:prstGeom>
        </p:spPr>
      </p:pic>
      <p:pic>
        <p:nvPicPr>
          <p:cNvPr id="4" name="Picture 8">
            <a:extLst>
              <a:ext uri="{FF2B5EF4-FFF2-40B4-BE49-F238E27FC236}">
                <a16:creationId xmlns:a16="http://schemas.microsoft.com/office/drawing/2014/main" id="{570DF5A2-D02B-492D-B434-3680414F6C93}"/>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2035964" y="717640"/>
            <a:ext cx="7843539" cy="5238364"/>
          </a:xfrm>
          <a:prstGeom prst="rect">
            <a:avLst/>
          </a:prstGeom>
          <a:ln>
            <a:noFill/>
          </a:ln>
          <a:effectLst>
            <a:outerShdw blurRad="292100" dist="139700" dir="2700000" algn="tl" rotWithShape="0">
              <a:srgbClr val="333333">
                <a:alpha val="65000"/>
              </a:srgbClr>
            </a:outerShdw>
          </a:effectLst>
        </p:spPr>
      </p:pic>
      <p:sp>
        <p:nvSpPr>
          <p:cNvPr id="2" name="Slide Number Placeholder 4">
            <a:extLst>
              <a:ext uri="{FF2B5EF4-FFF2-40B4-BE49-F238E27FC236}">
                <a16:creationId xmlns:a16="http://schemas.microsoft.com/office/drawing/2014/main" id="{60AA6564-D0BE-470B-865F-32EE08EBD0D9}"/>
              </a:ext>
            </a:extLst>
          </p:cNvPr>
          <p:cNvSpPr txBox="1">
            <a:spLocks/>
          </p:cNvSpPr>
          <p:nvPr/>
        </p:nvSpPr>
        <p:spPr>
          <a:xfrm>
            <a:off x="10599271" y="6505762"/>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7</a:t>
            </a:fld>
            <a:endParaRPr lang="en-GB" dirty="0">
              <a:latin typeface="Arial"/>
              <a:cs typeface="Arial"/>
            </a:endParaRPr>
          </a:p>
        </p:txBody>
      </p:sp>
    </p:spTree>
    <p:extLst>
      <p:ext uri="{BB962C8B-B14F-4D97-AF65-F5344CB8AC3E}">
        <p14:creationId xmlns:p14="http://schemas.microsoft.com/office/powerpoint/2010/main" val="939998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2AFB63B-3970-41F6-95AE-4E6317A0BAFE}"/>
              </a:ext>
            </a:extLst>
          </p:cNvPr>
          <p:cNvSpPr>
            <a:spLocks noGrp="1"/>
          </p:cNvSpPr>
          <p:nvPr>
            <p:ph type="subTitle" idx="1"/>
          </p:nvPr>
        </p:nvSpPr>
        <p:spPr>
          <a:xfrm>
            <a:off x="463454" y="5914557"/>
            <a:ext cx="11134726" cy="828675"/>
          </a:xfrm>
        </p:spPr>
        <p:txBody>
          <a:bodyPr lIns="91440" tIns="45720" rIns="91440" bIns="45720" anchor="t">
            <a:normAutofit/>
          </a:bodyPr>
          <a:lstStyle/>
          <a:p>
            <a:pPr algn="ctr">
              <a:buNone/>
            </a:pPr>
            <a:r>
              <a:rPr lang="en-US" dirty="0">
                <a:latin typeface="Arial"/>
                <a:cs typeface="Arial"/>
              </a:rPr>
              <a:t>Cables connected into sockets</a:t>
            </a:r>
            <a:endParaRPr lang="en-US"/>
          </a:p>
          <a:p>
            <a:pPr marL="0" indent="0">
              <a:buNone/>
            </a:pPr>
            <a:endParaRPr lang="en-US" dirty="0"/>
          </a:p>
        </p:txBody>
      </p:sp>
      <p:pic>
        <p:nvPicPr>
          <p:cNvPr id="6" name="Picture 6" descr="technology, wall, electronics, socket, multimedia, elektrik, power supply, electronic device, electronics accessory, ac power plugs and socket outlets">
            <a:extLst>
              <a:ext uri="{FF2B5EF4-FFF2-40B4-BE49-F238E27FC236}">
                <a16:creationId xmlns:a16="http://schemas.microsoft.com/office/drawing/2014/main" id="{8FA250F4-2D34-4BD8-B1AF-CA2807873AD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696" y="1137584"/>
            <a:ext cx="5776567" cy="44129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8">
            <a:extLst>
              <a:ext uri="{FF2B5EF4-FFF2-40B4-BE49-F238E27FC236}">
                <a16:creationId xmlns:a16="http://schemas.microsoft.com/office/drawing/2014/main" id="{D022A324-968A-4EA6-9EF6-257086503473}"/>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42ADA25-2BE9-44F1-AA5F-35227D531E0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24260" y="5913670"/>
            <a:ext cx="900217" cy="875239"/>
          </a:xfrm>
          <a:prstGeom prst="rect">
            <a:avLst/>
          </a:prstGeom>
        </p:spPr>
      </p:pic>
      <p:pic>
        <p:nvPicPr>
          <p:cNvPr id="4" name="Picture 10">
            <a:extLst>
              <a:ext uri="{FF2B5EF4-FFF2-40B4-BE49-F238E27FC236}">
                <a16:creationId xmlns:a16="http://schemas.microsoft.com/office/drawing/2014/main" id="{1922A5ED-9B42-475E-99F5-EB5F33A94819}"/>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a:off x="6227380" y="1137584"/>
            <a:ext cx="5886926" cy="4412980"/>
          </a:xfrm>
          <a:prstGeom prst="rect">
            <a:avLst/>
          </a:prstGeom>
          <a:ln>
            <a:noFill/>
          </a:ln>
          <a:effectLst>
            <a:outerShdw blurRad="292100" dist="139700" dir="2700000" algn="tl" rotWithShape="0">
              <a:srgbClr val="333333">
                <a:alpha val="65000"/>
              </a:srgbClr>
            </a:outerShdw>
          </a:effectLst>
        </p:spPr>
      </p:pic>
      <p:sp>
        <p:nvSpPr>
          <p:cNvPr id="2" name="Slide Number Placeholder 4">
            <a:extLst>
              <a:ext uri="{FF2B5EF4-FFF2-40B4-BE49-F238E27FC236}">
                <a16:creationId xmlns:a16="http://schemas.microsoft.com/office/drawing/2014/main" id="{E446B46C-2536-47C7-B27A-0D13F015611A}"/>
              </a:ext>
            </a:extLst>
          </p:cNvPr>
          <p:cNvSpPr txBox="1">
            <a:spLocks/>
          </p:cNvSpPr>
          <p:nvPr/>
        </p:nvSpPr>
        <p:spPr>
          <a:xfrm>
            <a:off x="10599271" y="6505762"/>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8</a:t>
            </a:fld>
            <a:endParaRPr lang="en-GB" dirty="0">
              <a:latin typeface="Arial"/>
              <a:cs typeface="Arial"/>
            </a:endParaRPr>
          </a:p>
        </p:txBody>
      </p:sp>
    </p:spTree>
    <p:extLst>
      <p:ext uri="{BB962C8B-B14F-4D97-AF65-F5344CB8AC3E}">
        <p14:creationId xmlns:p14="http://schemas.microsoft.com/office/powerpoint/2010/main" val="3222958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B98DBA21-19F1-4C04-A9A6-123D5A30D6F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7523" y="3617933"/>
            <a:ext cx="12192000" cy="3251200"/>
          </a:xfrm>
          <a:prstGeom prst="rect">
            <a:avLst/>
          </a:prstGeom>
        </p:spPr>
      </p:pic>
      <p:sp>
        <p:nvSpPr>
          <p:cNvPr id="3" name="Subtitle 2">
            <a:extLst>
              <a:ext uri="{FF2B5EF4-FFF2-40B4-BE49-F238E27FC236}">
                <a16:creationId xmlns:a16="http://schemas.microsoft.com/office/drawing/2014/main" id="{BCF06211-2772-4C48-A627-38A9A4C21A09}"/>
              </a:ext>
            </a:extLst>
          </p:cNvPr>
          <p:cNvSpPr>
            <a:spLocks noGrp="1"/>
          </p:cNvSpPr>
          <p:nvPr>
            <p:ph type="subTitle" idx="1"/>
          </p:nvPr>
        </p:nvSpPr>
        <p:spPr>
          <a:xfrm>
            <a:off x="461114" y="3240067"/>
            <a:ext cx="11134726" cy="828675"/>
          </a:xfrm>
        </p:spPr>
        <p:txBody>
          <a:bodyPr lIns="91440" tIns="45720" rIns="91440" bIns="45720" anchor="t">
            <a:normAutofit/>
          </a:bodyPr>
          <a:lstStyle/>
          <a:p>
            <a:pPr algn="ctr">
              <a:buNone/>
            </a:pPr>
            <a:r>
              <a:rPr lang="en-US" dirty="0">
                <a:latin typeface="Arial"/>
                <a:cs typeface="Arial"/>
              </a:rPr>
              <a:t>Cables shielded</a:t>
            </a:r>
            <a:endParaRPr lang="en-US" dirty="0">
              <a:cs typeface="Arial"/>
            </a:endParaRPr>
          </a:p>
          <a:p>
            <a:pPr marL="0" indent="0">
              <a:buNone/>
            </a:pPr>
            <a:endParaRPr lang="en-US" dirty="0"/>
          </a:p>
        </p:txBody>
      </p:sp>
      <p:sp>
        <p:nvSpPr>
          <p:cNvPr id="2" name="Rectangle 8">
            <a:extLst>
              <a:ext uri="{FF2B5EF4-FFF2-40B4-BE49-F238E27FC236}">
                <a16:creationId xmlns:a16="http://schemas.microsoft.com/office/drawing/2014/main" id="{996A73AB-197D-4F7F-A33E-FADF66A47922}"/>
              </a:ext>
            </a:extLst>
          </p:cNvPr>
          <p:cNvSpPr/>
          <p:nvPr/>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rgbClr val="992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text&#10;&#10;Description automatically generated">
            <a:extLst>
              <a:ext uri="{FF2B5EF4-FFF2-40B4-BE49-F238E27FC236}">
                <a16:creationId xmlns:a16="http://schemas.microsoft.com/office/drawing/2014/main" id="{6B878507-A198-40A8-9B95-760ED65A39C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24260" y="5913670"/>
            <a:ext cx="900217" cy="875239"/>
          </a:xfrm>
          <a:prstGeom prst="rect">
            <a:avLst/>
          </a:prstGeom>
        </p:spPr>
      </p:pic>
      <p:sp>
        <p:nvSpPr>
          <p:cNvPr id="9" name="Slide Number Placeholder 4">
            <a:extLst>
              <a:ext uri="{FF2B5EF4-FFF2-40B4-BE49-F238E27FC236}">
                <a16:creationId xmlns:a16="http://schemas.microsoft.com/office/drawing/2014/main" id="{812E1F71-E65A-4284-9F45-4CEE45E21024}"/>
              </a:ext>
            </a:extLst>
          </p:cNvPr>
          <p:cNvSpPr txBox="1">
            <a:spLocks/>
          </p:cNvSpPr>
          <p:nvPr/>
        </p:nvSpPr>
        <p:spPr>
          <a:xfrm>
            <a:off x="10464800" y="6505762"/>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dirty="0" smtClean="0">
                <a:latin typeface="Arial"/>
                <a:cs typeface="Arial"/>
              </a:rPr>
              <a:pPr/>
              <a:t>9</a:t>
            </a:fld>
            <a:endParaRPr lang="en-GB" dirty="0">
              <a:latin typeface="Arial"/>
              <a:cs typeface="Arial"/>
            </a:endParaRPr>
          </a:p>
        </p:txBody>
      </p:sp>
    </p:spTree>
    <p:extLst>
      <p:ext uri="{BB962C8B-B14F-4D97-AF65-F5344CB8AC3E}">
        <p14:creationId xmlns:p14="http://schemas.microsoft.com/office/powerpoint/2010/main" val="1740598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2059</Words>
  <Application>Microsoft Office PowerPoint</Application>
  <PresentationFormat>Widescreen</PresentationFormat>
  <Paragraphs>230</Paragraphs>
  <Slides>23</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Calibri</vt:lpstr>
      <vt:lpstr>-apple-system</vt:lpstr>
      <vt:lpstr>Proxima Nova</vt:lpstr>
      <vt:lpstr>Open Sans</vt:lpstr>
      <vt:lpstr>Arial</vt:lpstr>
      <vt:lpstr>Arial,Sans-Serif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2023-05-08T15:57:15Z</dcterms:created>
  <dcterms:modified xsi:type="dcterms:W3CDTF">2023-05-31T13:58:38Z</dcterms:modified>
</cp:coreProperties>
</file>