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6"/>
  </p:notesMasterIdLst>
  <p:sldIdLst>
    <p:sldId id="824" r:id="rId2"/>
    <p:sldId id="300" r:id="rId3"/>
    <p:sldId id="371" r:id="rId4"/>
    <p:sldId id="303" r:id="rId5"/>
    <p:sldId id="373" r:id="rId6"/>
    <p:sldId id="338" r:id="rId7"/>
    <p:sldId id="272" r:id="rId8"/>
    <p:sldId id="354" r:id="rId9"/>
    <p:sldId id="274" r:id="rId10"/>
    <p:sldId id="306" r:id="rId11"/>
    <p:sldId id="340" r:id="rId12"/>
    <p:sldId id="826" r:id="rId13"/>
    <p:sldId id="307" r:id="rId14"/>
    <p:sldId id="825" r:id="rId15"/>
    <p:sldId id="358" r:id="rId16"/>
    <p:sldId id="341" r:id="rId17"/>
    <p:sldId id="828" r:id="rId18"/>
    <p:sldId id="370" r:id="rId19"/>
    <p:sldId id="829" r:id="rId20"/>
    <p:sldId id="830" r:id="rId21"/>
    <p:sldId id="357" r:id="rId22"/>
    <p:sldId id="831" r:id="rId23"/>
    <p:sldId id="271" r:id="rId24"/>
    <p:sldId id="365" r:id="rId25"/>
    <p:sldId id="833" r:id="rId26"/>
    <p:sldId id="835" r:id="rId27"/>
    <p:sldId id="836" r:id="rId28"/>
    <p:sldId id="834" r:id="rId29"/>
    <p:sldId id="299" r:id="rId30"/>
    <p:sldId id="285" r:id="rId31"/>
    <p:sldId id="287" r:id="rId32"/>
    <p:sldId id="332" r:id="rId33"/>
    <p:sldId id="369" r:id="rId34"/>
    <p:sldId id="845"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Open Sans" panose="020B060603050402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A28815-C572-47F3-8524-AB8177D5A04F}">
          <p14:sldIdLst>
            <p14:sldId id="824"/>
            <p14:sldId id="300"/>
            <p14:sldId id="371"/>
            <p14:sldId id="303"/>
            <p14:sldId id="373"/>
            <p14:sldId id="338"/>
            <p14:sldId id="272"/>
            <p14:sldId id="354"/>
            <p14:sldId id="274"/>
            <p14:sldId id="306"/>
            <p14:sldId id="340"/>
            <p14:sldId id="826"/>
            <p14:sldId id="307"/>
            <p14:sldId id="825"/>
            <p14:sldId id="358"/>
            <p14:sldId id="341"/>
            <p14:sldId id="828"/>
            <p14:sldId id="370"/>
            <p14:sldId id="829"/>
            <p14:sldId id="830"/>
            <p14:sldId id="357"/>
            <p14:sldId id="831"/>
            <p14:sldId id="271"/>
            <p14:sldId id="365"/>
            <p14:sldId id="833"/>
            <p14:sldId id="835"/>
            <p14:sldId id="836"/>
            <p14:sldId id="834"/>
            <p14:sldId id="299"/>
            <p14:sldId id="285"/>
            <p14:sldId id="287"/>
            <p14:sldId id="332"/>
            <p14:sldId id="369"/>
          </p14:sldIdLst>
        </p14:section>
        <p14:section name="Copyright" id="{612047D1-4671-45B2-9E1D-3CE660E4EE41}">
          <p14:sldIdLst>
            <p14:sldId id="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15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8" autoAdjust="0"/>
    <p:restoredTop sz="64959" autoAdjust="0"/>
  </p:normalViewPr>
  <p:slideViewPr>
    <p:cSldViewPr snapToGrid="0">
      <p:cViewPr varScale="1">
        <p:scale>
          <a:sx n="53" d="100"/>
          <a:sy n="53" d="100"/>
        </p:scale>
        <p:origin x="1622"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6F860-5541-416E-9302-F45377CA853C}" type="datetimeFigureOut">
              <a:rPr lang="en-GB" smtClean="0"/>
              <a:t>31/05/2023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8D87D-F75C-4A1C-B1D4-17454C29C32E}" type="slidenum">
              <a:rPr lang="en-GB" smtClean="0"/>
              <a:t>‹#›</a:t>
            </a:fld>
            <a:endParaRPr lang="en-GB"/>
          </a:p>
        </p:txBody>
      </p:sp>
    </p:spTree>
    <p:extLst>
      <p:ext uri="{BB962C8B-B14F-4D97-AF65-F5344CB8AC3E}">
        <p14:creationId xmlns:p14="http://schemas.microsoft.com/office/powerpoint/2010/main" val="383832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exels.com/@mikael-blomkvist?utm_content=attributionCopyText&amp;utm_medium=referral&amp;utm_source=pexel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pexels.com/photo/wood-man-people-woman-8961395/?utm_content=attributionCopyText&amp;utm_medium=referral&amp;utm_source=pexel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Narration: </a:t>
            </a:r>
            <a:r>
              <a:rPr lang="en-US" sz="1200" b="0" i="0" u="none" strike="noStrike" dirty="0">
                <a:solidFill>
                  <a:srgbClr val="000000"/>
                </a:solidFill>
                <a:effectLst/>
                <a:latin typeface="Calibri" panose="020F0502020204030204" pitchFamily="34" charset="0"/>
              </a:rPr>
              <a:t>Welcome to the </a:t>
            </a:r>
            <a:r>
              <a:rPr lang="en-US" b="0" dirty="0"/>
              <a:t>third section </a:t>
            </a:r>
            <a:r>
              <a:rPr lang="en-US" sz="1200" b="0" i="0" u="none" strike="noStrike" dirty="0">
                <a:solidFill>
                  <a:srgbClr val="000000"/>
                </a:solidFill>
                <a:effectLst/>
                <a:latin typeface="Calibri" panose="020F0502020204030204" pitchFamily="34" charset="0"/>
              </a:rPr>
              <a:t>of the general induction which covers</a:t>
            </a:r>
            <a:r>
              <a:rPr lang="en-US" b="0" dirty="0"/>
              <a:t> </a:t>
            </a:r>
            <a:r>
              <a:rPr lang="en-US" b="0" dirty="0">
                <a:cs typeface="Calibri"/>
              </a:rPr>
              <a:t>what you need to do when carrying out specific activities. We’ll look at:</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Using tools and static machines</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Using electricity and electric tools</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Working in excavations and earthworks</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Working at height</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Working on or next to a road and</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dirty="0">
                <a:cs typeface="Calibri"/>
              </a:rPr>
              <a:t>Working over or near water.</a:t>
            </a:r>
          </a:p>
          <a:p>
            <a:pPr>
              <a:defRPr/>
            </a:pP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by: </a:t>
            </a:r>
            <a:r>
              <a:rPr lang="en-US" sz="1200" b="0" i="0" dirty="0">
                <a:solidFill>
                  <a:srgbClr val="212124"/>
                </a:solidFill>
                <a:effectLst/>
                <a:latin typeface="Proxima Nova"/>
              </a:rPr>
              <a:t>© </a:t>
            </a:r>
            <a:r>
              <a:rPr lang="en-US" b="0" dirty="0"/>
              <a:t>Norman Hood / World Bank</a:t>
            </a:r>
            <a:endParaRPr lang="en-GB" b="1" dirty="0">
              <a:cs typeface="Calibri"/>
            </a:endParaRPr>
          </a:p>
        </p:txBody>
      </p:sp>
      <p:sp>
        <p:nvSpPr>
          <p:cNvPr id="4" name="Slide Number Placeholder 3"/>
          <p:cNvSpPr>
            <a:spLocks noGrp="1"/>
          </p:cNvSpPr>
          <p:nvPr>
            <p:ph type="sldNum" sz="quarter" idx="5"/>
          </p:nvPr>
        </p:nvSpPr>
        <p:spPr/>
        <p:txBody>
          <a:bodyPr/>
          <a:lstStyle/>
          <a:p>
            <a:fld id="{038280EC-7046-4FAF-A895-E4DA9060EDB1}" type="slidenum">
              <a:rPr lang="en-US" smtClean="0"/>
              <a:t>1</a:t>
            </a:fld>
            <a:endParaRPr lang="en-US"/>
          </a:p>
        </p:txBody>
      </p:sp>
    </p:spTree>
    <p:extLst>
      <p:ext uri="{BB962C8B-B14F-4D97-AF65-F5344CB8AC3E}">
        <p14:creationId xmlns:p14="http://schemas.microsoft.com/office/powerpoint/2010/main" val="10555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cs typeface="Calibri Light"/>
              </a:rPr>
              <a:t>Use tools as far away from other people as you can. </a:t>
            </a:r>
          </a:p>
          <a:p>
            <a:r>
              <a:rPr lang="en-US" b="0" dirty="0">
                <a:cs typeface="Calibri Light"/>
              </a:rPr>
              <a:t>For example, c</a:t>
            </a:r>
            <a:r>
              <a:rPr lang="en-US" dirty="0">
                <a:cs typeface="Calibri Light"/>
              </a:rPr>
              <a:t>ut metal away from other people and flammable materials like wood. </a:t>
            </a:r>
          </a:p>
          <a:p>
            <a:r>
              <a:rPr lang="en-US" dirty="0">
                <a:cs typeface="Calibri Light"/>
              </a:rPr>
              <a:t>This is because </a:t>
            </a:r>
            <a:r>
              <a:rPr lang="en-US" dirty="0"/>
              <a:t>when you cut metal, sparks can fly up and go in someone's eye or cause a fire.</a:t>
            </a:r>
          </a:p>
          <a:p>
            <a:r>
              <a:rPr lang="en-US" b="0" dirty="0">
                <a:cs typeface="Calibri Light"/>
              </a:rPr>
              <a:t>Protect sharp edges of tools when you carry or store them so they cannot accidently cut you or someone else. </a:t>
            </a:r>
          </a:p>
          <a:p>
            <a:r>
              <a:rPr lang="en-US" b="0" dirty="0">
                <a:cs typeface="Calibri Light"/>
              </a:rPr>
              <a:t>See how this saw has a blade guard to put on when it’s not being used.</a:t>
            </a:r>
          </a:p>
          <a:p>
            <a:endParaRPr lang="en-US" b="1" dirty="0"/>
          </a:p>
          <a:p>
            <a:pPr>
              <a:defRPr/>
            </a:pPr>
            <a:r>
              <a:rPr lang="en-US" b="1" dirty="0"/>
              <a:t>Photo by: </a:t>
            </a:r>
            <a:r>
              <a:rPr lang="en-US" dirty="0"/>
              <a:t>Shutterstock.com</a:t>
            </a:r>
            <a:endParaRPr lang="en-US" sz="1200" b="1" dirty="0">
              <a:highlight>
                <a:srgbClr val="FFFF00"/>
              </a:high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cs typeface="Calibri"/>
            </a:endParaRPr>
          </a:p>
          <a:p>
            <a:br>
              <a:rPr lang="en-US" dirty="0">
                <a:highlight>
                  <a:srgbClr val="FF00FF"/>
                </a:highlight>
                <a:cs typeface="+mn-l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10</a:t>
            </a:fld>
            <a:endParaRPr lang="en-GB"/>
          </a:p>
        </p:txBody>
      </p:sp>
    </p:spTree>
    <p:extLst>
      <p:ext uri="{BB962C8B-B14F-4D97-AF65-F5344CB8AC3E}">
        <p14:creationId xmlns:p14="http://schemas.microsoft.com/office/powerpoint/2010/main" val="92785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Next we’ll look at some of the safest ways of using hand 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World Bank. </a:t>
            </a:r>
            <a:r>
              <a:rPr lang="en-US" sz="1200" dirty="0"/>
              <a:t>Further permission required for reuse.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11</a:t>
            </a:fld>
            <a:endParaRPr lang="en-GB"/>
          </a:p>
        </p:txBody>
      </p:sp>
    </p:spTree>
    <p:extLst>
      <p:ext uri="{BB962C8B-B14F-4D97-AF65-F5344CB8AC3E}">
        <p14:creationId xmlns:p14="http://schemas.microsoft.com/office/powerpoint/2010/main" val="125276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cs typeface="Calibri Light"/>
              </a:rPr>
              <a:t>Use tools with handles – don't use a tool without a handle.</a:t>
            </a:r>
            <a:br>
              <a:rPr lang="en-US" dirty="0">
                <a:cs typeface="Calibri Light"/>
              </a:rPr>
            </a:br>
            <a:endParaRPr lang="en-US" b="1" dirty="0"/>
          </a:p>
          <a:p>
            <a:pPr>
              <a:defRPr/>
            </a:pPr>
            <a:r>
              <a:rPr lang="en-US" b="1" dirty="0"/>
              <a:t>Photo by: </a:t>
            </a:r>
            <a:r>
              <a:rPr lang="en-US" sz="1200" b="0" i="0" kern="1200" dirty="0" err="1">
                <a:solidFill>
                  <a:schemeClr val="tx1"/>
                </a:solidFill>
                <a:effectLst/>
                <a:latin typeface="+mn-lt"/>
                <a:ea typeface="+mn-ea"/>
                <a:cs typeface="+mn-cs"/>
              </a:rPr>
              <a:t>Baohm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Pixabay</a:t>
            </a:r>
            <a:r>
              <a:rPr lang="en-US" sz="1200" b="0" i="0" kern="1200" dirty="0">
                <a:solidFill>
                  <a:schemeClr val="tx1"/>
                </a:solidFill>
                <a:effectLst/>
                <a:latin typeface="+mn-lt"/>
                <a:ea typeface="+mn-ea"/>
                <a:cs typeface="+mn-cs"/>
              </a:rPr>
              <a:t>,</a:t>
            </a:r>
            <a:r>
              <a:rPr lang="en-US" b="1" dirty="0"/>
              <a:t> </a:t>
            </a:r>
            <a:r>
              <a:rPr lang="en-US" sz="1200" b="0" i="0" kern="1200" dirty="0">
                <a:solidFill>
                  <a:schemeClr val="tx1"/>
                </a:solidFill>
                <a:effectLst/>
                <a:latin typeface="+mn-lt"/>
                <a:cs typeface="Calibri"/>
              </a:rPr>
              <a:t>https://pixabay.com/photos/file-tool-metal-handwork-craft-534178/</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12</a:t>
            </a:fld>
            <a:endParaRPr lang="en-GB"/>
          </a:p>
        </p:txBody>
      </p:sp>
    </p:spTree>
    <p:extLst>
      <p:ext uri="{BB962C8B-B14F-4D97-AF65-F5344CB8AC3E}">
        <p14:creationId xmlns:p14="http://schemas.microsoft.com/office/powerpoint/2010/main" val="56899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When using </a:t>
            </a:r>
            <a:r>
              <a:rPr lang="en-US" b="0" dirty="0">
                <a:cs typeface="Calibri Light"/>
              </a:rPr>
              <a:t>a screwdriver put the work on a hard surface, like the floor or a workbench. </a:t>
            </a:r>
          </a:p>
          <a:p>
            <a:r>
              <a:rPr lang="en-US" sz="1200" dirty="0">
                <a:cs typeface="Calibri Light"/>
              </a:rPr>
              <a:t>Do not use a screwdriver on work held in your hand </a:t>
            </a:r>
            <a:r>
              <a:rPr lang="en-US" b="0" dirty="0">
                <a:cs typeface="Calibri Light"/>
              </a:rPr>
              <a:t>– it can easily puncture your skin. </a:t>
            </a:r>
          </a:p>
          <a:p>
            <a:r>
              <a:rPr lang="en-US" b="0" dirty="0"/>
              <a:t>Do not use a screwdriver as a chisel – the handle may fracture.</a:t>
            </a:r>
          </a:p>
          <a:p>
            <a:endParaRPr lang="en-US" sz="1200" b="0" i="0" kern="1200" dirty="0">
              <a:solidFill>
                <a:schemeClr val="tx1"/>
              </a:solidFill>
              <a:effectLst/>
              <a:latin typeface="+mn-lt"/>
              <a:ea typeface="+mn-ea"/>
              <a:cs typeface="+mn-lt"/>
            </a:endParaRPr>
          </a:p>
          <a:p>
            <a:r>
              <a:rPr lang="en-US" b="1" dirty="0"/>
              <a:t>Photo by: </a:t>
            </a:r>
            <a:r>
              <a:rPr lang="en-US" dirty="0"/>
              <a:t>Shutterstock.com</a:t>
            </a:r>
            <a:endParaRPr lang="en-US" sz="1200" b="1" dirty="0">
              <a:highlight>
                <a:srgbClr val="FFFF00"/>
              </a:high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highlight>
                <a:srgbClr val="FF00FF"/>
              </a:highlight>
              <a:latin typeface="+mn-lt"/>
              <a:ea typeface="+mn-ea"/>
              <a:cs typeface="+mn-cs"/>
            </a:endParaRPr>
          </a:p>
          <a:p>
            <a:br>
              <a:rPr lang="en-US" dirty="0">
                <a:highlight>
                  <a:srgbClr val="FF00FF"/>
                </a:highlight>
                <a:cs typeface="+mn-l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13</a:t>
            </a:fld>
            <a:endParaRPr lang="en-GB"/>
          </a:p>
        </p:txBody>
      </p:sp>
    </p:spTree>
    <p:extLst>
      <p:ext uri="{BB962C8B-B14F-4D97-AF65-F5344CB8AC3E}">
        <p14:creationId xmlns:p14="http://schemas.microsoft.com/office/powerpoint/2010/main" val="98087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cs typeface="Calibri Light"/>
              </a:rPr>
              <a:t>When you have finished, </a:t>
            </a:r>
            <a:r>
              <a:rPr lang="en-US" b="0" dirty="0">
                <a:cs typeface="Calibri Light"/>
              </a:rPr>
              <a:t>put tools away on racks or in boxes. </a:t>
            </a:r>
          </a:p>
          <a:p>
            <a:r>
              <a:rPr lang="en-US" b="0" dirty="0">
                <a:cs typeface="Calibri Light"/>
              </a:rPr>
              <a:t>Other people can injure themselves if you leave tools lying around. </a:t>
            </a:r>
          </a:p>
          <a:p>
            <a:pPr>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by: </a:t>
            </a:r>
            <a:r>
              <a:rPr lang="en-US" b="0" dirty="0" err="1">
                <a:solidFill>
                  <a:srgbClr val="FFFFFF"/>
                </a:solidFill>
                <a:effectLst/>
                <a:latin typeface="Open Sans" panose="020B0606030504020204" pitchFamily="34" charset="0"/>
              </a:rPr>
              <a:t>OpenClipart</a:t>
            </a:r>
            <a:r>
              <a:rPr lang="en-US" b="0" dirty="0">
                <a:solidFill>
                  <a:srgbClr val="FFFFFF"/>
                </a:solidFill>
                <a:effectLst/>
                <a:latin typeface="Open Sans" panose="020B0606030504020204" pitchFamily="34" charset="0"/>
              </a:rPr>
              <a:t>-Vectors on </a:t>
            </a:r>
            <a:r>
              <a:rPr lang="en-US" b="0" dirty="0" err="1">
                <a:solidFill>
                  <a:srgbClr val="FFFFFF"/>
                </a:solidFill>
                <a:effectLst/>
                <a:latin typeface="Open Sans" panose="020B0606030504020204" pitchFamily="34" charset="0"/>
              </a:rPr>
              <a:t>Pixabay</a:t>
            </a:r>
            <a:r>
              <a:rPr lang="en-US" b="1" dirty="0">
                <a:solidFill>
                  <a:srgbClr val="FFFFFF"/>
                </a:solidFill>
                <a:effectLst/>
                <a:latin typeface="Open Sans" panose="020B0606030504020204" pitchFamily="34" charset="0"/>
              </a:rPr>
              <a:t> </a:t>
            </a:r>
            <a:r>
              <a:rPr lang="en-US" sz="1200" b="0" i="0" kern="1200" dirty="0">
                <a:solidFill>
                  <a:schemeClr val="tx1"/>
                </a:solidFill>
                <a:effectLst/>
                <a:latin typeface="+mn-lt"/>
                <a:cs typeface="Calibri"/>
              </a:rPr>
              <a:t> https://pixabay.com/vectors/toolbox-green-box-grey-closed-575405/</a:t>
            </a:r>
            <a:br>
              <a:rPr lang="en-US" dirty="0">
                <a:highlight>
                  <a:srgbClr val="FF00FF"/>
                </a:highlight>
                <a:cs typeface="+mn-l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14</a:t>
            </a:fld>
            <a:endParaRPr lang="en-GB"/>
          </a:p>
        </p:txBody>
      </p:sp>
    </p:spTree>
    <p:extLst>
      <p:ext uri="{BB962C8B-B14F-4D97-AF65-F5344CB8AC3E}">
        <p14:creationId xmlns:p14="http://schemas.microsoft.com/office/powerpoint/2010/main" val="71801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Here we’ll explore how to use power tools and static machines in ways that will make it safer for you and others around you.</a:t>
            </a:r>
            <a:endParaRPr lang="en-US" b="1" dirty="0"/>
          </a:p>
          <a:p>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u="none" strike="noStrike" dirty="0">
                <a:solidFill>
                  <a:srgbClr val="0563C1"/>
                </a:solidFill>
                <a:effectLst/>
                <a:latin typeface="-apple-system"/>
                <a:hlinkClick r:id="rId3">
                  <a:extLst>
                    <a:ext uri="{A12FA001-AC4F-418D-AE19-62706E023703}">
                      <ahyp:hlinkClr xmlns:ahyp="http://schemas.microsoft.com/office/drawing/2018/hyperlinkcolor" val="tx"/>
                    </a:ext>
                  </a:extLst>
                </a:hlinkClick>
              </a:rPr>
              <a:t>Mikael </a:t>
            </a:r>
            <a:r>
              <a:rPr lang="en-US" b="0" i="0" u="none" strike="noStrike" dirty="0" err="1">
                <a:solidFill>
                  <a:schemeClr val="tx1"/>
                </a:solidFill>
                <a:effectLst/>
                <a:latin typeface="-apple-system"/>
                <a:hlinkClick r:id="rId3">
                  <a:extLst>
                    <a:ext uri="{A12FA001-AC4F-418D-AE19-62706E023703}">
                      <ahyp:hlinkClr xmlns:ahyp="http://schemas.microsoft.com/office/drawing/2018/hyperlinkcolor" val="tx"/>
                    </a:ext>
                  </a:extLst>
                </a:hlinkClick>
              </a:rPr>
              <a:t>Blomkvist</a:t>
            </a:r>
            <a:r>
              <a:rPr lang="en-US" b="0" i="0" dirty="0">
                <a:solidFill>
                  <a:schemeClr val="tx1"/>
                </a:solidFill>
                <a:effectLst/>
                <a:latin typeface="-apple-system"/>
              </a:rPr>
              <a:t> on </a:t>
            </a:r>
            <a:r>
              <a:rPr lang="en-US" b="0" i="0" u="none" strike="noStrike" dirty="0" err="1">
                <a:solidFill>
                  <a:schemeClr val="tx1"/>
                </a:solidFill>
                <a:effectLst/>
                <a:latin typeface="-apple-system"/>
                <a:hlinkClick r:id="rId4">
                  <a:extLst>
                    <a:ext uri="{A12FA001-AC4F-418D-AE19-62706E023703}">
                      <ahyp:hlinkClr xmlns:ahyp="http://schemas.microsoft.com/office/drawing/2018/hyperlinkcolor" val="tx"/>
                    </a:ext>
                  </a:extLst>
                </a:hlinkClick>
              </a:rPr>
              <a:t>Pexels</a:t>
            </a:r>
            <a:r>
              <a:rPr lang="en-US" b="0" i="0" u="none" strike="noStrike" dirty="0">
                <a:solidFill>
                  <a:schemeClr val="tx1"/>
                </a:solidFill>
                <a:effectLst/>
                <a:latin typeface="-apple-system"/>
              </a:rPr>
              <a:t> https</a:t>
            </a:r>
            <a:r>
              <a:rPr lang="en-US" b="0" i="0" u="none" strike="noStrike" dirty="0">
                <a:solidFill>
                  <a:srgbClr val="1A1A1A"/>
                </a:solidFill>
                <a:effectLst/>
                <a:latin typeface="-apple-system"/>
              </a:rPr>
              <a:t>://www.pexels.com/photo/wood-man-people-woman-8961395/. </a:t>
            </a:r>
            <a:r>
              <a:rPr lang="en-US" sz="1200" dirty="0"/>
              <a:t>Further permission required for reuse. </a:t>
            </a:r>
          </a:p>
          <a:p>
            <a:pPr algn="l"/>
            <a:endParaRPr lang="en-US" b="0"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15</a:t>
            </a:fld>
            <a:endParaRPr lang="en-GB"/>
          </a:p>
        </p:txBody>
      </p:sp>
    </p:spTree>
    <p:extLst>
      <p:ext uri="{BB962C8B-B14F-4D97-AF65-F5344CB8AC3E}">
        <p14:creationId xmlns:p14="http://schemas.microsoft.com/office/powerpoint/2010/main" val="3331030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b="0" dirty="0"/>
              <a:t>Before you use a </a:t>
            </a:r>
            <a:r>
              <a:rPr lang="en-GB" sz="1200" kern="1200" dirty="0">
                <a:solidFill>
                  <a:schemeClr val="tx1"/>
                </a:solidFill>
                <a:effectLst/>
                <a:latin typeface="+mn-lt"/>
                <a:ea typeface="+mn-ea"/>
                <a:cs typeface="+mn-cs"/>
              </a:rPr>
              <a:t>static machine, make sure it is on level and stable ground so that it does not tip over.</a:t>
            </a:r>
            <a:endParaRPr lang="en-US" b="1" dirty="0"/>
          </a:p>
          <a:p>
            <a:pPr>
              <a:defRPr/>
            </a:pPr>
            <a:r>
              <a:rPr lang="en-US" sz="1200" b="0" dirty="0">
                <a:cs typeface="Calibri"/>
              </a:rPr>
              <a:t>Check where the emergency stop or safety cut-out button is. </a:t>
            </a:r>
          </a:p>
          <a:p>
            <a:pPr>
              <a:defRPr/>
            </a:pPr>
            <a:endParaRPr lang="en-US" sz="1200" b="0" dirty="0">
              <a:cs typeface="Calibri"/>
            </a:endParaRPr>
          </a:p>
          <a:p>
            <a:pPr>
              <a:defRPr/>
            </a:pPr>
            <a:r>
              <a:rPr lang="en-US" b="1" dirty="0"/>
              <a:t>Photo by: </a:t>
            </a:r>
            <a:r>
              <a:rPr lang="en-US" b="0" dirty="0" err="1"/>
              <a:t>Planet_fox</a:t>
            </a:r>
            <a:r>
              <a:rPr lang="en-US" b="0" dirty="0"/>
              <a:t> on </a:t>
            </a:r>
            <a:r>
              <a:rPr lang="en-US" b="0" dirty="0" err="1"/>
              <a:t>Pixabay</a:t>
            </a:r>
            <a:r>
              <a:rPr lang="en-US" b="0" dirty="0"/>
              <a:t>,</a:t>
            </a:r>
            <a:r>
              <a:rPr lang="en-US" dirty="0"/>
              <a:t> https://pixabay.com/photos/stud-switch-machine-begin-5239954/</a:t>
            </a:r>
            <a:endParaRPr lang="en-US"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16</a:t>
            </a:fld>
            <a:endParaRPr lang="en-GB"/>
          </a:p>
        </p:txBody>
      </p:sp>
    </p:spTree>
    <p:extLst>
      <p:ext uri="{BB962C8B-B14F-4D97-AF65-F5344CB8AC3E}">
        <p14:creationId xmlns:p14="http://schemas.microsoft.com/office/powerpoint/2010/main" val="8651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sz="1200" b="0" dirty="0">
                <a:cs typeface="Calibri"/>
              </a:rPr>
              <a:t>For example, the one for this conveyor is on the handrail. </a:t>
            </a:r>
          </a:p>
          <a:p>
            <a:pPr>
              <a:defRPr/>
            </a:pPr>
            <a:r>
              <a:rPr lang="en-US" sz="1200" b="0" dirty="0">
                <a:cs typeface="Calibri"/>
              </a:rPr>
              <a:t>When you </a:t>
            </a:r>
            <a:r>
              <a:rPr lang="en-US" sz="1200" dirty="0">
                <a:cs typeface="Calibri"/>
              </a:rPr>
              <a:t>turn power tools and static </a:t>
            </a:r>
            <a:r>
              <a:rPr lang="en-US" dirty="0">
                <a:cs typeface="Calibri"/>
              </a:rPr>
              <a:t>machines </a:t>
            </a:r>
            <a:r>
              <a:rPr lang="en-US" sz="1200" dirty="0">
                <a:cs typeface="Calibri"/>
              </a:rPr>
              <a:t>on, </a:t>
            </a:r>
            <a:r>
              <a:rPr lang="en-US" sz="1200" b="0" dirty="0">
                <a:cs typeface="Calibri"/>
              </a:rPr>
              <a:t>check that the </a:t>
            </a:r>
            <a:r>
              <a:rPr lang="en-US" dirty="0">
                <a:cs typeface="Calibri"/>
              </a:rPr>
              <a:t>emergency stop or safety</a:t>
            </a:r>
            <a:r>
              <a:rPr lang="en-US" sz="1200" b="0" dirty="0">
                <a:cs typeface="Calibri"/>
              </a:rPr>
              <a:t> cut-out works. </a:t>
            </a:r>
          </a:p>
          <a:p>
            <a:pPr>
              <a:defRPr/>
            </a:pPr>
            <a:r>
              <a:rPr lang="en-US" sz="1200" b="0" dirty="0">
                <a:cs typeface="Calibri"/>
              </a:rPr>
              <a:t>I</a:t>
            </a:r>
            <a:r>
              <a:rPr lang="en-US" sz="1200" dirty="0">
                <a:cs typeface="Calibri"/>
              </a:rPr>
              <a:t>f it doesn’t tell your Supervisor and do not use it until it has been repaired.</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a:t>
            </a:r>
            <a:r>
              <a:rPr lang="en-US" dirty="0"/>
              <a:t>Jack Mozingo / </a:t>
            </a:r>
            <a:r>
              <a:rPr lang="en-US" sz="1200" b="0" i="0" dirty="0">
                <a:solidFill>
                  <a:srgbClr val="212124"/>
                </a:solidFill>
                <a:effectLst/>
                <a:latin typeface="Proxima Nova"/>
              </a:rPr>
              <a:t>World Bank</a:t>
            </a:r>
            <a:r>
              <a:rPr lang="en-US" dirty="0"/>
              <a:t>. </a:t>
            </a:r>
            <a:r>
              <a:rPr lang="en-US" sz="1200" dirty="0"/>
              <a:t>Further permission required for reuse. </a:t>
            </a: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17</a:t>
            </a:fld>
            <a:endParaRPr lang="en-GB"/>
          </a:p>
        </p:txBody>
      </p:sp>
    </p:spTree>
    <p:extLst>
      <p:ext uri="{BB962C8B-B14F-4D97-AF65-F5344CB8AC3E}">
        <p14:creationId xmlns:p14="http://schemas.microsoft.com/office/powerpoint/2010/main" val="2497873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sz="1200" b="0" dirty="0"/>
              <a:t>Saws, belts, conveyors and gears should have an equipment guard so check it is in on before you start. </a:t>
            </a:r>
          </a:p>
          <a:p>
            <a:pPr>
              <a:defRPr/>
            </a:pPr>
            <a:r>
              <a:rPr lang="en-US" sz="1200" b="0" dirty="0"/>
              <a:t>Here you can see that the blade does not have a guard and neither does the belt. </a:t>
            </a:r>
          </a:p>
          <a:p>
            <a:pPr>
              <a:defRPr/>
            </a:pPr>
            <a:r>
              <a:rPr lang="en-US" sz="1200" b="0" dirty="0"/>
              <a:t>Both of them should have guards to prevent injuries.</a:t>
            </a:r>
          </a:p>
          <a:p>
            <a:pPr>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18</a:t>
            </a:fld>
            <a:endParaRPr lang="en-GB"/>
          </a:p>
        </p:txBody>
      </p:sp>
    </p:spTree>
    <p:extLst>
      <p:ext uri="{BB962C8B-B14F-4D97-AF65-F5344CB8AC3E}">
        <p14:creationId xmlns:p14="http://schemas.microsoft.com/office/powerpoint/2010/main" val="3654496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sz="1200" b="0" dirty="0"/>
              <a:t>Like the guard on this table saw.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there isn’t an equipment guard, </a:t>
            </a:r>
            <a:r>
              <a:rPr lang="en-US" sz="1200" dirty="0">
                <a:cs typeface="Calibri"/>
              </a:rPr>
              <a:t>tell your Supervisor and do not use it until a guard has been fitted.</a:t>
            </a:r>
          </a:p>
          <a:p>
            <a:pPr>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19</a:t>
            </a:fld>
            <a:endParaRPr lang="en-GB"/>
          </a:p>
        </p:txBody>
      </p:sp>
    </p:spTree>
    <p:extLst>
      <p:ext uri="{BB962C8B-B14F-4D97-AF65-F5344CB8AC3E}">
        <p14:creationId xmlns:p14="http://schemas.microsoft.com/office/powerpoint/2010/main" val="140294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cs typeface="Calibri"/>
              </a:rPr>
              <a:t>Let’s begin the third section with </a:t>
            </a:r>
            <a:r>
              <a:rPr lang="en-US" dirty="0"/>
              <a:t>Module</a:t>
            </a:r>
            <a:r>
              <a:rPr lang="en-US" b="0" dirty="0"/>
              <a:t> 12 Using tools and static machines.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static machine is a machine that stays in one place when it is being operated, like a table saw or a crusher.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sz="1200" b="0" i="0" kern="1200" dirty="0">
                <a:solidFill>
                  <a:schemeClr val="tx1"/>
                </a:solidFill>
                <a:effectLst/>
                <a:latin typeface="+mn-lt"/>
                <a:ea typeface="+mn-ea"/>
                <a:cs typeface="+mn-cs"/>
              </a:rPr>
              <a:t> module explains how to use hand tools, power tools and static machines safely and in a way that protects the environment.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by</a:t>
            </a:r>
            <a:r>
              <a:rPr lang="en-US" sz="1200" b="1" i="0" kern="1200" dirty="0">
                <a:solidFill>
                  <a:schemeClr val="tx1"/>
                </a:solidFill>
                <a:effectLst/>
                <a:latin typeface="+mn-lt"/>
                <a:ea typeface="+mn-ea"/>
                <a:cs typeface="+mn-cs"/>
              </a:rPr>
              <a:t>:</a:t>
            </a:r>
            <a:r>
              <a:rPr lang="en-US" b="1" dirty="0"/>
              <a:t>  </a:t>
            </a:r>
            <a:r>
              <a:rPr lang="en-US" sz="1200" b="0" i="0" dirty="0">
                <a:solidFill>
                  <a:srgbClr val="212124"/>
                </a:solidFill>
                <a:effectLst/>
                <a:latin typeface="Proxima Nova"/>
              </a:rPr>
              <a:t>© </a:t>
            </a:r>
            <a:r>
              <a:rPr lang="en-US" b="0" dirty="0"/>
              <a:t>World Bank</a:t>
            </a:r>
            <a:endParaRPr lang="en-US" sz="1200" b="1" i="0" kern="1200" dirty="0">
              <a:solidFill>
                <a:schemeClr val="tx1"/>
              </a:solidFill>
              <a:effectLst/>
              <a:latin typeface="+mn-lt"/>
              <a:cs typeface="Calibri"/>
            </a:endParaRPr>
          </a:p>
          <a:p>
            <a:endParaRPr lang="en-US" sz="1200" b="1" i="0" kern="1200" dirty="0">
              <a:solidFill>
                <a:schemeClr val="tx1"/>
              </a:solidFill>
              <a:effectLst/>
              <a:latin typeface="+mn-lt"/>
              <a:ea typeface="+mn-ea"/>
              <a:cs typeface="+mn-cs"/>
            </a:endParaRPr>
          </a:p>
          <a:p>
            <a:endParaRPr lang="en-GB"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a:t>
            </a:fld>
            <a:endParaRPr lang="en-GB"/>
          </a:p>
        </p:txBody>
      </p:sp>
    </p:spTree>
    <p:extLst>
      <p:ext uri="{BB962C8B-B14F-4D97-AF65-F5344CB8AC3E}">
        <p14:creationId xmlns:p14="http://schemas.microsoft.com/office/powerpoint/2010/main" val="2545938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sz="1200" b="0" dirty="0"/>
              <a:t>Adjust the equipment guard so there is just enough blade to do the task. </a:t>
            </a:r>
          </a:p>
          <a:p>
            <a:pPr>
              <a:defRPr/>
            </a:pPr>
            <a:endParaRPr lang="en-US" sz="1200" b="0" dirty="0"/>
          </a:p>
          <a:p>
            <a:pPr>
              <a:defRPr/>
            </a:pPr>
            <a:r>
              <a:rPr lang="en-US" b="1" dirty="0"/>
              <a:t>Photo by: </a:t>
            </a:r>
            <a:r>
              <a:rPr lang="en-US" dirty="0"/>
              <a:t>Shutterstock.com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20</a:t>
            </a:fld>
            <a:endParaRPr lang="en-GB"/>
          </a:p>
        </p:txBody>
      </p:sp>
    </p:spTree>
    <p:extLst>
      <p:ext uri="{BB962C8B-B14F-4D97-AF65-F5344CB8AC3E}">
        <p14:creationId xmlns:p14="http://schemas.microsoft.com/office/powerpoint/2010/main" val="76190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dirty="0"/>
              <a:t>Some tools and machines have pinch points where it is possible for a person or part of their body to get trapped or crushed.</a:t>
            </a:r>
          </a:p>
          <a:p>
            <a:pPr>
              <a:defRPr/>
            </a:pPr>
            <a:r>
              <a:rPr lang="en-US" dirty="0"/>
              <a:t>Keep all parts of your body out of tools and machines.</a:t>
            </a:r>
          </a:p>
          <a:p>
            <a:pPr>
              <a:defRPr/>
            </a:pPr>
            <a:r>
              <a:rPr lang="en-US" dirty="0"/>
              <a:t>Here you can see the worker has his arm and hand touching the conveyor belt. </a:t>
            </a:r>
          </a:p>
          <a:p>
            <a:pPr>
              <a:defRPr/>
            </a:pPr>
            <a:r>
              <a:rPr lang="en-US" dirty="0"/>
              <a:t>This is not safe as his arm or hand could get caught in the mechanism and seriously hurt.</a:t>
            </a:r>
          </a:p>
          <a:p>
            <a:pPr>
              <a:defRPr/>
            </a:pPr>
            <a:r>
              <a:rPr lang="en-US" dirty="0"/>
              <a:t>And don’t wear loose fitting clothes that could get stuck in the machine and pull you in. </a:t>
            </a:r>
          </a:p>
          <a:p>
            <a:pPr>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defRPr/>
            </a:pPr>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21</a:t>
            </a:fld>
            <a:endParaRPr lang="en-GB"/>
          </a:p>
        </p:txBody>
      </p:sp>
    </p:spTree>
    <p:extLst>
      <p:ext uri="{BB962C8B-B14F-4D97-AF65-F5344CB8AC3E}">
        <p14:creationId xmlns:p14="http://schemas.microsoft.com/office/powerpoint/2010/main" val="106335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dirty="0"/>
              <a:t>For example, i</a:t>
            </a:r>
            <a:r>
              <a:rPr lang="en-US" b="0" dirty="0"/>
              <a:t>f you are working on a crusher, turn it off and isolate it from the power supply </a:t>
            </a:r>
            <a:r>
              <a:rPr lang="en-US" dirty="0"/>
              <a:t>before you get up to push rocks through. </a:t>
            </a:r>
          </a:p>
          <a:p>
            <a:pPr>
              <a:defRPr/>
            </a:pPr>
            <a:r>
              <a:rPr lang="en-US" dirty="0"/>
              <a:t>N</a:t>
            </a:r>
            <a:r>
              <a:rPr lang="en-US" b="0" dirty="0"/>
              <a:t>ever get on top of it to push rocks through when it is running.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strike="sngStrike"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22</a:t>
            </a:fld>
            <a:endParaRPr lang="en-GB"/>
          </a:p>
        </p:txBody>
      </p:sp>
    </p:spTree>
    <p:extLst>
      <p:ext uri="{BB962C8B-B14F-4D97-AF65-F5344CB8AC3E}">
        <p14:creationId xmlns:p14="http://schemas.microsoft.com/office/powerpoint/2010/main" val="32794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Narration: </a:t>
            </a:r>
            <a:r>
              <a:rPr lang="en-US" sz="1200" b="0" dirty="0"/>
              <a:t>Keep </a:t>
            </a:r>
            <a:r>
              <a:rPr lang="en-US" sz="1200" dirty="0"/>
              <a:t>the doors and covers on tools and machines closed so that people cannot get stuck or squashed. </a:t>
            </a:r>
          </a:p>
          <a:p>
            <a:pPr>
              <a:defRPr/>
            </a:pPr>
            <a:r>
              <a:rPr lang="en-US" sz="1200" dirty="0"/>
              <a:t>This also reduces the noise levels to protect workers hearing and avoid disturbing the local community.  </a:t>
            </a:r>
          </a:p>
          <a:p>
            <a:pPr>
              <a:defRPr/>
            </a:pPr>
            <a:r>
              <a:rPr lang="en-US" sz="1200" dirty="0"/>
              <a:t>There may be barriers to keep people away from dangerous parts like the red and white one in this photo. </a:t>
            </a:r>
          </a:p>
          <a:p>
            <a:pPr>
              <a:defRPr/>
            </a:pPr>
            <a:endParaRPr lang="en-US" sz="1200" b="1" dirty="0"/>
          </a:p>
          <a:p>
            <a:pPr>
              <a:defRPr/>
            </a:pPr>
            <a:r>
              <a:rPr lang="en-US" sz="1200" b="1" dirty="0"/>
              <a:t>Note to trainer:  </a:t>
            </a:r>
            <a:r>
              <a:rPr lang="en-GB" sz="1200" dirty="0">
                <a:effectLst/>
                <a:latin typeface="Calibri" panose="020F0502020204030204" pitchFamily="34" charset="0"/>
                <a:ea typeface="Calibri" panose="020F0502020204030204" pitchFamily="34" charset="0"/>
                <a:cs typeface="Times New Roman" panose="02020603050405020304" pitchFamily="18" charset="0"/>
              </a:rPr>
              <a:t>To make the training more interactive, BEFORE this slide, ask the workers: “what should you do with doors and covers on tools and machines? The answer is: “Keep them closed”. </a:t>
            </a:r>
            <a:endParaRPr lang="en-US" sz="1200" b="1" dirty="0"/>
          </a:p>
          <a:p>
            <a:pPr>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a:t>
            </a:r>
            <a:r>
              <a:rPr lang="en-US" dirty="0"/>
              <a:t>Jack Mozingo / </a:t>
            </a:r>
            <a:r>
              <a:rPr lang="en-US" sz="1200" b="0" i="0" dirty="0">
                <a:solidFill>
                  <a:srgbClr val="212124"/>
                </a:solidFill>
                <a:effectLst/>
                <a:latin typeface="Proxima Nova"/>
              </a:rPr>
              <a:t>World Bank</a:t>
            </a:r>
            <a:endParaRPr lang="en-US" sz="1200"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23</a:t>
            </a:fld>
            <a:endParaRPr lang="en-GB"/>
          </a:p>
        </p:txBody>
      </p:sp>
    </p:spTree>
    <p:extLst>
      <p:ext uri="{BB962C8B-B14F-4D97-AF65-F5344CB8AC3E}">
        <p14:creationId xmlns:p14="http://schemas.microsoft.com/office/powerpoint/2010/main" val="152189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S</a:t>
            </a:r>
            <a:r>
              <a:rPr lang="en-US" dirty="0"/>
              <a:t>tatic machines can leak oil or fuel into the ground causing pollution. </a:t>
            </a:r>
          </a:p>
          <a:p>
            <a:r>
              <a:rPr lang="en-US" dirty="0"/>
              <a:t>Here you can see that the pump is in a drip tray and another one has been added too. </a:t>
            </a:r>
          </a:p>
          <a:p>
            <a:r>
              <a:rPr lang="en-US" dirty="0"/>
              <a:t>This is sloping and has rainwater in it – any oil or fuel will spill out onto the ground so it will need to be checked and emptied regularly – in the way we covered in Module 8.  </a:t>
            </a:r>
            <a:endParaRPr lang="en-US" dirty="0">
              <a:cs typeface="Calibri" panose="020F0502020204030204"/>
            </a:endParaRP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p>
          <a:p>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24</a:t>
            </a:fld>
            <a:endParaRPr lang="en-GB"/>
          </a:p>
        </p:txBody>
      </p:sp>
    </p:spTree>
    <p:extLst>
      <p:ext uri="{BB962C8B-B14F-4D97-AF65-F5344CB8AC3E}">
        <p14:creationId xmlns:p14="http://schemas.microsoft.com/office/powerpoint/2010/main" val="1089103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t>An alternative is to put a layer of oil absorbent pads under a static machine, like in this picture. </a:t>
            </a:r>
          </a:p>
          <a:p>
            <a:r>
              <a:rPr lang="en-US" dirty="0"/>
              <a:t>If you see a drip tray like this, check and see if the oil absorbent granules and pads are soaked with oil. If they are replace them with a layer of pads, then a layer of granules and another layer of pads – all weighed down with sandbags or timber so they don't blow away or get washed away when it rains.  </a:t>
            </a:r>
          </a:p>
          <a:p>
            <a:r>
              <a:rPr lang="en-US" dirty="0"/>
              <a:t>Remember to put the oil-soaked pads and granules in the right hazardous waste bin. </a:t>
            </a:r>
            <a:endParaRPr lang="en-US" dirty="0">
              <a:cs typeface="Calibri" panose="020F0502020204030204"/>
            </a:endParaRPr>
          </a:p>
          <a:p>
            <a:endParaRPr lang="en-US" b="1" dirty="0">
              <a:cs typeface="Calibri"/>
            </a:endParaRPr>
          </a:p>
          <a:p>
            <a:r>
              <a:rPr lang="en-US" b="1" dirty="0"/>
              <a:t>Image by: </a:t>
            </a:r>
            <a:r>
              <a:rPr lang="en-US" b="0" i="0" dirty="0">
                <a:solidFill>
                  <a:srgbClr val="212124"/>
                </a:solidFill>
                <a:effectLst/>
                <a:latin typeface="Proxima Nova"/>
              </a:rPr>
              <a:t>© </a:t>
            </a:r>
            <a:r>
              <a:rPr lang="en-US" b="0" dirty="0"/>
              <a:t>World Bank</a:t>
            </a:r>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25</a:t>
            </a:fld>
            <a:endParaRPr lang="en-GB"/>
          </a:p>
        </p:txBody>
      </p:sp>
    </p:spTree>
    <p:extLst>
      <p:ext uri="{BB962C8B-B14F-4D97-AF65-F5344CB8AC3E}">
        <p14:creationId xmlns:p14="http://schemas.microsoft.com/office/powerpoint/2010/main" val="1020287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GB" b="1" dirty="0"/>
              <a:t>Narration: </a:t>
            </a:r>
            <a:r>
              <a:rPr lang="en-US" altLang="en-GB" b="1" dirty="0">
                <a:cs typeface="Calibri" panose="020F0502020204030204" pitchFamily="34" charset="0"/>
              </a:rPr>
              <a:t> </a:t>
            </a:r>
            <a:r>
              <a:rPr lang="en-US" altLang="en-GB" dirty="0">
                <a:cs typeface="Calibri Light" panose="020F0302020204030204" pitchFamily="34" charset="0"/>
              </a:rPr>
              <a:t>If there is a dust reduction system, switch it on and check it's working.</a:t>
            </a:r>
            <a:r>
              <a:rPr lang="en-US" altLang="en-GB" dirty="0"/>
              <a:t> </a:t>
            </a:r>
            <a:r>
              <a:rPr lang="en-US" altLang="en-GB" dirty="0">
                <a:cs typeface="Calibri" panose="020F0502020204030204" pitchFamily="34" charset="0"/>
              </a:rPr>
              <a:t>If it isn’t tell your Supervisor.</a:t>
            </a:r>
          </a:p>
          <a:p>
            <a:pPr eaLnBrk="1" hangingPunct="1">
              <a:spcBef>
                <a:spcPct val="0"/>
              </a:spcBef>
            </a:pPr>
            <a:r>
              <a:rPr lang="en-US" altLang="en-GB" dirty="0"/>
              <a:t>For example, this cutter releases water as it cuts to reduce dust. </a:t>
            </a:r>
          </a:p>
          <a:p>
            <a:pPr eaLnBrk="1" hangingPunct="1">
              <a:spcBef>
                <a:spcPct val="0"/>
              </a:spcBef>
            </a:pPr>
            <a:endParaRPr lang="en-US" altLang="en-GB" dirty="0"/>
          </a:p>
          <a:p>
            <a:pPr eaLnBrk="1" hangingPunct="1">
              <a:spcBef>
                <a:spcPct val="0"/>
              </a:spcBef>
            </a:pPr>
            <a:r>
              <a:rPr lang="en-US" b="1" dirty="0"/>
              <a:t>Photo by: </a:t>
            </a:r>
            <a:r>
              <a:rPr lang="en-US" b="0" i="0" dirty="0">
                <a:solidFill>
                  <a:srgbClr val="212124"/>
                </a:solidFill>
                <a:effectLst/>
                <a:latin typeface="Proxima Nova"/>
              </a:rPr>
              <a:t>© </a:t>
            </a:r>
            <a:r>
              <a:rPr lang="en-US" altLang="en-GB" dirty="0"/>
              <a:t>Canan Yildiz / </a:t>
            </a:r>
            <a:r>
              <a:rPr lang="en-US" b="0" dirty="0"/>
              <a:t>World Bank</a:t>
            </a:r>
            <a:endParaRPr lang="en-US" altLang="en-GB" b="1" dirty="0"/>
          </a:p>
        </p:txBody>
      </p:sp>
      <p:sp>
        <p:nvSpPr>
          <p:cNvPr id="4" name="Slide Number Placeholder 3"/>
          <p:cNvSpPr>
            <a:spLocks noGrp="1"/>
          </p:cNvSpPr>
          <p:nvPr>
            <p:ph type="sldNum" sz="quarter" idx="5"/>
          </p:nvPr>
        </p:nvSpPr>
        <p:spPr/>
        <p:txBody>
          <a:bodyPr/>
          <a:lstStyle/>
          <a:p>
            <a:fld id="{4728D87D-F75C-4A1C-B1D4-17454C29C32E}" type="slidenum">
              <a:rPr lang="en-GB" smtClean="0"/>
              <a:t>26</a:t>
            </a:fld>
            <a:endParaRPr lang="en-GB"/>
          </a:p>
        </p:txBody>
      </p:sp>
    </p:spTree>
    <p:extLst>
      <p:ext uri="{BB962C8B-B14F-4D97-AF65-F5344CB8AC3E}">
        <p14:creationId xmlns:p14="http://schemas.microsoft.com/office/powerpoint/2010/main" val="454051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GB" b="1" dirty="0"/>
              <a:t>Narration: </a:t>
            </a:r>
            <a:r>
              <a:rPr lang="en-US" altLang="en-GB" b="1" dirty="0">
                <a:cs typeface="Calibri" panose="020F0502020204030204" pitchFamily="34" charset="0"/>
              </a:rPr>
              <a:t> </a:t>
            </a:r>
            <a:r>
              <a:rPr lang="en-US" altLang="en-GB" dirty="0">
                <a:ea typeface="Calibri" panose="020F0502020204030204" pitchFamily="34" charset="0"/>
                <a:cs typeface="Times New Roman" panose="02020603050405020304" pitchFamily="18" charset="0"/>
              </a:rPr>
              <a:t>You can see this conveyor on the left is creating lots of dust because the water sprayer has not been turned on. </a:t>
            </a:r>
          </a:p>
          <a:p>
            <a:pPr eaLnBrk="1" hangingPunct="1">
              <a:spcBef>
                <a:spcPct val="0"/>
              </a:spcBef>
            </a:pPr>
            <a:r>
              <a:rPr lang="en-US" altLang="en-GB" dirty="0">
                <a:ea typeface="Calibri" panose="020F0502020204030204" pitchFamily="34" charset="0"/>
                <a:cs typeface="Times New Roman" panose="02020603050405020304" pitchFamily="18" charset="0"/>
              </a:rPr>
              <a:t>Here’s what it should be like on the right, with the sprayer on and, look, there’s no dust. </a:t>
            </a:r>
            <a:endParaRPr lang="en-US" altLang="en-GB" dirty="0"/>
          </a:p>
          <a:p>
            <a:pPr eaLnBrk="1" hangingPunct="1">
              <a:spcBef>
                <a:spcPct val="0"/>
              </a:spcBef>
            </a:pPr>
            <a:endParaRPr lang="en-US" altLang="en-GB" dirty="0"/>
          </a:p>
          <a:p>
            <a:pPr eaLnBrk="1" hangingPunct="1">
              <a:spcBef>
                <a:spcPct val="0"/>
              </a:spcBef>
            </a:pPr>
            <a:r>
              <a:rPr lang="en-US" altLang="en-GB" b="1" dirty="0"/>
              <a:t>Note to trainer: </a:t>
            </a:r>
            <a:r>
              <a:rPr lang="en-GB" altLang="en-GB" dirty="0">
                <a:cs typeface="Calibri" panose="020F0502020204030204" pitchFamily="34" charset="0"/>
              </a:rPr>
              <a:t>To make the training more interactive, change “You can see this conveyor…..” into a question. Ask the workers: “</a:t>
            </a:r>
            <a:r>
              <a:rPr lang="en-US" altLang="en-GB" dirty="0">
                <a:cs typeface="Calibri" panose="020F0502020204030204" pitchFamily="34" charset="0"/>
              </a:rPr>
              <a:t>What do you think is not right with this conveyor?” The answer is: It’s creating lots of dust because the water sprayer has not been turned on. </a:t>
            </a:r>
          </a:p>
          <a:p>
            <a:pPr eaLnBrk="1" hangingPunct="1">
              <a:spcBef>
                <a:spcPct val="0"/>
              </a:spcBef>
            </a:pPr>
            <a:endParaRPr lang="en-US" altLang="en-GB" b="1"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t>Photos by: </a:t>
            </a:r>
            <a:r>
              <a:rPr lang="en-US" b="0" i="0" dirty="0">
                <a:solidFill>
                  <a:srgbClr val="212124"/>
                </a:solidFill>
                <a:effectLst/>
                <a:latin typeface="Proxima Nova"/>
              </a:rPr>
              <a:t>© M</a:t>
            </a:r>
            <a:r>
              <a:rPr lang="en-US" b="0" dirty="0"/>
              <a:t>ichael Hall / World Bank </a:t>
            </a:r>
          </a:p>
          <a:p>
            <a:pPr eaLnBrk="1" hangingPunct="1">
              <a:spcBef>
                <a:spcPct val="0"/>
              </a:spcBef>
            </a:pPr>
            <a:endParaRPr lang="en-US" b="1"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27</a:t>
            </a:fld>
            <a:endParaRPr lang="en-GB"/>
          </a:p>
        </p:txBody>
      </p:sp>
    </p:spTree>
    <p:extLst>
      <p:ext uri="{BB962C8B-B14F-4D97-AF65-F5344CB8AC3E}">
        <p14:creationId xmlns:p14="http://schemas.microsoft.com/office/powerpoint/2010/main" val="2054528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dirty="0"/>
              <a:t> </a:t>
            </a:r>
            <a:r>
              <a:rPr lang="en-US" b="0" dirty="0"/>
              <a:t>There are time limits for how long you can use very noisy or vibrating tools </a:t>
            </a:r>
            <a:r>
              <a:rPr lang="en-US" dirty="0"/>
              <a:t>and machines.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too much noise can damage your hearing and too much vibration can cause permanent damage to your hands or arms.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Only use such tools, </a:t>
            </a:r>
            <a:r>
              <a:rPr lang="en-US" dirty="0"/>
              <a:t>like a concrete breaker, poker or cut-off wheel,</a:t>
            </a:r>
            <a:r>
              <a:rPr lang="en-US" b="0" dirty="0"/>
              <a:t> for the allowed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Supervisor will tell you how long you can use them for, and do not use them for any longer than that. </a:t>
            </a:r>
            <a:endParaRPr lang="en-US" b="1" dirty="0"/>
          </a:p>
          <a:p>
            <a:endParaRPr lang="en-US" dirty="0"/>
          </a:p>
          <a:p>
            <a:r>
              <a:rPr lang="en-US" b="1" dirty="0"/>
              <a:t>Photo by: </a:t>
            </a:r>
            <a:r>
              <a:rPr lang="en-US" b="0" dirty="0"/>
              <a:t>Shutterstock.com</a:t>
            </a:r>
            <a:endParaRPr lang="en-US" b="1"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28</a:t>
            </a:fld>
            <a:endParaRPr lang="en-GB"/>
          </a:p>
        </p:txBody>
      </p:sp>
    </p:spTree>
    <p:extLst>
      <p:ext uri="{BB962C8B-B14F-4D97-AF65-F5344CB8AC3E}">
        <p14:creationId xmlns:p14="http://schemas.microsoft.com/office/powerpoint/2010/main" val="3037263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When working with vibrating tools keep </a:t>
            </a:r>
            <a:r>
              <a:rPr lang="en-US" dirty="0"/>
              <a:t>your hands warm and dry by wearing gloves. </a:t>
            </a:r>
            <a:endParaRPr lang="en-US" dirty="0">
              <a:cs typeface="Calibri"/>
            </a:endParaRPr>
          </a:p>
          <a:p>
            <a:r>
              <a:rPr lang="en-US" sz="1200" dirty="0">
                <a:cs typeface="Calibri Light"/>
              </a:rPr>
              <a:t>Tell your Supervisor if you have any changes in sensation in your hands or fingers </a:t>
            </a:r>
            <a:r>
              <a:rPr lang="en-US" dirty="0"/>
              <a:t>during or after working with vibrating tools. </a:t>
            </a:r>
          </a:p>
          <a:p>
            <a:r>
              <a:rPr lang="en-US" dirty="0"/>
              <a:t>This is feelings like tingling, numbness, stiffness, pain, swollen joints, white fingertips, loss of sensitivity, reduced grip, or painful throbbing.  </a:t>
            </a:r>
          </a:p>
          <a:p>
            <a:endParaRPr lang="en-US" dirty="0"/>
          </a:p>
          <a:p>
            <a:r>
              <a:rPr lang="en-US" b="1" dirty="0"/>
              <a:t>Photo by:</a:t>
            </a:r>
            <a:r>
              <a:rPr lang="en-US" dirty="0"/>
              <a:t> Shutterstock.com</a:t>
            </a:r>
            <a:endParaRPr lang="en-US" b="1" dirty="0"/>
          </a:p>
          <a:p>
            <a:r>
              <a:rPr lang="en-US" b="1" dirty="0"/>
              <a:t>Image by:</a:t>
            </a:r>
            <a:r>
              <a:rPr lang="en-US" dirty="0"/>
              <a:t> </a:t>
            </a:r>
            <a:r>
              <a:rPr lang="en-US" dirty="0">
                <a:hlinkClick r:id="rId3"/>
              </a:rPr>
              <a:t>https://en.wikipedia.org/wiki/ISO_7010</a:t>
            </a:r>
            <a:r>
              <a:rPr lang="en-US" dirty="0"/>
              <a:t>, public domain  </a:t>
            </a:r>
            <a:endParaRPr lang="en-US" b="1"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29</a:t>
            </a:fld>
            <a:endParaRPr lang="en-GB"/>
          </a:p>
        </p:txBody>
      </p:sp>
    </p:spTree>
    <p:extLst>
      <p:ext uri="{BB962C8B-B14F-4D97-AF65-F5344CB8AC3E}">
        <p14:creationId xmlns:p14="http://schemas.microsoft.com/office/powerpoint/2010/main" val="222533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GB" sz="1200" dirty="0">
                <a:ea typeface="+mj-lt"/>
                <a:cs typeface="+mj-lt"/>
              </a:rPr>
              <a:t>By the end of this module you will be able to: </a:t>
            </a:r>
            <a:endParaRPr lang="en-GB" sz="1200" dirty="0">
              <a:highlight>
                <a:srgbClr val="FFFF00"/>
              </a:highlight>
              <a:ea typeface="+mj-lt"/>
              <a:cs typeface="+mj-lt"/>
            </a:endParaRPr>
          </a:p>
          <a:p>
            <a:pPr marL="285750" indent="-285750">
              <a:buFont typeface="Arial"/>
              <a:buChar char="•"/>
              <a:defRPr/>
            </a:pPr>
            <a:r>
              <a:rPr lang="en-GB" sz="1200" dirty="0">
                <a:ea typeface="+mj-lt"/>
                <a:cs typeface="+mj-lt"/>
              </a:rPr>
              <a:t>identify the hazards and risks from using tools and static machines</a:t>
            </a:r>
            <a:endParaRPr lang="en-GB" dirty="0">
              <a:ea typeface="+mj-lt"/>
              <a:cs typeface="+mj-lt"/>
            </a:endParaRPr>
          </a:p>
          <a:p>
            <a:pPr marL="285750" indent="-285750">
              <a:buFont typeface="Arial"/>
              <a:buChar char="•"/>
              <a:defRPr/>
            </a:pPr>
            <a:r>
              <a:rPr lang="en-GB" sz="1200" dirty="0">
                <a:ea typeface="+mj-lt"/>
                <a:cs typeface="+mj-lt"/>
              </a:rPr>
              <a:t>recognize whether a tool is safe to use</a:t>
            </a:r>
            <a:endParaRPr lang="en-GB" dirty="0">
              <a:ea typeface="+mj-lt"/>
              <a:cs typeface="+mj-lt"/>
            </a:endParaRPr>
          </a:p>
          <a:p>
            <a:pPr marL="285750" indent="-285750">
              <a:buFont typeface="Arial"/>
              <a:buChar char="•"/>
              <a:defRPr/>
            </a:pPr>
            <a:r>
              <a:rPr lang="en-GB" sz="1200" dirty="0">
                <a:ea typeface="+mj-lt"/>
                <a:cs typeface="+mj-lt"/>
              </a:rPr>
              <a:t>locate the safety controls and </a:t>
            </a:r>
            <a:endParaRPr lang="en-GB" dirty="0">
              <a:ea typeface="+mj-lt"/>
              <a:cs typeface="+mj-lt"/>
            </a:endParaRPr>
          </a:p>
          <a:p>
            <a:pPr marL="285750" indent="-285750">
              <a:buFont typeface="Arial"/>
              <a:buChar char="•"/>
              <a:defRPr/>
            </a:pPr>
            <a:r>
              <a:rPr lang="en-GB" sz="1200" dirty="0">
                <a:ea typeface="+mj-lt"/>
                <a:cs typeface="+mj-lt"/>
              </a:rPr>
              <a:t>use tools and static machines in a way that is safe for you and others and protects the environment.</a:t>
            </a:r>
          </a:p>
          <a:p>
            <a:pPr marL="0" indent="0">
              <a:buFont typeface="Arial"/>
              <a:buNone/>
              <a:defRPr/>
            </a:pPr>
            <a:endParaRPr lang="en-US" sz="1200" b="1" kern="1200" dirty="0">
              <a:cs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t>Photo by: </a:t>
            </a:r>
            <a:r>
              <a:rPr lang="en-US" b="0" dirty="0" err="1"/>
              <a:t>Pxhere</a:t>
            </a:r>
            <a:r>
              <a:rPr lang="en-US" b="0" dirty="0"/>
              <a:t>, Creative Commons CC0,</a:t>
            </a:r>
            <a:r>
              <a:rPr lang="en-US" b="1" dirty="0"/>
              <a:t>​ </a:t>
            </a:r>
            <a:r>
              <a:rPr lang="en-US" dirty="0"/>
              <a:t>https://pxhere.com/en/photo/749546​. </a:t>
            </a:r>
            <a:r>
              <a:rPr lang="en-US" sz="1200" dirty="0"/>
              <a:t>Further permission required for reuse. </a:t>
            </a:r>
          </a:p>
          <a:p>
            <a:pPr marL="0" indent="0">
              <a:buFont typeface="Arial"/>
              <a:buNone/>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3</a:t>
            </a:fld>
            <a:endParaRPr lang="en-GB"/>
          </a:p>
        </p:txBody>
      </p:sp>
    </p:spTree>
    <p:extLst>
      <p:ext uri="{BB962C8B-B14F-4D97-AF65-F5344CB8AC3E}">
        <p14:creationId xmlns:p14="http://schemas.microsoft.com/office/powerpoint/2010/main" val="1003192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t> When a power tool or static machine is broken or needs servicing, then you need to l</a:t>
            </a:r>
            <a:r>
              <a:rPr lang="en-GB" altLang="en-US" sz="1200" b="0" dirty="0" err="1"/>
              <a:t>ock</a:t>
            </a:r>
            <a:r>
              <a:rPr lang="en-GB" altLang="en-US" sz="1200" b="0" dirty="0"/>
              <a:t> out and tag out to</a:t>
            </a:r>
            <a:r>
              <a:rPr lang="en-GB" altLang="en-US" sz="1200" dirty="0"/>
              <a:t> stop someone using it when it is not safe. </a:t>
            </a:r>
          </a:p>
          <a:p>
            <a:r>
              <a:rPr lang="en-GB" altLang="en-US" sz="1200" dirty="0"/>
              <a:t>This means to disconnect it from the power supply, lock it and label it so that it is clear to everyone that it must not be used.</a:t>
            </a:r>
          </a:p>
          <a:p>
            <a:endParaRPr lang="en-US" dirty="0"/>
          </a:p>
          <a:p>
            <a:pPr>
              <a:defRPr/>
            </a:pPr>
            <a:r>
              <a:rPr lang="en-US" b="1" dirty="0"/>
              <a:t>Photo by: </a:t>
            </a:r>
            <a:r>
              <a:rPr lang="en-US" dirty="0"/>
              <a:t>Shutterstock.com</a:t>
            </a:r>
            <a:br>
              <a:rPr lang="en-US" dirty="0"/>
            </a:br>
            <a:endParaRPr lang="en-US" dirty="0">
              <a:highlight>
                <a:srgbClr val="FF00FF"/>
              </a:highlight>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30</a:t>
            </a:fld>
            <a:endParaRPr lang="en-GB"/>
          </a:p>
        </p:txBody>
      </p:sp>
    </p:spTree>
    <p:extLst>
      <p:ext uri="{BB962C8B-B14F-4D97-AF65-F5344CB8AC3E}">
        <p14:creationId xmlns:p14="http://schemas.microsoft.com/office/powerpoint/2010/main" val="1774296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dirty="0"/>
              <a:t> Use a whiplash arrestor, like the one in this photo, when connecting a compressed air hose into the compressor and equipment. </a:t>
            </a:r>
          </a:p>
          <a:p>
            <a:pPr>
              <a:defRPr/>
            </a:pPr>
            <a:r>
              <a:rPr lang="en-US" dirty="0"/>
              <a:t>This will prevent the hose from injuring someone if it becomes disconnected.</a:t>
            </a:r>
          </a:p>
          <a:p>
            <a:pPr marL="0" marR="0" lvl="0" indent="0" algn="l" defTabSz="914400">
              <a:lnSpc>
                <a:spcPct val="100000"/>
              </a:lnSpc>
              <a:spcBef>
                <a:spcPts val="0"/>
              </a:spcBef>
              <a:spcAft>
                <a:spcPts val="0"/>
              </a:spcAft>
              <a:buClrTx/>
              <a:buSzTx/>
              <a:buFontTx/>
              <a:buNone/>
              <a:tabLst/>
              <a:defRPr/>
            </a:pPr>
            <a:r>
              <a:rPr lang="en-US" dirty="0">
                <a:cs typeface="Calibri"/>
              </a:rPr>
              <a:t>Never blow compressed air onto your or anyone else's body - </a:t>
            </a:r>
            <a:r>
              <a:rPr lang="en-US" dirty="0"/>
              <a:t>it can enter the bloodstream through the skin and kill you. </a:t>
            </a:r>
          </a:p>
          <a:p>
            <a:r>
              <a:rPr lang="en-US" dirty="0">
                <a:cs typeface="Calibri Light"/>
              </a:rPr>
              <a:t>Do not use it to clean anything -  </a:t>
            </a:r>
            <a:r>
              <a:rPr lang="en-US" dirty="0">
                <a:cs typeface="Calibri" panose="020F0502020204030204"/>
              </a:rPr>
              <a:t>this can damage whatever you're cleaning and particles can get stuck in your eyes, ears or skin.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b="0" i="0" dirty="0">
                <a:solidFill>
                  <a:srgbClr val="212124"/>
                </a:solidFill>
                <a:effectLst/>
                <a:latin typeface="Proxima Nova"/>
              </a:rPr>
              <a:t>© M</a:t>
            </a:r>
            <a:r>
              <a:rPr lang="en-US" b="0" dirty="0"/>
              <a:t>ichael Hall / World Bank </a:t>
            </a:r>
          </a:p>
          <a:p>
            <a:r>
              <a:rPr lang="en-US" dirty="0"/>
              <a:t> </a:t>
            </a:r>
          </a:p>
        </p:txBody>
      </p:sp>
      <p:sp>
        <p:nvSpPr>
          <p:cNvPr id="4" name="Slide Number Placeholder 3"/>
          <p:cNvSpPr>
            <a:spLocks noGrp="1"/>
          </p:cNvSpPr>
          <p:nvPr>
            <p:ph type="sldNum" sz="quarter" idx="5"/>
          </p:nvPr>
        </p:nvSpPr>
        <p:spPr/>
        <p:txBody>
          <a:bodyPr/>
          <a:lstStyle/>
          <a:p>
            <a:fld id="{4728D87D-F75C-4A1C-B1D4-17454C29C32E}" type="slidenum">
              <a:rPr lang="en-GB" smtClean="0"/>
              <a:t>31</a:t>
            </a:fld>
            <a:endParaRPr lang="en-GB"/>
          </a:p>
        </p:txBody>
      </p:sp>
    </p:spTree>
    <p:extLst>
      <p:ext uri="{BB962C8B-B14F-4D97-AF65-F5344CB8AC3E}">
        <p14:creationId xmlns:p14="http://schemas.microsoft.com/office/powerpoint/2010/main" val="1078814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GB" sz="1200" b="0" dirty="0">
                <a:cs typeface="Calibri" panose="020F0502020204030204"/>
              </a:rPr>
              <a:t>We’ll finish this module with f</a:t>
            </a:r>
            <a:r>
              <a:rPr lang="en-US" b="0" dirty="0"/>
              <a:t>our key things to remember.</a:t>
            </a:r>
            <a:endParaRPr lang="en-US" b="1" dirty="0"/>
          </a:p>
          <a:p>
            <a:endParaRPr lang="en-US" sz="1300" b="1" dirty="0"/>
          </a:p>
          <a:p>
            <a:r>
              <a:rPr lang="en-US" sz="1400" b="1" dirty="0"/>
              <a:t>Image by: </a:t>
            </a:r>
            <a:r>
              <a:rPr lang="en-US" sz="1400" b="0" i="0" dirty="0">
                <a:solidFill>
                  <a:srgbClr val="212124"/>
                </a:solidFill>
                <a:effectLst/>
                <a:latin typeface="Proxima Nova"/>
              </a:rPr>
              <a:t>© </a:t>
            </a:r>
            <a:r>
              <a:rPr lang="en-US" sz="1400" b="0" dirty="0"/>
              <a:t>World Bank</a:t>
            </a:r>
          </a:p>
        </p:txBody>
      </p:sp>
      <p:sp>
        <p:nvSpPr>
          <p:cNvPr id="4" name="Slide Number Placeholder 3"/>
          <p:cNvSpPr>
            <a:spLocks noGrp="1"/>
          </p:cNvSpPr>
          <p:nvPr>
            <p:ph type="sldNum" sz="quarter" idx="5"/>
          </p:nvPr>
        </p:nvSpPr>
        <p:spPr/>
        <p:txBody>
          <a:bodyPr/>
          <a:lstStyle/>
          <a:p>
            <a:fld id="{4728D87D-F75C-4A1C-B1D4-17454C29C32E}" type="slidenum">
              <a:rPr lang="en-GB" smtClean="0"/>
              <a:t>32</a:t>
            </a:fld>
            <a:endParaRPr lang="en-GB"/>
          </a:p>
        </p:txBody>
      </p:sp>
      <p:sp>
        <p:nvSpPr>
          <p:cNvPr id="5" name="Date Placeholder 4">
            <a:extLst>
              <a:ext uri="{FF2B5EF4-FFF2-40B4-BE49-F238E27FC236}">
                <a16:creationId xmlns:a16="http://schemas.microsoft.com/office/drawing/2014/main" id="{36B3E536-CD2D-4F47-885C-2518CD1DC418}"/>
              </a:ext>
            </a:extLst>
          </p:cNvPr>
          <p:cNvSpPr>
            <a:spLocks noGrp="1"/>
          </p:cNvSpPr>
          <p:nvPr>
            <p:ph type="dt" idx="1"/>
          </p:nvPr>
        </p:nvSpPr>
        <p:spPr/>
        <p:txBody>
          <a:bodyPr/>
          <a:lstStyle/>
          <a:p>
            <a:fld id="{2FCBC42D-ECB1-4518-81A8-B7273CBCC9D5}" type="datetime1">
              <a:rPr lang="en-GB" smtClean="0"/>
              <a:t>31/05/2023</a:t>
            </a:fld>
            <a:endParaRPr lang="en-GB"/>
          </a:p>
        </p:txBody>
      </p:sp>
    </p:spTree>
    <p:extLst>
      <p:ext uri="{BB962C8B-B14F-4D97-AF65-F5344CB8AC3E}">
        <p14:creationId xmlns:p14="http://schemas.microsoft.com/office/powerpoint/2010/main" val="3244868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Narration:  </a:t>
            </a:r>
            <a:r>
              <a:rPr lang="en-GB" sz="1200" b="0" dirty="0">
                <a:ea typeface="+mj-lt"/>
                <a:cs typeface="+mj-lt"/>
              </a:rPr>
              <a:t>1. Use the right tool or machine for the right job and make sure you have been trained how to use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a typeface="+mj-lt"/>
                <a:cs typeface="+mj-lt"/>
              </a:rPr>
              <a:t>2. Check tools and machines before you use them  - don’t use them if they are damaged.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a typeface="+mj-lt"/>
                <a:cs typeface="+mj-lt"/>
              </a:rPr>
              <a:t>3.</a:t>
            </a:r>
            <a:r>
              <a:rPr lang="en-GB" sz="1200" b="0" dirty="0">
                <a:ea typeface="+mj-lt"/>
                <a:cs typeface="Calibri"/>
              </a:rPr>
              <a:t> Wear</a:t>
            </a:r>
            <a:r>
              <a:rPr lang="en-GB" sz="1200" dirty="0">
                <a:ea typeface="+mj-lt"/>
                <a:cs typeface="Calibri"/>
              </a:rPr>
              <a:t> right the Personal</a:t>
            </a:r>
            <a:r>
              <a:rPr lang="en-GB" sz="1200" b="0" dirty="0">
                <a:ea typeface="+mj-lt"/>
                <a:cs typeface="Calibri"/>
              </a:rPr>
              <a:t> Protective Equipment PPE for the type of tool or machine you are working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a typeface="+mj-lt"/>
                <a:cs typeface="+mj-lt"/>
              </a:rPr>
              <a:t>4. Use safety controls like doors, covers, and equipment guards.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Now that you know how to use tools and static machines safely, let’s see what you need to do to use electricity and electric tools safely in Module 13.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latin typeface="+mn-lt"/>
                <a:ea typeface="+mn-ea"/>
                <a:cs typeface="+mn-cs"/>
              </a:rPr>
            </a:br>
            <a:r>
              <a:rPr lang="en-US" b="1" dirty="0"/>
              <a:t>Photo by: </a:t>
            </a:r>
            <a:r>
              <a:rPr lang="en-US" sz="1200" b="0" i="0" dirty="0">
                <a:solidFill>
                  <a:srgbClr val="212124"/>
                </a:solidFill>
                <a:effectLst/>
                <a:latin typeface="Proxima Nova"/>
              </a:rPr>
              <a:t>© World Bank</a:t>
            </a:r>
            <a:r>
              <a:rPr lang="en-US" sz="1200" b="1" dirty="0"/>
              <a:t>​.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highlight>
                  <a:srgbClr val="FF00FF"/>
                </a:highligh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33</a:t>
            </a:fld>
            <a:endParaRPr lang="en-GB"/>
          </a:p>
        </p:txBody>
      </p:sp>
    </p:spTree>
    <p:extLst>
      <p:ext uri="{BB962C8B-B14F-4D97-AF65-F5344CB8AC3E}">
        <p14:creationId xmlns:p14="http://schemas.microsoft.com/office/powerpoint/2010/main" val="3372664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28D87D-F75C-4A1C-B1D4-17454C29C32E}" type="slidenum">
              <a:rPr lang="en-GB" smtClean="0"/>
              <a:t>34</a:t>
            </a:fld>
            <a:endParaRPr lang="en-GB"/>
          </a:p>
        </p:txBody>
      </p:sp>
    </p:spTree>
    <p:extLst>
      <p:ext uri="{BB962C8B-B14F-4D97-AF65-F5344CB8AC3E}">
        <p14:creationId xmlns:p14="http://schemas.microsoft.com/office/powerpoint/2010/main" val="308123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GB" sz="1200" dirty="0">
                <a:ea typeface="+mj-lt"/>
                <a:cs typeface="Calibri"/>
              </a:rPr>
              <a:t>Let’s begin by exploring </a:t>
            </a:r>
            <a:r>
              <a:rPr lang="en-GB" sz="1200" dirty="0">
                <a:ea typeface="+mj-lt"/>
                <a:cs typeface="+mj-lt"/>
              </a:rPr>
              <a:t>the hazards and risks of using tools and static machines.</a:t>
            </a:r>
            <a:endParaRPr lang="en-US" dirty="0"/>
          </a:p>
          <a:p>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a:t>
            </a:r>
            <a:r>
              <a:rPr lang="en-US" dirty="0"/>
              <a:t>Curt </a:t>
            </a:r>
            <a:r>
              <a:rPr lang="en-US" dirty="0" err="1"/>
              <a:t>Carnemark</a:t>
            </a:r>
            <a:r>
              <a:rPr lang="en-US" dirty="0"/>
              <a:t> / World Bank</a:t>
            </a:r>
            <a:endParaRPr lang="en-US"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4</a:t>
            </a:fld>
            <a:endParaRPr lang="en-GB"/>
          </a:p>
        </p:txBody>
      </p:sp>
    </p:spTree>
    <p:extLst>
      <p:ext uri="{BB962C8B-B14F-4D97-AF65-F5344CB8AC3E}">
        <p14:creationId xmlns:p14="http://schemas.microsoft.com/office/powerpoint/2010/main" val="348584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Many injuries happen on site from the incorrect use of tools and static machines.</a:t>
            </a:r>
            <a:r>
              <a:rPr lang="en-US" dirty="0"/>
              <a:t> </a:t>
            </a:r>
          </a:p>
          <a:p>
            <a:r>
              <a:rPr lang="en-US" dirty="0"/>
              <a:t>Hazards include cuts, getting body parts stuck in machines and crushed, and damage to nerves from too much vibration. </a:t>
            </a:r>
          </a:p>
          <a:p>
            <a:r>
              <a:rPr lang="en-US" dirty="0"/>
              <a:t>Plus oils and fuels inside tools and machines can leak causing pollution of the environment. </a:t>
            </a:r>
          </a:p>
          <a:p>
            <a:r>
              <a:rPr lang="en-US" b="0" dirty="0"/>
              <a:t>Knowing the best way to use them will help to keep you and others safe and prevent pollution.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b="1" dirty="0"/>
              <a:t>Photo by: </a:t>
            </a:r>
            <a:r>
              <a:rPr lang="en-US" dirty="0"/>
              <a:t>Shutterstock.com</a:t>
            </a:r>
            <a:endParaRPr lang="en-US" sz="1200" dirty="0">
              <a:highlight>
                <a:srgbClr val="FFFF00"/>
              </a:high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highlight>
                <a:srgbClr val="FF00FF"/>
              </a:highlight>
            </a:endParaRPr>
          </a:p>
          <a:p>
            <a:br>
              <a:rPr lang="en-US" dirty="0">
                <a:highlight>
                  <a:srgbClr val="FF00FF"/>
                </a:highligh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5</a:t>
            </a:fld>
            <a:endParaRPr lang="en-GB"/>
          </a:p>
        </p:txBody>
      </p:sp>
    </p:spTree>
    <p:extLst>
      <p:ext uri="{BB962C8B-B14F-4D97-AF65-F5344CB8AC3E}">
        <p14:creationId xmlns:p14="http://schemas.microsoft.com/office/powerpoint/2010/main" val="126000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Now let’s look at what you need to do when using all types of tools – that’s hand tools and also static machines.</a:t>
            </a:r>
          </a:p>
          <a:p>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World Bank</a:t>
            </a:r>
            <a:r>
              <a:rPr lang="en-US" dirty="0">
                <a:cs typeface="Calibri"/>
              </a:rPr>
              <a:t> </a:t>
            </a:r>
          </a:p>
        </p:txBody>
      </p:sp>
      <p:sp>
        <p:nvSpPr>
          <p:cNvPr id="4" name="Slide Number Placeholder 3"/>
          <p:cNvSpPr>
            <a:spLocks noGrp="1"/>
          </p:cNvSpPr>
          <p:nvPr>
            <p:ph type="sldNum" sz="quarter" idx="5"/>
          </p:nvPr>
        </p:nvSpPr>
        <p:spPr/>
        <p:txBody>
          <a:bodyPr/>
          <a:lstStyle/>
          <a:p>
            <a:fld id="{4728D87D-F75C-4A1C-B1D4-17454C29C32E}" type="slidenum">
              <a:rPr lang="en-GB" smtClean="0"/>
              <a:t>6</a:t>
            </a:fld>
            <a:endParaRPr lang="en-GB"/>
          </a:p>
        </p:txBody>
      </p:sp>
    </p:spTree>
    <p:extLst>
      <p:ext uri="{BB962C8B-B14F-4D97-AF65-F5344CB8AC3E}">
        <p14:creationId xmlns:p14="http://schemas.microsoft.com/office/powerpoint/2010/main" val="142367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76">
              <a:defRPr/>
            </a:pPr>
            <a:r>
              <a:rPr lang="en-US" sz="1200" b="1" dirty="0"/>
              <a:t>Narration: </a:t>
            </a:r>
            <a:r>
              <a:rPr lang="en-US" sz="1200" b="0" dirty="0"/>
              <a:t>When you are </a:t>
            </a:r>
            <a:r>
              <a:rPr lang="en-US" sz="1200" dirty="0"/>
              <a:t>using some tools you will need to wear extra Personal Protective Equipment PPE, such as:</a:t>
            </a:r>
          </a:p>
          <a:p>
            <a:pPr marL="171450" marR="0" lvl="0" indent="-171450" algn="l" defTabSz="942289" rtl="0" eaLnBrk="1" fontAlgn="auto" latinLnBrk="0" hangingPunct="1">
              <a:lnSpc>
                <a:spcPct val="100000"/>
              </a:lnSpc>
              <a:spcBef>
                <a:spcPts val="0"/>
              </a:spcBef>
              <a:spcAft>
                <a:spcPts val="0"/>
              </a:spcAft>
              <a:buClrTx/>
              <a:buSzTx/>
              <a:buFontTx/>
              <a:buChar char="-"/>
              <a:tabLst/>
              <a:defRPr/>
            </a:pPr>
            <a:r>
              <a:rPr lang="en-US" sz="1200" dirty="0"/>
              <a:t>gloves for using a tool that could cut your hands </a:t>
            </a:r>
            <a:endParaRPr lang="en-US" sz="1200" b="1" dirty="0">
              <a:cs typeface="Calibri"/>
            </a:endParaRPr>
          </a:p>
          <a:p>
            <a:pPr marL="171450" marR="0" lvl="0" indent="-171450" algn="l" defTabSz="942289" rtl="0" eaLnBrk="1" fontAlgn="auto" latinLnBrk="0" hangingPunct="1">
              <a:lnSpc>
                <a:spcPct val="100000"/>
              </a:lnSpc>
              <a:spcBef>
                <a:spcPts val="0"/>
              </a:spcBef>
              <a:spcAft>
                <a:spcPts val="0"/>
              </a:spcAft>
              <a:buClrTx/>
              <a:buSzTx/>
              <a:buFontTx/>
              <a:buChar char="-"/>
              <a:tabLst/>
              <a:defRPr/>
            </a:pPr>
            <a:r>
              <a:rPr lang="en-US" sz="1200" b="0" dirty="0"/>
              <a:t>safety glasses, goggles or a full-face shield for a dusty job or if pieces or sparks might fly through the air and hit your face or eye, such as when cutting steel or removing old paint. </a:t>
            </a:r>
          </a:p>
          <a:p>
            <a:pPr marL="171450" marR="0" lvl="0" indent="-171450" algn="l" defTabSz="942289" rtl="0" eaLnBrk="1" fontAlgn="auto" latinLnBrk="0" hangingPunct="1">
              <a:lnSpc>
                <a:spcPct val="100000"/>
              </a:lnSpc>
              <a:spcBef>
                <a:spcPts val="0"/>
              </a:spcBef>
              <a:spcAft>
                <a:spcPts val="0"/>
              </a:spcAft>
              <a:buClrTx/>
              <a:buSzTx/>
              <a:buFontTx/>
              <a:buChar char="-"/>
              <a:tabLst/>
              <a:defRPr/>
            </a:pPr>
            <a:r>
              <a:rPr lang="en-US" sz="1200" b="0" dirty="0"/>
              <a:t>If you wear glasses, you still need to wear safety glasses or googles as well.</a:t>
            </a:r>
          </a:p>
          <a:p>
            <a:pPr defTabSz="1020876">
              <a:defRPr/>
            </a:pPr>
            <a:endParaRPr lang="en-US" sz="1200" dirty="0"/>
          </a:p>
          <a:p>
            <a:pPr defTabSz="1020876">
              <a:defRPr/>
            </a:pPr>
            <a:r>
              <a:rPr lang="en-US" sz="1200" b="1" dirty="0"/>
              <a:t>Images by: </a:t>
            </a:r>
            <a:r>
              <a:rPr lang="en-US" sz="1200" dirty="0"/>
              <a:t>ISO 7010 </a:t>
            </a:r>
            <a:r>
              <a:rPr lang="en-US" sz="1200" dirty="0">
                <a:hlinkClick r:id="rId3"/>
              </a:rPr>
              <a:t>https://en.wikipedia.org/wiki/ISO_7010</a:t>
            </a:r>
            <a:r>
              <a:rPr lang="en-US" sz="1200" dirty="0"/>
              <a:t>, public domain</a:t>
            </a:r>
          </a:p>
          <a:p>
            <a:pPr marL="0" marR="0" lvl="0" indent="0" algn="l" defTabSz="1020876" rtl="0" eaLnBrk="1" fontAlgn="auto" latinLnBrk="0" hangingPunct="1">
              <a:lnSpc>
                <a:spcPct val="100000"/>
              </a:lnSpc>
              <a:spcBef>
                <a:spcPts val="0"/>
              </a:spcBef>
              <a:spcAft>
                <a:spcPts val="0"/>
              </a:spcAft>
              <a:buClrTx/>
              <a:buSzTx/>
              <a:buFontTx/>
              <a:buNone/>
              <a:tabLst/>
              <a:defRPr/>
            </a:pPr>
            <a:r>
              <a:rPr lang="en-US" sz="1200" b="1" dirty="0"/>
              <a:t>Photos by: </a:t>
            </a:r>
            <a:r>
              <a:rPr lang="en-US" sz="1200" dirty="0"/>
              <a:t>Shutterstock.com. Further permission required for reuse. </a:t>
            </a:r>
          </a:p>
          <a:p>
            <a:pPr marL="0" marR="0" lvl="0" indent="0" algn="l" defTabSz="1020876" rtl="0" eaLnBrk="1" fontAlgn="auto" latinLnBrk="0" hangingPunct="1">
              <a:lnSpc>
                <a:spcPct val="100000"/>
              </a:lnSpc>
              <a:spcBef>
                <a:spcPts val="0"/>
              </a:spcBef>
              <a:spcAft>
                <a:spcPts val="0"/>
              </a:spcAft>
              <a:buClrTx/>
              <a:buSzTx/>
              <a:buFontTx/>
              <a:buNone/>
              <a:tabLst/>
              <a:defRPr/>
            </a:pPr>
            <a:endParaRPr lang="en-US" sz="1200" b="1" dirty="0"/>
          </a:p>
          <a:p>
            <a:pPr defTabSz="1020876">
              <a:defRPr/>
            </a:pPr>
            <a:endParaRPr lang="en-US" sz="1200" b="1" dirty="0"/>
          </a:p>
          <a:p>
            <a:pPr defTabSz="1020876">
              <a:defRPr/>
            </a:pPr>
            <a:endParaRPr lang="en-US" sz="1200" dirty="0"/>
          </a:p>
          <a:p>
            <a:pPr defTabSz="1020876">
              <a:defRPr/>
            </a:pPr>
            <a:endParaRPr lang="en-US" sz="1200" dirty="0"/>
          </a:p>
          <a:p>
            <a:endParaRPr lang="en-US" sz="1200" dirty="0"/>
          </a:p>
          <a:p>
            <a:br>
              <a:rPr lang="en-US" sz="1200" dirty="0">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7</a:t>
            </a:fld>
            <a:endParaRPr lang="en-GB"/>
          </a:p>
        </p:txBody>
      </p:sp>
      <p:sp>
        <p:nvSpPr>
          <p:cNvPr id="5" name="Date Placeholder 4">
            <a:extLst>
              <a:ext uri="{FF2B5EF4-FFF2-40B4-BE49-F238E27FC236}">
                <a16:creationId xmlns:a16="http://schemas.microsoft.com/office/drawing/2014/main" id="{51F44E02-9ED5-40B0-8EE8-AE14B4A841A8}"/>
              </a:ext>
            </a:extLst>
          </p:cNvPr>
          <p:cNvSpPr>
            <a:spLocks noGrp="1"/>
          </p:cNvSpPr>
          <p:nvPr>
            <p:ph type="dt" idx="1"/>
          </p:nvPr>
        </p:nvSpPr>
        <p:spPr/>
        <p:txBody>
          <a:bodyPr/>
          <a:lstStyle/>
          <a:p>
            <a:fld id="{DA1F47D0-B5F9-4EB0-B040-F390AD46F674}" type="datetime1">
              <a:rPr lang="en-GB" smtClean="0"/>
              <a:t>31/05/2023</a:t>
            </a:fld>
            <a:endParaRPr lang="en-GB"/>
          </a:p>
        </p:txBody>
      </p:sp>
    </p:spTree>
    <p:extLst>
      <p:ext uri="{BB962C8B-B14F-4D97-AF65-F5344CB8AC3E}">
        <p14:creationId xmlns:p14="http://schemas.microsoft.com/office/powerpoint/2010/main" val="393504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Narration: </a:t>
            </a:r>
            <a:r>
              <a:rPr lang="en-US" dirty="0"/>
              <a:t>Make </a:t>
            </a:r>
            <a:r>
              <a:rPr lang="en-US" b="0" dirty="0"/>
              <a:t>sure you are fully trained on </a:t>
            </a:r>
            <a:r>
              <a:rPr lang="en-US" dirty="0"/>
              <a:t>how to use each type of tool and machine safely. </a:t>
            </a:r>
          </a:p>
          <a:p>
            <a:pPr defTabSz="942289">
              <a:defRPr/>
            </a:pPr>
            <a:r>
              <a:rPr lang="en-US" dirty="0"/>
              <a:t>They are all different and you need to have this explained to you before you begin.</a:t>
            </a:r>
            <a:endParaRPr lang="en-US"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by: </a:t>
            </a:r>
            <a:r>
              <a:rPr lang="en-US" sz="1200" b="0" i="0" dirty="0">
                <a:solidFill>
                  <a:srgbClr val="212124"/>
                </a:solidFill>
                <a:effectLst/>
                <a:latin typeface="Proxima Nova"/>
              </a:rPr>
              <a:t>© World Bank</a:t>
            </a:r>
            <a:r>
              <a:rPr lang="en-US" b="1" dirty="0"/>
              <a:t>​. </a:t>
            </a:r>
            <a:r>
              <a:rPr lang="en-US" sz="1200" dirty="0"/>
              <a:t>Further permission required for reuse.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br>
              <a:rPr lang="en-US" dirty="0">
                <a:highlight>
                  <a:srgbClr val="FF00FF"/>
                </a:highlight>
              </a:rPr>
            </a:br>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8</a:t>
            </a:fld>
            <a:endParaRPr lang="en-GB"/>
          </a:p>
        </p:txBody>
      </p:sp>
    </p:spTree>
    <p:extLst>
      <p:ext uri="{BB962C8B-B14F-4D97-AF65-F5344CB8AC3E}">
        <p14:creationId xmlns:p14="http://schemas.microsoft.com/office/powerpoint/2010/main" val="227317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Narration: </a:t>
            </a:r>
            <a:r>
              <a:rPr lang="en-US" sz="1200" dirty="0"/>
              <a:t>Always </a:t>
            </a:r>
            <a:r>
              <a:rPr lang="en-US" sz="1200" b="0" dirty="0"/>
              <a:t>choose the right tool or machine for the job </a:t>
            </a:r>
            <a:r>
              <a:rPr lang="en-US" sz="1200" dirty="0"/>
              <a:t>– do not try to make do with something that isn’t right as that's when injuries often happen.</a:t>
            </a:r>
            <a:br>
              <a:rPr lang="en-US" sz="1200" dirty="0">
                <a:cs typeface="+mn-lt"/>
              </a:rPr>
            </a:br>
            <a:r>
              <a:rPr lang="en-US" sz="1200" b="0" dirty="0">
                <a:cs typeface="Calibri"/>
              </a:rPr>
              <a:t>Check tools and machines every time before you use them to make sure they are not damaged – if they are, do not use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mj-lt"/>
                <a:cs typeface="+mj-lt"/>
              </a:rPr>
              <a:t>And don’t use a tool i</a:t>
            </a:r>
            <a:r>
              <a:rPr lang="en-US" sz="1200" b="0" dirty="0">
                <a:cs typeface="Calibri Light"/>
              </a:rPr>
              <a:t>f the handle is split.</a:t>
            </a:r>
            <a:endParaRPr lang="en-US" sz="1200" b="0" dirty="0">
              <a:ea typeface="+mj-lt"/>
              <a:cs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Don’t try to do repairs yourself, for example by using tape, as this is not strong enough.</a:t>
            </a:r>
          </a:p>
          <a:p>
            <a:r>
              <a:rPr lang="en-US" sz="1200" b="0" dirty="0">
                <a:cs typeface="Calibri"/>
              </a:rPr>
              <a:t>Get damaged tools or machines repaired by a trained 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j-lt"/>
                <a:cs typeface="+mj-lt"/>
              </a:rPr>
              <a:t>Keep</a:t>
            </a:r>
            <a:r>
              <a:rPr lang="en-US" dirty="0">
                <a:cs typeface="Calibri Light"/>
              </a:rPr>
              <a:t> the </a:t>
            </a:r>
            <a:r>
              <a:rPr lang="en-US" b="0" dirty="0">
                <a:cs typeface="Calibri Light"/>
              </a:rPr>
              <a:t>edges of cutting tools sharp.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Light"/>
              </a:rPr>
              <a:t>This means you need to use less pressure so it’s less likely to slip and cut you.  </a:t>
            </a:r>
          </a:p>
          <a:p>
            <a:endParaRPr lang="en-US" sz="1200" b="0" dirty="0">
              <a:cs typeface="Calibri"/>
            </a:endParaRPr>
          </a:p>
          <a:p>
            <a:r>
              <a:rPr lang="en-US" sz="1200" b="1" dirty="0">
                <a:cs typeface="Calibri"/>
              </a:rPr>
              <a:t>Note to trainer:</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To make the training more interactive, a</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workers: “What you need to do before you use a tool or machine?” The answer is: Check tools and machines every time before you use them to make sure they are not damaged.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a:defRPr/>
            </a:pPr>
            <a:r>
              <a:rPr lang="en-US" b="1" dirty="0"/>
              <a:t>Photo by: </a:t>
            </a:r>
            <a:r>
              <a:rPr lang="en-US" sz="1200" dirty="0"/>
              <a:t>Shutterstock.com</a:t>
            </a: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9</a:t>
            </a:fld>
            <a:endParaRPr lang="en-GB"/>
          </a:p>
        </p:txBody>
      </p:sp>
    </p:spTree>
    <p:extLst>
      <p:ext uri="{BB962C8B-B14F-4D97-AF65-F5344CB8AC3E}">
        <p14:creationId xmlns:p14="http://schemas.microsoft.com/office/powerpoint/2010/main" val="57218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p:cNvGrpSpPr/>
          <p:nvPr userDrawn="1"/>
        </p:nvGrpSpPr>
        <p:grpSpPr>
          <a:xfrm>
            <a:off x="-5" y="-20581"/>
            <a:ext cx="6852370" cy="615363"/>
            <a:chOff x="-5" y="-20581"/>
            <a:chExt cx="6852370" cy="615363"/>
          </a:xfrm>
        </p:grpSpPr>
        <p:sp>
          <p:nvSpPr>
            <p:cNvPr id="8"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5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404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53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7038974"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5" y="-20581"/>
            <a:ext cx="6852370" cy="615363"/>
            <a:chOff x="-5" y="-20581"/>
            <a:chExt cx="6852370" cy="615363"/>
          </a:xfrm>
        </p:grpSpPr>
        <p:sp>
          <p:nvSpPr>
            <p:cNvPr id="13"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771525"/>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5" y="-20581"/>
            <a:ext cx="6852370" cy="615363"/>
            <a:chOff x="-5" y="-20581"/>
            <a:chExt cx="6852370" cy="615363"/>
          </a:xfrm>
        </p:grpSpPr>
        <p:sp>
          <p:nvSpPr>
            <p:cNvPr id="13"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5272087"/>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3" name="Group 12"/>
          <p:cNvGrpSpPr/>
          <p:nvPr userDrawn="1"/>
        </p:nvGrpSpPr>
        <p:grpSpPr>
          <a:xfrm>
            <a:off x="-5" y="-20581"/>
            <a:ext cx="6852370" cy="615363"/>
            <a:chOff x="-5" y="-20581"/>
            <a:chExt cx="6852370" cy="615363"/>
          </a:xfrm>
        </p:grpSpPr>
        <p:sp>
          <p:nvSpPr>
            <p:cNvPr id="14"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514350" indent="-514350" algn="l">
              <a:buFont typeface="+mj-lt"/>
              <a:buAutoNum type="arabicPeriod"/>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0" name="Group 9"/>
          <p:cNvGrpSpPr/>
          <p:nvPr userDrawn="1"/>
        </p:nvGrpSpPr>
        <p:grpSpPr>
          <a:xfrm>
            <a:off x="-5" y="-20581"/>
            <a:ext cx="6852370" cy="615363"/>
            <a:chOff x="-5" y="-20581"/>
            <a:chExt cx="6852370" cy="615363"/>
          </a:xfrm>
        </p:grpSpPr>
        <p:sp>
          <p:nvSpPr>
            <p:cNvPr id="11"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85900"/>
            <a:ext cx="12192000" cy="3886200"/>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493129" y="1956340"/>
            <a:ext cx="5977119" cy="2858728"/>
          </a:xfrm>
          <a:prstGeom prst="rect">
            <a:avLst/>
          </a:prstGeom>
        </p:spPr>
        <p:txBody>
          <a:bodyPr>
            <a:normAutofit/>
          </a:bodyPr>
          <a:lstStyle>
            <a:lvl1pPr marL="0" indent="0" algn="l">
              <a:buFont typeface="+mj-lt"/>
              <a:buNone/>
              <a:defRPr sz="60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2" name="Group 11"/>
          <p:cNvGrpSpPr/>
          <p:nvPr userDrawn="1"/>
        </p:nvGrpSpPr>
        <p:grpSpPr>
          <a:xfrm>
            <a:off x="-5" y="-20581"/>
            <a:ext cx="6852370" cy="615363"/>
            <a:chOff x="-5" y="-20581"/>
            <a:chExt cx="6852370" cy="615363"/>
          </a:xfrm>
        </p:grpSpPr>
        <p:sp>
          <p:nvSpPr>
            <p:cNvPr id="13"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485900"/>
            <a:ext cx="12192000" cy="3886200"/>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4596" y="2402352"/>
            <a:ext cx="6164317" cy="1938992"/>
          </a:xfrm>
          <a:prstGeom prst="rect">
            <a:avLst/>
          </a:prstGeom>
          <a:noFill/>
        </p:spPr>
        <p:txBody>
          <a:bodyPr wrap="square" rtlCol="0">
            <a:spAutoFit/>
          </a:bodyPr>
          <a:lstStyle/>
          <a:p>
            <a:r>
              <a:rPr lang="en-US" sz="6000">
                <a:solidFill>
                  <a:schemeClr val="bg1"/>
                </a:solidFill>
                <a:latin typeface="Arial" charset="0"/>
                <a:ea typeface="Arial" charset="0"/>
                <a:cs typeface="Arial" charset="0"/>
              </a:rPr>
              <a:t>Key things</a:t>
            </a:r>
            <a:br>
              <a:rPr lang="en-US" sz="6000">
                <a:solidFill>
                  <a:schemeClr val="bg1"/>
                </a:solidFill>
                <a:latin typeface="Arial" charset="0"/>
                <a:ea typeface="Arial" charset="0"/>
                <a:cs typeface="Arial" charset="0"/>
              </a:rPr>
            </a:br>
            <a:r>
              <a:rPr lang="en-US" sz="6000">
                <a:solidFill>
                  <a:schemeClr val="bg1"/>
                </a:solidFill>
                <a:latin typeface="Arial" charset="0"/>
                <a:ea typeface="Arial" charset="0"/>
                <a:cs typeface="Arial" charset="0"/>
              </a:rPr>
              <a:t>to remember</a:t>
            </a:r>
          </a:p>
        </p:txBody>
      </p:sp>
      <p:sp>
        <p:nvSpPr>
          <p:cNvPr id="9" name="Rectangle 8"/>
          <p:cNvSpPr/>
          <p:nvPr userDrawn="1"/>
        </p:nvSpPr>
        <p:spPr>
          <a:xfrm>
            <a:off x="6913509" y="659681"/>
            <a:ext cx="4783462" cy="553863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99221" y="-262059"/>
            <a:ext cx="5182699" cy="6690267"/>
          </a:xfrm>
          <a:prstGeom prst="rect">
            <a:avLst/>
          </a:prstGeom>
        </p:spPr>
      </p:pic>
      <p:grpSp>
        <p:nvGrpSpPr>
          <p:cNvPr id="16" name="Group 15"/>
          <p:cNvGrpSpPr/>
          <p:nvPr userDrawn="1"/>
        </p:nvGrpSpPr>
        <p:grpSpPr>
          <a:xfrm>
            <a:off x="-5" y="-20581"/>
            <a:ext cx="12192005" cy="6924301"/>
            <a:chOff x="-5" y="-20581"/>
            <a:chExt cx="12192005" cy="6924301"/>
          </a:xfrm>
        </p:grpSpPr>
        <p:sp>
          <p:nvSpPr>
            <p:cNvPr id="17" name="Rectangle 8"/>
            <p:cNvSpPr/>
            <p:nvPr userDrawn="1"/>
          </p:nvSpPr>
          <p:spPr>
            <a:xfrm rot="10800000" flipV="1">
              <a:off x="-5" y="-20581"/>
              <a:ext cx="6852370"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2462713 w 8082593"/>
                <a:gd name="connsiteY0" fmla="*/ 218970 h 589441"/>
                <a:gd name="connsiteX1" fmla="*/ 8082593 w 8082593"/>
                <a:gd name="connsiteY1" fmla="*/ 0 h 589441"/>
                <a:gd name="connsiteX2" fmla="*/ 8082593 w 8082593"/>
                <a:gd name="connsiteY2" fmla="*/ 589441 h 589441"/>
                <a:gd name="connsiteX3" fmla="*/ 0 w 8082593"/>
                <a:gd name="connsiteY3" fmla="*/ 589441 h 589441"/>
                <a:gd name="connsiteX4" fmla="*/ 2462713 w 8082593"/>
                <a:gd name="connsiteY4" fmla="*/ 218970 h 589441"/>
                <a:gd name="connsiteX0" fmla="*/ 3291875 w 8082593"/>
                <a:gd name="connsiteY0" fmla="*/ 21897 h 589441"/>
                <a:gd name="connsiteX1" fmla="*/ 8082593 w 8082593"/>
                <a:gd name="connsiteY1" fmla="*/ 0 h 589441"/>
                <a:gd name="connsiteX2" fmla="*/ 8082593 w 8082593"/>
                <a:gd name="connsiteY2" fmla="*/ 589441 h 589441"/>
                <a:gd name="connsiteX3" fmla="*/ 0 w 8082593"/>
                <a:gd name="connsiteY3" fmla="*/ 589441 h 589441"/>
                <a:gd name="connsiteX4" fmla="*/ 3291875 w 8082593"/>
                <a:gd name="connsiteY4" fmla="*/ 21897 h 589441"/>
                <a:gd name="connsiteX0" fmla="*/ 0 w 4790718"/>
                <a:gd name="connsiteY0" fmla="*/ 21897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21897 h 589441"/>
                <a:gd name="connsiteX0" fmla="*/ 0 w 4790718"/>
                <a:gd name="connsiteY0" fmla="*/ 10949 h 589441"/>
                <a:gd name="connsiteX1" fmla="*/ 4790718 w 4790718"/>
                <a:gd name="connsiteY1" fmla="*/ 0 h 589441"/>
                <a:gd name="connsiteX2" fmla="*/ 4790718 w 4790718"/>
                <a:gd name="connsiteY2" fmla="*/ 589441 h 589441"/>
                <a:gd name="connsiteX3" fmla="*/ 489105 w 4790718"/>
                <a:gd name="connsiteY3" fmla="*/ 589441 h 589441"/>
                <a:gd name="connsiteX4" fmla="*/ 0 w 4790718"/>
                <a:gd name="connsiteY4" fmla="*/ 10949 h 589441"/>
                <a:gd name="connsiteX0" fmla="*/ 0 w 5405980"/>
                <a:gd name="connsiteY0" fmla="*/ 23643 h 589441"/>
                <a:gd name="connsiteX1" fmla="*/ 5405980 w 5405980"/>
                <a:gd name="connsiteY1" fmla="*/ 0 h 589441"/>
                <a:gd name="connsiteX2" fmla="*/ 5405980 w 5405980"/>
                <a:gd name="connsiteY2" fmla="*/ 589441 h 589441"/>
                <a:gd name="connsiteX3" fmla="*/ 1104367 w 5405980"/>
                <a:gd name="connsiteY3" fmla="*/ 589441 h 589441"/>
                <a:gd name="connsiteX4" fmla="*/ 0 w 5405980"/>
                <a:gd name="connsiteY4" fmla="*/ 23643 h 589441"/>
                <a:gd name="connsiteX0" fmla="*/ 0 w 5405980"/>
                <a:gd name="connsiteY0" fmla="*/ 23643 h 589441"/>
                <a:gd name="connsiteX1" fmla="*/ 5405980 w 5405980"/>
                <a:gd name="connsiteY1" fmla="*/ 0 h 589441"/>
                <a:gd name="connsiteX2" fmla="*/ 5405980 w 5405980"/>
                <a:gd name="connsiteY2" fmla="*/ 589441 h 589441"/>
                <a:gd name="connsiteX3" fmla="*/ 604466 w 5405980"/>
                <a:gd name="connsiteY3" fmla="*/ 589441 h 589441"/>
                <a:gd name="connsiteX4" fmla="*/ 0 w 5405980"/>
                <a:gd name="connsiteY4" fmla="*/ 23643 h 589441"/>
                <a:gd name="connsiteX0" fmla="*/ 0 w 5367526"/>
                <a:gd name="connsiteY0" fmla="*/ 23643 h 589441"/>
                <a:gd name="connsiteX1" fmla="*/ 5367526 w 5367526"/>
                <a:gd name="connsiteY1" fmla="*/ 0 h 589441"/>
                <a:gd name="connsiteX2" fmla="*/ 5367526 w 5367526"/>
                <a:gd name="connsiteY2" fmla="*/ 589441 h 589441"/>
                <a:gd name="connsiteX3" fmla="*/ 566012 w 5367526"/>
                <a:gd name="connsiteY3" fmla="*/ 589441 h 589441"/>
                <a:gd name="connsiteX4" fmla="*/ 0 w 5367526"/>
                <a:gd name="connsiteY4" fmla="*/ 23643 h 589441"/>
                <a:gd name="connsiteX0" fmla="*/ 0 w 6152466"/>
                <a:gd name="connsiteY0" fmla="*/ 23643 h 589441"/>
                <a:gd name="connsiteX1" fmla="*/ 6152466 w 6152466"/>
                <a:gd name="connsiteY1" fmla="*/ 0 h 589441"/>
                <a:gd name="connsiteX2" fmla="*/ 6152466 w 6152466"/>
                <a:gd name="connsiteY2" fmla="*/ 589441 h 589441"/>
                <a:gd name="connsiteX3" fmla="*/ 1350952 w 6152466"/>
                <a:gd name="connsiteY3" fmla="*/ 589441 h 589441"/>
                <a:gd name="connsiteX4" fmla="*/ 0 w 6152466"/>
                <a:gd name="connsiteY4" fmla="*/ 23643 h 589441"/>
                <a:gd name="connsiteX0" fmla="*/ 0 w 6218799"/>
                <a:gd name="connsiteY0" fmla="*/ 12695 h 589441"/>
                <a:gd name="connsiteX1" fmla="*/ 6218799 w 6218799"/>
                <a:gd name="connsiteY1" fmla="*/ 0 h 589441"/>
                <a:gd name="connsiteX2" fmla="*/ 6218799 w 6218799"/>
                <a:gd name="connsiteY2" fmla="*/ 589441 h 589441"/>
                <a:gd name="connsiteX3" fmla="*/ 1417285 w 6218799"/>
                <a:gd name="connsiteY3" fmla="*/ 589441 h 589441"/>
                <a:gd name="connsiteX4" fmla="*/ 0 w 6218799"/>
                <a:gd name="connsiteY4" fmla="*/ 12695 h 589441"/>
                <a:gd name="connsiteX0" fmla="*/ 0 w 6218799"/>
                <a:gd name="connsiteY0" fmla="*/ 12695 h 589441"/>
                <a:gd name="connsiteX1" fmla="*/ 6218799 w 6218799"/>
                <a:gd name="connsiteY1" fmla="*/ 0 h 589441"/>
                <a:gd name="connsiteX2" fmla="*/ 6218799 w 6218799"/>
                <a:gd name="connsiteY2" fmla="*/ 589441 h 589441"/>
                <a:gd name="connsiteX3" fmla="*/ 532845 w 6218799"/>
                <a:gd name="connsiteY3" fmla="*/ 589441 h 589441"/>
                <a:gd name="connsiteX4" fmla="*/ 0 w 6218799"/>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1019287 w 6705241"/>
                <a:gd name="connsiteY3" fmla="*/ 589441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31844 w 6705241"/>
                <a:gd name="connsiteY3" fmla="*/ 578492 h 589441"/>
                <a:gd name="connsiteX4" fmla="*/ 0 w 6705241"/>
                <a:gd name="connsiteY4" fmla="*/ 12695 h 589441"/>
                <a:gd name="connsiteX0" fmla="*/ 0 w 6705241"/>
                <a:gd name="connsiteY0" fmla="*/ 12695 h 589441"/>
                <a:gd name="connsiteX1" fmla="*/ 6705241 w 6705241"/>
                <a:gd name="connsiteY1" fmla="*/ 0 h 589441"/>
                <a:gd name="connsiteX2" fmla="*/ 6705241 w 6705241"/>
                <a:gd name="connsiteY2" fmla="*/ 589441 h 589441"/>
                <a:gd name="connsiteX3" fmla="*/ 742900 w 6705241"/>
                <a:gd name="connsiteY3" fmla="*/ 589441 h 589441"/>
                <a:gd name="connsiteX4" fmla="*/ 0 w 6705241"/>
                <a:gd name="connsiteY4" fmla="*/ 12695 h 589441"/>
                <a:gd name="connsiteX0" fmla="*/ 0 w 6627853"/>
                <a:gd name="connsiteY0" fmla="*/ 12695 h 589441"/>
                <a:gd name="connsiteX1" fmla="*/ 6627853 w 6627853"/>
                <a:gd name="connsiteY1" fmla="*/ 0 h 589441"/>
                <a:gd name="connsiteX2" fmla="*/ 6627853 w 6627853"/>
                <a:gd name="connsiteY2" fmla="*/ 589441 h 589441"/>
                <a:gd name="connsiteX3" fmla="*/ 665512 w 6627853"/>
                <a:gd name="connsiteY3" fmla="*/ 589441 h 589441"/>
                <a:gd name="connsiteX4" fmla="*/ 0 w 6627853"/>
                <a:gd name="connsiteY4" fmla="*/ 12695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853" h="589441">
                  <a:moveTo>
                    <a:pt x="0" y="12695"/>
                  </a:moveTo>
                  <a:lnTo>
                    <a:pt x="6627853" y="0"/>
                  </a:lnTo>
                  <a:lnTo>
                    <a:pt x="6627853" y="589441"/>
                  </a:lnTo>
                  <a:lnTo>
                    <a:pt x="665512" y="589441"/>
                  </a:lnTo>
                  <a:lnTo>
                    <a:pt x="0" y="12695"/>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230594" y="101108"/>
              <a:ext cx="61988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12  </a:t>
              </a:r>
              <a:r>
                <a:rPr lang="en-US">
                  <a:solidFill>
                    <a:schemeClr val="bg1"/>
                  </a:solidFill>
                  <a:latin typeface="Arial" charset="0"/>
                  <a:ea typeface="Arial" charset="0"/>
                  <a:cs typeface="Arial" charset="0"/>
                </a:rPr>
                <a:t>•  USING TOOLS</a:t>
              </a:r>
              <a:r>
                <a:rPr lang="en-US" baseline="0">
                  <a:solidFill>
                    <a:schemeClr val="bg1"/>
                  </a:solidFill>
                  <a:latin typeface="Arial" charset="0"/>
                  <a:ea typeface="Arial" charset="0"/>
                  <a:cs typeface="Arial" charset="0"/>
                </a:rPr>
                <a:t> AND STATIC MACHINES</a:t>
              </a:r>
              <a:endParaRPr lang="en-US" b="1">
                <a:solidFill>
                  <a:schemeClr val="bg1"/>
                </a:solidFill>
                <a:latin typeface="Arial" charset="0"/>
                <a:ea typeface="Arial" charset="0"/>
                <a:cs typeface="Arial" charset="0"/>
              </a:endParaRPr>
            </a:p>
          </p:txBody>
        </p:sp>
        <p:sp>
          <p:nvSpPr>
            <p:cNvPr id="19"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129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6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6006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49" r:id="rId8"/>
    <p:sldLayoutId id="2147483650" r:id="rId9"/>
    <p:sldLayoutId id="2147483651" r:id="rId10"/>
    <p:sldLayoutId id="2147483655" r:id="rId11"/>
    <p:sldLayoutId id="214748365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FB26E80-1735-4DD2-AADF-106F116375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42977" y="0"/>
            <a:ext cx="9706046" cy="6858000"/>
          </a:xfrm>
          <a:prstGeom prst="rect">
            <a:avLst/>
          </a:prstGeom>
        </p:spPr>
      </p:pic>
      <p:pic>
        <p:nvPicPr>
          <p:cNvPr id="6" name="Picture 5" descr="Map&#10;&#10;Description automatically generated">
            <a:extLst>
              <a:ext uri="{FF2B5EF4-FFF2-40B4-BE49-F238E27FC236}">
                <a16:creationId xmlns:a16="http://schemas.microsoft.com/office/drawing/2014/main" id="{BFB26E80-1735-4DD2-AADF-106F1163758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157" y="-55038"/>
            <a:ext cx="12224600" cy="6913037"/>
          </a:xfrm>
          <a:prstGeom prst="rect">
            <a:avLst/>
          </a:prstGeom>
        </p:spPr>
      </p:pic>
      <p:sp>
        <p:nvSpPr>
          <p:cNvPr id="7" name="Rectangle 8"/>
          <p:cNvSpPr/>
          <p:nvPr/>
        </p:nvSpPr>
        <p:spPr>
          <a:xfrm rot="10800000" flipV="1">
            <a:off x="-16332" y="-53239"/>
            <a:ext cx="5208817"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1566845 w 7820026"/>
              <a:gd name="connsiteY0" fmla="*/ 0 h 589441"/>
              <a:gd name="connsiteX1" fmla="*/ 7820026 w 7820026"/>
              <a:gd name="connsiteY1" fmla="*/ 0 h 589441"/>
              <a:gd name="connsiteX2" fmla="*/ 7820026 w 7820026"/>
              <a:gd name="connsiteY2" fmla="*/ 589441 h 589441"/>
              <a:gd name="connsiteX3" fmla="*/ 1 w 7820026"/>
              <a:gd name="connsiteY3" fmla="*/ 589441 h 589441"/>
              <a:gd name="connsiteX4" fmla="*/ 1566845 w 7820026"/>
              <a:gd name="connsiteY4" fmla="*/ 0 h 589441"/>
              <a:gd name="connsiteX0" fmla="*/ 0 w 6253181"/>
              <a:gd name="connsiteY0" fmla="*/ 0 h 589441"/>
              <a:gd name="connsiteX1" fmla="*/ 6253181 w 6253181"/>
              <a:gd name="connsiteY1" fmla="*/ 0 h 589441"/>
              <a:gd name="connsiteX2" fmla="*/ 6253181 w 6253181"/>
              <a:gd name="connsiteY2" fmla="*/ 589441 h 589441"/>
              <a:gd name="connsiteX3" fmla="*/ 423747 w 6253181"/>
              <a:gd name="connsiteY3" fmla="*/ 589441 h 589441"/>
              <a:gd name="connsiteX4" fmla="*/ 0 w 6253181"/>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181" h="589441">
                <a:moveTo>
                  <a:pt x="0" y="0"/>
                </a:moveTo>
                <a:lnTo>
                  <a:pt x="6253181" y="0"/>
                </a:lnTo>
                <a:lnTo>
                  <a:pt x="6253181" y="589441"/>
                </a:lnTo>
                <a:lnTo>
                  <a:pt x="423747" y="589441"/>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4266" y="68449"/>
            <a:ext cx="5724362" cy="369332"/>
          </a:xfrm>
          <a:prstGeom prst="rect">
            <a:avLst/>
          </a:prstGeom>
          <a:noFill/>
        </p:spPr>
        <p:txBody>
          <a:bodyPr wrap="square" rtlCol="0">
            <a:spAutoFit/>
          </a:bodyPr>
          <a:lstStyle/>
          <a:p>
            <a:r>
              <a:rPr lang="en-GB" b="1" dirty="0">
                <a:solidFill>
                  <a:schemeClr val="bg1"/>
                </a:solidFill>
                <a:latin typeface="Arial" charset="0"/>
                <a:ea typeface="Arial" charset="0"/>
                <a:cs typeface="Arial" charset="0"/>
              </a:rPr>
              <a:t>MODULES 12-17 • SPECIFIC ACTIVITIES</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13698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A26AC3-B6EA-46EF-BE09-8A68761A30B5}"/>
              </a:ext>
            </a:extLst>
          </p:cNvPr>
          <p:cNvSpPr>
            <a:spLocks noGrp="1"/>
          </p:cNvSpPr>
          <p:nvPr>
            <p:ph type="subTitle" idx="1"/>
          </p:nvPr>
        </p:nvSpPr>
        <p:spPr>
          <a:xfrm>
            <a:off x="7045119" y="1147916"/>
            <a:ext cx="4576763" cy="5143500"/>
          </a:xfrm>
        </p:spPr>
        <p:txBody>
          <a:bodyPr lIns="91440" tIns="45720" rIns="91440" bIns="45720" anchor="t">
            <a:normAutofit/>
          </a:bodyPr>
          <a:lstStyle/>
          <a:p>
            <a:pPr>
              <a:buNone/>
            </a:pPr>
            <a:br>
              <a:rPr lang="en-US" dirty="0"/>
            </a:br>
            <a:br>
              <a:rPr lang="en-US" dirty="0"/>
            </a:br>
            <a:br>
              <a:rPr lang="en-US" dirty="0"/>
            </a:br>
            <a:r>
              <a:rPr lang="en-US" dirty="0">
                <a:latin typeface="Arial"/>
                <a:cs typeface="Arial"/>
              </a:rPr>
              <a:t>Use tools away from other people</a:t>
            </a:r>
            <a:br>
              <a:rPr lang="en-US" dirty="0"/>
            </a:br>
            <a:br>
              <a:rPr lang="en-US" dirty="0"/>
            </a:br>
            <a:r>
              <a:rPr lang="en-US" dirty="0">
                <a:latin typeface="Arial"/>
                <a:cs typeface="Arial"/>
              </a:rPr>
              <a:t>Protect sharp edges of tools when carrying or leaving in store</a:t>
            </a:r>
          </a:p>
          <a:p>
            <a:pPr marL="0" indent="0">
              <a:buNone/>
            </a:pPr>
            <a:endParaRPr lang="en-US" dirty="0"/>
          </a:p>
        </p:txBody>
      </p:sp>
      <p:sp>
        <p:nvSpPr>
          <p:cNvPr id="6" name="Rectangle 8">
            <a:extLst>
              <a:ext uri="{FF2B5EF4-FFF2-40B4-BE49-F238E27FC236}">
                <a16:creationId xmlns:a16="http://schemas.microsoft.com/office/drawing/2014/main" id="{BEED0FFA-A261-4EAF-9F81-57D8004BB03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AED7E2-6F9F-4D5A-98F1-81FF57E34F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5" name="Picture 8">
            <a:extLst>
              <a:ext uri="{FF2B5EF4-FFF2-40B4-BE49-F238E27FC236}">
                <a16:creationId xmlns:a16="http://schemas.microsoft.com/office/drawing/2014/main" id="{AAAD1C34-A182-4234-989B-F735B438C14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415658" y="903892"/>
            <a:ext cx="6629461" cy="4806192"/>
          </a:xfrm>
          <a:prstGeom prst="rect">
            <a:avLst/>
          </a:prstGeom>
        </p:spPr>
      </p:pic>
      <p:sp>
        <p:nvSpPr>
          <p:cNvPr id="2" name="Slide Number Placeholder 3">
            <a:extLst>
              <a:ext uri="{FF2B5EF4-FFF2-40B4-BE49-F238E27FC236}">
                <a16:creationId xmlns:a16="http://schemas.microsoft.com/office/drawing/2014/main" id="{952C1C37-1B28-4997-9BBA-B86538A31D14}"/>
              </a:ext>
            </a:extLst>
          </p:cNvPr>
          <p:cNvSpPr txBox="1">
            <a:spLocks/>
          </p:cNvSpPr>
          <p:nvPr/>
        </p:nvSpPr>
        <p:spPr>
          <a:xfrm>
            <a:off x="10524565"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10</a:t>
            </a:fld>
            <a:endParaRPr lang="en-GB">
              <a:latin typeface="Arial"/>
              <a:cs typeface="Arial"/>
            </a:endParaRPr>
          </a:p>
        </p:txBody>
      </p:sp>
    </p:spTree>
    <p:extLst>
      <p:ext uri="{BB962C8B-B14F-4D97-AF65-F5344CB8AC3E}">
        <p14:creationId xmlns:p14="http://schemas.microsoft.com/office/powerpoint/2010/main" val="183259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DE16DB9-83C4-4FA3-BF6C-E12954555B79}"/>
              </a:ext>
            </a:extLst>
          </p:cNvPr>
          <p:cNvSpPr>
            <a:spLocks noGrp="1"/>
          </p:cNvSpPr>
          <p:nvPr>
            <p:ph type="subTitle" idx="1"/>
          </p:nvPr>
        </p:nvSpPr>
        <p:spPr>
          <a:xfrm>
            <a:off x="151814" y="2555448"/>
            <a:ext cx="4250846" cy="2858728"/>
          </a:xfrm>
        </p:spPr>
        <p:txBody>
          <a:bodyPr lIns="91440" tIns="45720" rIns="91440" bIns="45720" anchor="t">
            <a:normAutofit/>
          </a:bodyPr>
          <a:lstStyle/>
          <a:p>
            <a:pPr algn="ctr">
              <a:buNone/>
            </a:pPr>
            <a:r>
              <a:rPr lang="en-US" dirty="0">
                <a:latin typeface="Arial"/>
                <a:cs typeface="Arial"/>
              </a:rPr>
              <a:t>Using hand tools</a:t>
            </a:r>
            <a:endParaRPr lang="en-US" dirty="0"/>
          </a:p>
          <a:p>
            <a:pPr marL="0" indent="0">
              <a:buNone/>
            </a:pPr>
            <a:endParaRPr lang="en-US" dirty="0"/>
          </a:p>
        </p:txBody>
      </p:sp>
      <p:pic>
        <p:nvPicPr>
          <p:cNvPr id="5" name="Picture 3">
            <a:extLst>
              <a:ext uri="{FF2B5EF4-FFF2-40B4-BE49-F238E27FC236}">
                <a16:creationId xmlns:a16="http://schemas.microsoft.com/office/drawing/2014/main" id="{191F26C2-5508-49D1-AEE3-B56C54DCC0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3045" y="930973"/>
            <a:ext cx="7497141" cy="4996053"/>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86E602B1-7C06-455A-9624-5852C5276E5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77F9A51-CBF6-4498-8730-2932883E41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2" name="Slide Number Placeholder 3">
            <a:extLst>
              <a:ext uri="{FF2B5EF4-FFF2-40B4-BE49-F238E27FC236}">
                <a16:creationId xmlns:a16="http://schemas.microsoft.com/office/drawing/2014/main" id="{91D63145-F131-4B53-851A-FE11F53A9A50}"/>
              </a:ext>
            </a:extLst>
          </p:cNvPr>
          <p:cNvSpPr txBox="1">
            <a:spLocks/>
          </p:cNvSpPr>
          <p:nvPr/>
        </p:nvSpPr>
        <p:spPr>
          <a:xfrm>
            <a:off x="10524565"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11</a:t>
            </a:fld>
            <a:endParaRPr lang="en-GB">
              <a:latin typeface="Arial"/>
              <a:cs typeface="Arial"/>
            </a:endParaRPr>
          </a:p>
        </p:txBody>
      </p:sp>
    </p:spTree>
    <p:extLst>
      <p:ext uri="{BB962C8B-B14F-4D97-AF65-F5344CB8AC3E}">
        <p14:creationId xmlns:p14="http://schemas.microsoft.com/office/powerpoint/2010/main" val="1141635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DDBBAB-BB59-4D78-965F-B016F59A2250}"/>
              </a:ext>
            </a:extLst>
          </p:cNvPr>
          <p:cNvSpPr>
            <a:spLocks noGrp="1"/>
          </p:cNvSpPr>
          <p:nvPr>
            <p:ph type="subTitle" idx="1"/>
          </p:nvPr>
        </p:nvSpPr>
        <p:spPr>
          <a:xfrm>
            <a:off x="489000" y="746944"/>
            <a:ext cx="11134726" cy="828675"/>
          </a:xfrm>
        </p:spPr>
        <p:txBody>
          <a:bodyPr lIns="91440" tIns="45720" rIns="91440" bIns="45720" anchor="t">
            <a:normAutofit fontScale="62500" lnSpcReduction="20000"/>
          </a:bodyPr>
          <a:lstStyle/>
          <a:p>
            <a:pPr algn="ctr">
              <a:buNone/>
            </a:pPr>
            <a:r>
              <a:rPr lang="en-US" sz="5100" dirty="0">
                <a:latin typeface="Arial"/>
                <a:cs typeface="Arial"/>
              </a:rPr>
              <a:t>Only use tools with handles</a:t>
            </a:r>
            <a:br>
              <a:rPr lang="en-US" dirty="0"/>
            </a:br>
            <a:br>
              <a:rPr lang="en-US" dirty="0"/>
            </a:br>
            <a:endParaRPr lang="en-US" dirty="0"/>
          </a:p>
          <a:p>
            <a:pPr marL="0" indent="0">
              <a:buNone/>
            </a:pPr>
            <a:endParaRPr lang="en-US" dirty="0"/>
          </a:p>
        </p:txBody>
      </p:sp>
      <p:pic>
        <p:nvPicPr>
          <p:cNvPr id="6146" name="Picture 2" descr="File, Tool, Metal, Handwork, Craft, Steel, Equipment">
            <a:extLst>
              <a:ext uri="{FF2B5EF4-FFF2-40B4-BE49-F238E27FC236}">
                <a16:creationId xmlns:a16="http://schemas.microsoft.com/office/drawing/2014/main" id="{489AFB17-4549-4E82-841F-62DC34B5ECE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8657" y="1195334"/>
            <a:ext cx="8217298" cy="5478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BE7B212F-D476-4B81-A7BD-B3C21013EC4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1F71221-E056-466F-A201-A08773C7B55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5" name="Picture 8" descr="Shape&#10;&#10;Description automatically generated">
            <a:extLst>
              <a:ext uri="{FF2B5EF4-FFF2-40B4-BE49-F238E27FC236}">
                <a16:creationId xmlns:a16="http://schemas.microsoft.com/office/drawing/2014/main" id="{875D79AF-3EE9-4E4E-A54D-6CB0AE3C02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08772" y="1676175"/>
            <a:ext cx="4574457" cy="4636359"/>
          </a:xfrm>
          <a:prstGeom prst="rect">
            <a:avLst/>
          </a:prstGeom>
        </p:spPr>
      </p:pic>
      <p:sp>
        <p:nvSpPr>
          <p:cNvPr id="9" name="Slide Number Placeholder 3">
            <a:extLst>
              <a:ext uri="{FF2B5EF4-FFF2-40B4-BE49-F238E27FC236}">
                <a16:creationId xmlns:a16="http://schemas.microsoft.com/office/drawing/2014/main" id="{0B6EB418-F8D4-484A-9804-F0332EBE0C62}"/>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12</a:t>
            </a:fld>
            <a:endParaRPr lang="en-GB">
              <a:latin typeface="Arial"/>
              <a:cs typeface="Arial"/>
            </a:endParaRPr>
          </a:p>
        </p:txBody>
      </p:sp>
    </p:spTree>
    <p:extLst>
      <p:ext uri="{BB962C8B-B14F-4D97-AF65-F5344CB8AC3E}">
        <p14:creationId xmlns:p14="http://schemas.microsoft.com/office/powerpoint/2010/main" val="78354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7BFC7C4-26C3-4C89-AEA9-FA698E7A3EC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515887" y="988902"/>
            <a:ext cx="7535581" cy="5021533"/>
          </a:xfrm>
          <a:prstGeom prst="rect">
            <a:avLst/>
          </a:prstGeom>
          <a:ln>
            <a:noFill/>
          </a:ln>
          <a:effectLst>
            <a:outerShdw blurRad="292100" dist="139700" dir="2700000" algn="tl" rotWithShape="0">
              <a:srgbClr val="333333">
                <a:alpha val="65000"/>
              </a:srgbClr>
            </a:outerShdw>
          </a:effectLst>
        </p:spPr>
      </p:pic>
      <p:sp>
        <p:nvSpPr>
          <p:cNvPr id="4" name="Subtitle 3">
            <a:extLst>
              <a:ext uri="{FF2B5EF4-FFF2-40B4-BE49-F238E27FC236}">
                <a16:creationId xmlns:a16="http://schemas.microsoft.com/office/drawing/2014/main" id="{482E9B65-B5BA-4B48-AEC0-5BEB64EEEDA8}"/>
              </a:ext>
            </a:extLst>
          </p:cNvPr>
          <p:cNvSpPr>
            <a:spLocks noGrp="1"/>
          </p:cNvSpPr>
          <p:nvPr>
            <p:ph type="subTitle" idx="1"/>
          </p:nvPr>
        </p:nvSpPr>
        <p:spPr>
          <a:xfrm>
            <a:off x="273459" y="1442884"/>
            <a:ext cx="4576763" cy="5143500"/>
          </a:xfrm>
        </p:spPr>
        <p:txBody>
          <a:bodyPr lIns="91440" tIns="45720" rIns="91440" bIns="45720" anchor="t">
            <a:normAutofit/>
          </a:bodyPr>
          <a:lstStyle/>
          <a:p>
            <a:pPr marL="0" indent="0">
              <a:buNone/>
            </a:pPr>
            <a:r>
              <a:rPr lang="en-US" dirty="0">
                <a:latin typeface="Arial"/>
                <a:cs typeface="Arial"/>
              </a:rPr>
              <a:t>Screwdriver:</a:t>
            </a:r>
            <a:br>
              <a:rPr lang="en-US" dirty="0"/>
            </a:br>
            <a:br>
              <a:rPr lang="en-US" dirty="0"/>
            </a:br>
            <a:r>
              <a:rPr lang="en-US" dirty="0">
                <a:latin typeface="Arial"/>
                <a:cs typeface="Arial"/>
              </a:rPr>
              <a:t>Work on a hard surface</a:t>
            </a:r>
            <a:br>
              <a:rPr lang="en-US" dirty="0"/>
            </a:br>
            <a:br>
              <a:rPr lang="en-US" dirty="0"/>
            </a:br>
            <a:r>
              <a:rPr lang="en-US" dirty="0">
                <a:latin typeface="Arial"/>
                <a:cs typeface="Arial"/>
              </a:rPr>
              <a:t>Do not use as a chisel</a:t>
            </a:r>
          </a:p>
        </p:txBody>
      </p:sp>
      <p:sp>
        <p:nvSpPr>
          <p:cNvPr id="6" name="Rectangle 8">
            <a:extLst>
              <a:ext uri="{FF2B5EF4-FFF2-40B4-BE49-F238E27FC236}">
                <a16:creationId xmlns:a16="http://schemas.microsoft.com/office/drawing/2014/main" id="{5D17F993-19A0-4AC5-B4ED-0E2334058DB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61AE8B-30DF-4C89-9475-9877E3875F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9" name="Slide Number Placeholder 3">
            <a:extLst>
              <a:ext uri="{FF2B5EF4-FFF2-40B4-BE49-F238E27FC236}">
                <a16:creationId xmlns:a16="http://schemas.microsoft.com/office/drawing/2014/main" id="{11C58D0E-9660-4564-86C9-FE8F6BAB351C}"/>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13</a:t>
            </a:fld>
            <a:endParaRPr lang="en-GB">
              <a:latin typeface="Arial"/>
              <a:cs typeface="Arial"/>
            </a:endParaRPr>
          </a:p>
        </p:txBody>
      </p:sp>
    </p:spTree>
    <p:extLst>
      <p:ext uri="{BB962C8B-B14F-4D97-AF65-F5344CB8AC3E}">
        <p14:creationId xmlns:p14="http://schemas.microsoft.com/office/powerpoint/2010/main" val="238211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06FB7A-FAB1-45D2-85B3-85798FD81607}"/>
              </a:ext>
            </a:extLst>
          </p:cNvPr>
          <p:cNvSpPr>
            <a:spLocks noGrp="1"/>
          </p:cNvSpPr>
          <p:nvPr>
            <p:ph type="subTitle" idx="1"/>
          </p:nvPr>
        </p:nvSpPr>
        <p:spPr>
          <a:xfrm>
            <a:off x="538161" y="1066493"/>
            <a:ext cx="11134726" cy="828675"/>
          </a:xfrm>
        </p:spPr>
        <p:txBody>
          <a:bodyPr lIns="91440" tIns="45720" rIns="91440" bIns="45720" anchor="t">
            <a:normAutofit/>
          </a:bodyPr>
          <a:lstStyle/>
          <a:p>
            <a:pPr algn="ctr">
              <a:buNone/>
            </a:pPr>
            <a:r>
              <a:rPr lang="en-US" dirty="0">
                <a:latin typeface="Arial"/>
                <a:cs typeface="Arial"/>
              </a:rPr>
              <a:t>Put tools away in racks or boxes</a:t>
            </a:r>
            <a:endParaRPr lang="en-US" dirty="0">
              <a:cs typeface="Arial"/>
            </a:endParaRPr>
          </a:p>
          <a:p>
            <a:pPr marL="0" indent="0">
              <a:buNone/>
            </a:pPr>
            <a:endParaRPr lang="en-US" dirty="0"/>
          </a:p>
        </p:txBody>
      </p:sp>
      <p:pic>
        <p:nvPicPr>
          <p:cNvPr id="2050" name="Picture 2" descr="Toolbox, Green, Box, Grey, Closed, Gray">
            <a:extLst>
              <a:ext uri="{FF2B5EF4-FFF2-40B4-BE49-F238E27FC236}">
                <a16:creationId xmlns:a16="http://schemas.microsoft.com/office/drawing/2014/main" id="{A54F5191-8448-487E-89D3-E96D69631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80" y="2163097"/>
            <a:ext cx="7845089" cy="3922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EF65B4B9-3A48-4E33-B42C-A0BE05CB4A1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BE9EA9-4E8D-43A3-871D-B2F274330D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2" name="Slide Number Placeholder 3">
            <a:extLst>
              <a:ext uri="{FF2B5EF4-FFF2-40B4-BE49-F238E27FC236}">
                <a16:creationId xmlns:a16="http://schemas.microsoft.com/office/drawing/2014/main" id="{C59C888C-B7F8-49DC-95A8-A7FC74EC0D95}"/>
              </a:ext>
            </a:extLst>
          </p:cNvPr>
          <p:cNvSpPr txBox="1">
            <a:spLocks/>
          </p:cNvSpPr>
          <p:nvPr/>
        </p:nvSpPr>
        <p:spPr>
          <a:xfrm>
            <a:off x="10539506"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14</a:t>
            </a:fld>
            <a:endParaRPr lang="en-GB">
              <a:latin typeface="Arial"/>
              <a:cs typeface="Arial"/>
            </a:endParaRPr>
          </a:p>
        </p:txBody>
      </p:sp>
    </p:spTree>
    <p:extLst>
      <p:ext uri="{BB962C8B-B14F-4D97-AF65-F5344CB8AC3E}">
        <p14:creationId xmlns:p14="http://schemas.microsoft.com/office/powerpoint/2010/main" val="1438789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3639A0-1973-4F45-A8C3-6D2D5CF2D34E}"/>
              </a:ext>
            </a:extLst>
          </p:cNvPr>
          <p:cNvSpPr>
            <a:spLocks noGrp="1"/>
          </p:cNvSpPr>
          <p:nvPr>
            <p:ph type="subTitle" idx="1"/>
          </p:nvPr>
        </p:nvSpPr>
        <p:spPr>
          <a:xfrm>
            <a:off x="343839" y="1999636"/>
            <a:ext cx="5977119" cy="2858728"/>
          </a:xfrm>
        </p:spPr>
        <p:txBody>
          <a:bodyPr lIns="91440" tIns="45720" rIns="91440" bIns="45720" anchor="t">
            <a:normAutofit/>
          </a:bodyPr>
          <a:lstStyle/>
          <a:p>
            <a:pPr marL="0" indent="0">
              <a:buNone/>
            </a:pPr>
            <a:r>
              <a:rPr lang="en-US" dirty="0">
                <a:latin typeface="Arial"/>
                <a:cs typeface="Arial"/>
              </a:rPr>
              <a:t>Using power tools and </a:t>
            </a:r>
          </a:p>
          <a:p>
            <a:pPr marL="0" indent="0">
              <a:buNone/>
            </a:pPr>
            <a:r>
              <a:rPr lang="en-US" dirty="0">
                <a:latin typeface="Arial"/>
                <a:cs typeface="Arial"/>
              </a:rPr>
              <a:t>static machines</a:t>
            </a:r>
          </a:p>
          <a:p>
            <a:pPr marL="0" indent="0">
              <a:buNone/>
            </a:pPr>
            <a:endParaRPr lang="en-US" dirty="0"/>
          </a:p>
        </p:txBody>
      </p:sp>
      <p:sp>
        <p:nvSpPr>
          <p:cNvPr id="5" name="Rectangle 8">
            <a:extLst>
              <a:ext uri="{FF2B5EF4-FFF2-40B4-BE49-F238E27FC236}">
                <a16:creationId xmlns:a16="http://schemas.microsoft.com/office/drawing/2014/main" id="{8728FD8F-651C-46A6-897F-F1E3E577A66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2B23AF-6E58-4413-9DCC-F17E82A1D2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7" name="Slide Number Placeholder 3">
            <a:extLst>
              <a:ext uri="{FF2B5EF4-FFF2-40B4-BE49-F238E27FC236}">
                <a16:creationId xmlns:a16="http://schemas.microsoft.com/office/drawing/2014/main" id="{410342A7-3F7B-4212-ACE8-780AC537B552}"/>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15</a:t>
            </a:fld>
            <a:endParaRPr lang="en-GB">
              <a:latin typeface="Arial"/>
              <a:cs typeface="Arial"/>
            </a:endParaRPr>
          </a:p>
        </p:txBody>
      </p:sp>
      <p:pic>
        <p:nvPicPr>
          <p:cNvPr id="4" name="Picture 3" descr="A person wearing a hard hat and working on a roof&#10;&#10;Description automatically generated with low confidence">
            <a:extLst>
              <a:ext uri="{FF2B5EF4-FFF2-40B4-BE49-F238E27FC236}">
                <a16:creationId xmlns:a16="http://schemas.microsoft.com/office/drawing/2014/main" id="{24156A5A-AF2D-4B8E-8349-3D6D21AD4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089" y="1333470"/>
            <a:ext cx="6344482" cy="4223046"/>
          </a:xfrm>
          <a:prstGeom prst="rect">
            <a:avLst/>
          </a:prstGeom>
        </p:spPr>
      </p:pic>
    </p:spTree>
    <p:extLst>
      <p:ext uri="{BB962C8B-B14F-4D97-AF65-F5344CB8AC3E}">
        <p14:creationId xmlns:p14="http://schemas.microsoft.com/office/powerpoint/2010/main" val="107879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E0CD14-4A9E-4A28-94F4-BD98FF2C6D5C}"/>
              </a:ext>
            </a:extLst>
          </p:cNvPr>
          <p:cNvSpPr>
            <a:spLocks noGrp="1"/>
          </p:cNvSpPr>
          <p:nvPr>
            <p:ph type="subTitle" idx="1"/>
          </p:nvPr>
        </p:nvSpPr>
        <p:spPr>
          <a:xfrm>
            <a:off x="7284780" y="1399868"/>
            <a:ext cx="4576763" cy="5143500"/>
          </a:xfrm>
        </p:spPr>
        <p:txBody>
          <a:bodyPr lIns="91440" tIns="45720" rIns="91440" bIns="45720" anchor="t">
            <a:normAutofit/>
          </a:bodyPr>
          <a:lstStyle/>
          <a:p>
            <a:pPr marL="0" indent="0">
              <a:buNone/>
            </a:pPr>
            <a:r>
              <a:rPr lang="en-US" dirty="0">
                <a:latin typeface="Arial"/>
                <a:cs typeface="Arial"/>
              </a:rPr>
              <a:t>Static machines need to be level and on stable ground</a:t>
            </a:r>
            <a:br>
              <a:rPr lang="en-US" dirty="0"/>
            </a:br>
            <a:br>
              <a:rPr lang="en-US" dirty="0"/>
            </a:br>
            <a:r>
              <a:rPr lang="en-US" dirty="0"/>
              <a:t>Know where the </a:t>
            </a:r>
            <a:r>
              <a:rPr lang="en-US" dirty="0">
                <a:latin typeface="Arial"/>
                <a:cs typeface="Arial"/>
              </a:rPr>
              <a:t>emergency stop/ safety cut-out button is</a:t>
            </a:r>
          </a:p>
        </p:txBody>
      </p:sp>
      <p:pic>
        <p:nvPicPr>
          <p:cNvPr id="5124" name="Picture 4" descr="Stud, Switch, Machine, Begin, Control Desk, Turn On">
            <a:extLst>
              <a:ext uri="{FF2B5EF4-FFF2-40B4-BE49-F238E27FC236}">
                <a16:creationId xmlns:a16="http://schemas.microsoft.com/office/drawing/2014/main" id="{E2D9051F-5C3A-433A-B2A3-DAE2AE0DD75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9949" y="967072"/>
            <a:ext cx="6762662" cy="4926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AE7DC914-5F5C-4824-823F-2B3064A9CD7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0B8F84-03D1-41E5-BC49-E8E30F149C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4" name="Slide Number Placeholder 3">
            <a:extLst>
              <a:ext uri="{FF2B5EF4-FFF2-40B4-BE49-F238E27FC236}">
                <a16:creationId xmlns:a16="http://schemas.microsoft.com/office/drawing/2014/main" id="{CFF3949B-CE51-4B5E-8EAB-300F12D9C039}"/>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16</a:t>
            </a:fld>
            <a:endParaRPr lang="en-GB">
              <a:latin typeface="Arial"/>
              <a:cs typeface="Arial"/>
            </a:endParaRPr>
          </a:p>
        </p:txBody>
      </p:sp>
    </p:spTree>
    <p:extLst>
      <p:ext uri="{BB962C8B-B14F-4D97-AF65-F5344CB8AC3E}">
        <p14:creationId xmlns:p14="http://schemas.microsoft.com/office/powerpoint/2010/main" val="241838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2714D5-9F52-4517-8688-1C077782B3C7}"/>
              </a:ext>
            </a:extLst>
          </p:cNvPr>
          <p:cNvSpPr>
            <a:spLocks noGrp="1"/>
          </p:cNvSpPr>
          <p:nvPr>
            <p:ph type="subTitle" idx="1"/>
          </p:nvPr>
        </p:nvSpPr>
        <p:spPr>
          <a:xfrm>
            <a:off x="832067" y="2259106"/>
            <a:ext cx="5465281" cy="5143500"/>
          </a:xfrm>
        </p:spPr>
        <p:txBody>
          <a:bodyPr lIns="91440" tIns="45720" rIns="91440" bIns="45720" anchor="t">
            <a:normAutofit/>
          </a:bodyPr>
          <a:lstStyle/>
          <a:p>
            <a:pPr marL="0" indent="0">
              <a:buNone/>
            </a:pPr>
            <a:r>
              <a:rPr lang="en-US" dirty="0">
                <a:latin typeface="Arial"/>
                <a:cs typeface="Arial"/>
              </a:rPr>
              <a:t>Check the emergency stop/ safety cut-out works</a:t>
            </a:r>
          </a:p>
          <a:p>
            <a:pPr marL="0" indent="0">
              <a:buNone/>
            </a:pPr>
            <a:endParaRPr lang="en-US" dirty="0"/>
          </a:p>
        </p:txBody>
      </p:sp>
      <p:sp>
        <p:nvSpPr>
          <p:cNvPr id="8" name="Slide Number Placeholder 7">
            <a:extLst>
              <a:ext uri="{FF2B5EF4-FFF2-40B4-BE49-F238E27FC236}">
                <a16:creationId xmlns:a16="http://schemas.microsoft.com/office/drawing/2014/main" id="{65AAA8F1-6373-482F-BB1F-D21D29BA98F1}"/>
              </a:ext>
            </a:extLst>
          </p:cNvPr>
          <p:cNvSpPr>
            <a:spLocks noGrp="1"/>
          </p:cNvSpPr>
          <p:nvPr>
            <p:ph type="sldNum" sz="quarter" idx="4294967295"/>
          </p:nvPr>
        </p:nvSpPr>
        <p:spPr>
          <a:xfrm>
            <a:off x="9448800" y="6356350"/>
            <a:ext cx="2743200" cy="365125"/>
          </a:xfrm>
          <a:prstGeom prst="rect">
            <a:avLst/>
          </a:prstGeom>
        </p:spPr>
        <p:txBody>
          <a:bodyPr/>
          <a:lstStyle/>
          <a:p>
            <a:fld id="{E8F9186D-BD8E-4EDD-A417-AFA9BA614779}" type="slidenum">
              <a:rPr lang="en-GB" smtClean="0"/>
              <a:t>17</a:t>
            </a:fld>
            <a:endParaRPr lang="en-GB"/>
          </a:p>
        </p:txBody>
      </p:sp>
      <p:pic>
        <p:nvPicPr>
          <p:cNvPr id="5" name="Picture 7" descr="A picture containing outdoor, person, ground, bridge&#10;&#10;Description automatically generated">
            <a:extLst>
              <a:ext uri="{FF2B5EF4-FFF2-40B4-BE49-F238E27FC236}">
                <a16:creationId xmlns:a16="http://schemas.microsoft.com/office/drawing/2014/main" id="{BFA9DF3B-C92E-4450-9052-8780F3B84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459" y="43379"/>
            <a:ext cx="3805104" cy="6774554"/>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81D24AF5-A05E-4260-88BD-1F097CDD9B4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DBDFE4-4B17-4CB6-A893-673C39D22FA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4" name="Slide Number Placeholder 3">
            <a:extLst>
              <a:ext uri="{FF2B5EF4-FFF2-40B4-BE49-F238E27FC236}">
                <a16:creationId xmlns:a16="http://schemas.microsoft.com/office/drawing/2014/main" id="{597BD35A-670E-4E50-8AB5-1ABD567EDD50}"/>
              </a:ext>
            </a:extLst>
          </p:cNvPr>
          <p:cNvSpPr txBox="1">
            <a:spLocks/>
          </p:cNvSpPr>
          <p:nvPr/>
        </p:nvSpPr>
        <p:spPr>
          <a:xfrm>
            <a:off x="10539506"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17</a:t>
            </a:fld>
            <a:endParaRPr lang="en-GB">
              <a:latin typeface="Arial"/>
              <a:cs typeface="Arial"/>
            </a:endParaRPr>
          </a:p>
        </p:txBody>
      </p:sp>
    </p:spTree>
    <p:extLst>
      <p:ext uri="{BB962C8B-B14F-4D97-AF65-F5344CB8AC3E}">
        <p14:creationId xmlns:p14="http://schemas.microsoft.com/office/powerpoint/2010/main" val="258394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80199-CB57-4BA1-B3D8-BDA00ABC0734}"/>
              </a:ext>
            </a:extLst>
          </p:cNvPr>
          <p:cNvSpPr>
            <a:spLocks noGrp="1"/>
          </p:cNvSpPr>
          <p:nvPr>
            <p:ph type="subTitle" idx="1"/>
          </p:nvPr>
        </p:nvSpPr>
        <p:spPr>
          <a:xfrm>
            <a:off x="6747621" y="3013636"/>
            <a:ext cx="5630115" cy="5165911"/>
          </a:xfrm>
        </p:spPr>
        <p:txBody>
          <a:bodyPr lIns="91440" tIns="45720" rIns="91440" bIns="45720" anchor="t">
            <a:normAutofit/>
          </a:bodyPr>
          <a:lstStyle/>
          <a:p>
            <a:pPr marL="0" indent="0">
              <a:buNone/>
            </a:pPr>
            <a:r>
              <a:rPr lang="en-US" dirty="0">
                <a:latin typeface="Arial"/>
                <a:cs typeface="Arial"/>
              </a:rPr>
              <a:t>Check equipment guard is on</a:t>
            </a:r>
          </a:p>
        </p:txBody>
      </p:sp>
      <p:pic>
        <p:nvPicPr>
          <p:cNvPr id="8" name="Picture 4" descr="A picture containing ground, outdoor, old, stone&#10;&#10;Description automatically generated">
            <a:extLst>
              <a:ext uri="{FF2B5EF4-FFF2-40B4-BE49-F238E27FC236}">
                <a16:creationId xmlns:a16="http://schemas.microsoft.com/office/drawing/2014/main" id="{FA540C5D-A8D7-4A74-810C-9FF52498C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7" y="1106443"/>
            <a:ext cx="6572287" cy="4804103"/>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94116792-7DE3-4DFB-BAC3-DC3236B7B6B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CB65FC4-6901-4919-AB58-27B00136D5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4" name="Picture 8" descr="Shape&#10;&#10;Description automatically generated">
            <a:extLst>
              <a:ext uri="{FF2B5EF4-FFF2-40B4-BE49-F238E27FC236}">
                <a16:creationId xmlns:a16="http://schemas.microsoft.com/office/drawing/2014/main" id="{C0510D8B-6CAF-4D47-A365-0EF2BE1511A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49011" y="1187815"/>
            <a:ext cx="4574457" cy="4636359"/>
          </a:xfrm>
          <a:prstGeom prst="rect">
            <a:avLst/>
          </a:prstGeom>
        </p:spPr>
      </p:pic>
      <p:sp>
        <p:nvSpPr>
          <p:cNvPr id="5" name="Slide Number Placeholder 3">
            <a:extLst>
              <a:ext uri="{FF2B5EF4-FFF2-40B4-BE49-F238E27FC236}">
                <a16:creationId xmlns:a16="http://schemas.microsoft.com/office/drawing/2014/main" id="{E82AC3E2-BFFF-4564-939C-B83FA36045B9}"/>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18</a:t>
            </a:fld>
            <a:endParaRPr lang="en-GB">
              <a:latin typeface="Arial"/>
              <a:cs typeface="Arial"/>
            </a:endParaRPr>
          </a:p>
        </p:txBody>
      </p:sp>
    </p:spTree>
    <p:extLst>
      <p:ext uri="{BB962C8B-B14F-4D97-AF65-F5344CB8AC3E}">
        <p14:creationId xmlns:p14="http://schemas.microsoft.com/office/powerpoint/2010/main" val="30512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F0442-4F2B-422D-AC34-0154ABEE023D}"/>
              </a:ext>
            </a:extLst>
          </p:cNvPr>
          <p:cNvSpPr>
            <a:spLocks noGrp="1"/>
          </p:cNvSpPr>
          <p:nvPr>
            <p:ph type="subTitle" idx="1"/>
          </p:nvPr>
        </p:nvSpPr>
        <p:spPr>
          <a:xfrm>
            <a:off x="691186" y="3497853"/>
            <a:ext cx="5308880" cy="5143500"/>
          </a:xfrm>
        </p:spPr>
        <p:txBody>
          <a:bodyPr lIns="91440" tIns="45720" rIns="91440" bIns="45720" anchor="t">
            <a:normAutofit/>
          </a:bodyPr>
          <a:lstStyle/>
          <a:p>
            <a:pPr marL="0" indent="0">
              <a:lnSpc>
                <a:spcPct val="100000"/>
              </a:lnSpc>
              <a:spcBef>
                <a:spcPts val="0"/>
              </a:spcBef>
              <a:buNone/>
            </a:pPr>
            <a:r>
              <a:rPr lang="en-US" dirty="0">
                <a:latin typeface="Arial"/>
                <a:cs typeface="Arial"/>
              </a:rPr>
              <a:t>Check the equipment guard is on</a:t>
            </a:r>
          </a:p>
          <a:p>
            <a:pPr marL="0" indent="0">
              <a:lnSpc>
                <a:spcPct val="100000"/>
              </a:lnSpc>
              <a:spcBef>
                <a:spcPts val="0"/>
              </a:spcBef>
              <a:buNone/>
            </a:pPr>
            <a:endParaRPr lang="en-US" dirty="0"/>
          </a:p>
        </p:txBody>
      </p:sp>
      <p:pic>
        <p:nvPicPr>
          <p:cNvPr id="5" name="Picture 6" descr="A picture containing ground, old, tool, power saw&#10;&#10;Description automatically generated">
            <a:extLst>
              <a:ext uri="{FF2B5EF4-FFF2-40B4-BE49-F238E27FC236}">
                <a16:creationId xmlns:a16="http://schemas.microsoft.com/office/drawing/2014/main" id="{D97D94F2-59CC-48A7-8AA5-A16B6AB89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771" y="637942"/>
            <a:ext cx="5754072" cy="5719823"/>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7D3D9B7F-CC57-4A4A-AD43-E2660964900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F9105F-980A-4247-8996-871DF5D653A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4" name="Slide Number Placeholder 3">
            <a:extLst>
              <a:ext uri="{FF2B5EF4-FFF2-40B4-BE49-F238E27FC236}">
                <a16:creationId xmlns:a16="http://schemas.microsoft.com/office/drawing/2014/main" id="{E72AF4E9-B1AD-40C1-A41A-323C5014F32D}"/>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19</a:t>
            </a:fld>
            <a:endParaRPr lang="en-GB">
              <a:latin typeface="Arial"/>
              <a:cs typeface="Arial"/>
            </a:endParaRPr>
          </a:p>
        </p:txBody>
      </p:sp>
    </p:spTree>
    <p:extLst>
      <p:ext uri="{BB962C8B-B14F-4D97-AF65-F5344CB8AC3E}">
        <p14:creationId xmlns:p14="http://schemas.microsoft.com/office/powerpoint/2010/main" val="160472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8" y="0"/>
            <a:ext cx="12192000" cy="6858000"/>
          </a:xfrm>
          <a:prstGeom prst="rect">
            <a:avLst/>
          </a:prstGeom>
          <a:solidFill>
            <a:srgbClr val="99215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1638"/>
            <a:ext cx="12192000" cy="3514724"/>
          </a:xfrm>
          <a:prstGeom prst="rect">
            <a:avLst/>
          </a:pr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94878" y="1042710"/>
            <a:ext cx="3591799" cy="477258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9011" y="2050483"/>
            <a:ext cx="6164317" cy="584775"/>
          </a:xfrm>
          <a:prstGeom prst="rect">
            <a:avLst/>
          </a:prstGeom>
          <a:noFill/>
        </p:spPr>
        <p:txBody>
          <a:bodyPr wrap="square" rtlCol="0">
            <a:spAutoFit/>
          </a:bodyPr>
          <a:lstStyle/>
          <a:p>
            <a:r>
              <a:rPr lang="en-US" sz="3200" b="1">
                <a:solidFill>
                  <a:schemeClr val="bg1"/>
                </a:solidFill>
                <a:latin typeface="Arial" charset="0"/>
                <a:ea typeface="Arial" charset="0"/>
                <a:cs typeface="Arial" charset="0"/>
              </a:rPr>
              <a:t>MODULE 12</a:t>
            </a:r>
          </a:p>
        </p:txBody>
      </p:sp>
      <p:sp>
        <p:nvSpPr>
          <p:cNvPr id="10" name="TextBox 9"/>
          <p:cNvSpPr txBox="1"/>
          <p:nvPr/>
        </p:nvSpPr>
        <p:spPr>
          <a:xfrm>
            <a:off x="369011" y="2985670"/>
            <a:ext cx="7394507" cy="1754326"/>
          </a:xfrm>
          <a:prstGeom prst="rect">
            <a:avLst/>
          </a:prstGeom>
          <a:noFill/>
        </p:spPr>
        <p:txBody>
          <a:bodyPr wrap="square" rtlCol="0">
            <a:spAutoFit/>
          </a:bodyPr>
          <a:lstStyle/>
          <a:p>
            <a:r>
              <a:rPr lang="en-US" sz="5400">
                <a:solidFill>
                  <a:schemeClr val="bg1"/>
                </a:solidFill>
                <a:latin typeface="Arial" charset="0"/>
                <a:ea typeface="Arial" charset="0"/>
                <a:cs typeface="Arial" charset="0"/>
              </a:rPr>
              <a:t>Using tools and</a:t>
            </a:r>
            <a:br>
              <a:rPr lang="en-US" sz="5400">
                <a:solidFill>
                  <a:schemeClr val="bg1"/>
                </a:solidFill>
                <a:latin typeface="Arial" charset="0"/>
                <a:ea typeface="Arial" charset="0"/>
                <a:cs typeface="Arial" charset="0"/>
              </a:rPr>
            </a:br>
            <a:r>
              <a:rPr lang="en-US" sz="5400">
                <a:solidFill>
                  <a:schemeClr val="bg1"/>
                </a:solidFill>
                <a:latin typeface="Arial" charset="0"/>
                <a:ea typeface="Arial" charset="0"/>
                <a:cs typeface="Arial" charset="0"/>
              </a:rPr>
              <a:t>static machines</a:t>
            </a:r>
          </a:p>
        </p:txBody>
      </p:sp>
      <p:cxnSp>
        <p:nvCxnSpPr>
          <p:cNvPr id="11" name="Straight Connector 10"/>
          <p:cNvCxnSpPr/>
          <p:nvPr/>
        </p:nvCxnSpPr>
        <p:spPr>
          <a:xfrm>
            <a:off x="414334" y="2786061"/>
            <a:ext cx="6715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47189" y="1192785"/>
            <a:ext cx="4552829" cy="4426502"/>
          </a:xfrm>
          <a:prstGeom prst="rect">
            <a:avLst/>
          </a:prstGeom>
        </p:spPr>
      </p:pic>
      <p:sp>
        <p:nvSpPr>
          <p:cNvPr id="12" name="TextBox 11">
            <a:extLst>
              <a:ext uri="{FF2B5EF4-FFF2-40B4-BE49-F238E27FC236}">
                <a16:creationId xmlns:a16="http://schemas.microsoft.com/office/drawing/2014/main" id="{17B478DB-D22C-4E75-9A85-21180F66746B}"/>
              </a:ext>
            </a:extLst>
          </p:cNvPr>
          <p:cNvSpPr txBox="1"/>
          <p:nvPr/>
        </p:nvSpPr>
        <p:spPr>
          <a:xfrm>
            <a:off x="326572" y="6567938"/>
            <a:ext cx="6008914" cy="276999"/>
          </a:xfrm>
          <a:prstGeom prst="rect">
            <a:avLst/>
          </a:prstGeom>
          <a:noFill/>
        </p:spPr>
        <p:txBody>
          <a:bodyPr wrap="square" rtlCol="0">
            <a:spAutoFit/>
          </a:bodyPr>
          <a:lstStyle/>
          <a:p>
            <a:r>
              <a:rPr lang="en-US" sz="1200" dirty="0">
                <a:solidFill>
                  <a:srgbClr val="99215A"/>
                </a:solidFill>
              </a:rPr>
              <a:t>For copyright details see last slide of this PowerPoint presentation</a:t>
            </a:r>
          </a:p>
        </p:txBody>
      </p:sp>
    </p:spTree>
    <p:extLst>
      <p:ext uri="{BB962C8B-B14F-4D97-AF65-F5344CB8AC3E}">
        <p14:creationId xmlns:p14="http://schemas.microsoft.com/office/powerpoint/2010/main" val="8121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0D9D5-218F-4917-9C66-EFC66F1053C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850189" y="130801"/>
            <a:ext cx="4635027" cy="6596398"/>
          </a:xfrm>
          <a:prstGeom prst="rect">
            <a:avLst/>
          </a:prstGeom>
          <a:ln>
            <a:noFill/>
          </a:ln>
          <a:effectLst>
            <a:outerShdw blurRad="292100" dist="139700" dir="2700000" algn="tl" rotWithShape="0">
              <a:srgbClr val="333333">
                <a:alpha val="65000"/>
              </a:srgbClr>
            </a:outerShdw>
          </a:effectLst>
        </p:spPr>
      </p:pic>
      <p:sp>
        <p:nvSpPr>
          <p:cNvPr id="10" name="Subtitle 9">
            <a:extLst>
              <a:ext uri="{FF2B5EF4-FFF2-40B4-BE49-F238E27FC236}">
                <a16:creationId xmlns:a16="http://schemas.microsoft.com/office/drawing/2014/main" id="{4D9B94CE-2EDC-4E4F-B1DE-C19B30BEDBD0}"/>
              </a:ext>
            </a:extLst>
          </p:cNvPr>
          <p:cNvSpPr>
            <a:spLocks noGrp="1"/>
          </p:cNvSpPr>
          <p:nvPr>
            <p:ph type="subTitle" idx="1"/>
          </p:nvPr>
        </p:nvSpPr>
        <p:spPr>
          <a:xfrm>
            <a:off x="890867" y="1945341"/>
            <a:ext cx="4576763" cy="5143500"/>
          </a:xfrm>
        </p:spPr>
        <p:txBody>
          <a:bodyPr lIns="91440" tIns="45720" rIns="91440" bIns="45720" anchor="t">
            <a:normAutofit/>
          </a:bodyPr>
          <a:lstStyle/>
          <a:p>
            <a:pPr marL="0" indent="0">
              <a:lnSpc>
                <a:spcPct val="100000"/>
              </a:lnSpc>
              <a:spcBef>
                <a:spcPts val="0"/>
              </a:spcBef>
              <a:buNone/>
            </a:pPr>
            <a:r>
              <a:rPr lang="en-US" dirty="0">
                <a:latin typeface="Arial"/>
                <a:cs typeface="Arial"/>
              </a:rPr>
              <a:t>Adjust the equipment guard so there is just enough blade to do the task</a:t>
            </a:r>
          </a:p>
        </p:txBody>
      </p:sp>
      <p:sp>
        <p:nvSpPr>
          <p:cNvPr id="7" name="Rectangle 6">
            <a:extLst>
              <a:ext uri="{FF2B5EF4-FFF2-40B4-BE49-F238E27FC236}">
                <a16:creationId xmlns:a16="http://schemas.microsoft.com/office/drawing/2014/main" id="{70773839-0882-420D-AA18-5D904699E9DC}"/>
              </a:ext>
            </a:extLst>
          </p:cNvPr>
          <p:cNvSpPr/>
          <p:nvPr/>
        </p:nvSpPr>
        <p:spPr>
          <a:xfrm>
            <a:off x="669472" y="3665798"/>
            <a:ext cx="6096000" cy="1077218"/>
          </a:xfrm>
          <a:prstGeom prst="rect">
            <a:avLst/>
          </a:prstGeom>
        </p:spPr>
        <p:txBody>
          <a:bodyPr lIns="91440" tIns="45720" rIns="91440" bIns="45720" anchor="t">
            <a:spAutoFit/>
          </a:bodyPr>
          <a:lstStyle/>
          <a:p>
            <a:br>
              <a:rPr lang="en-US" sz="3200">
                <a:latin typeface="+mj-lt"/>
                <a:cs typeface="Calibri Light"/>
              </a:rPr>
            </a:br>
            <a:endParaRPr lang="en-US" sz="3200">
              <a:latin typeface="+mj-lt"/>
              <a:cs typeface="Calibri Light"/>
            </a:endParaRPr>
          </a:p>
        </p:txBody>
      </p:sp>
      <p:sp>
        <p:nvSpPr>
          <p:cNvPr id="6" name="Rectangle 8">
            <a:extLst>
              <a:ext uri="{FF2B5EF4-FFF2-40B4-BE49-F238E27FC236}">
                <a16:creationId xmlns:a16="http://schemas.microsoft.com/office/drawing/2014/main" id="{AE51B1DD-0234-4377-9989-2A1C34302BC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5225DA3-B1FF-4227-B4C5-D8DFCC51262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12" name="Slide Number Placeholder 3">
            <a:extLst>
              <a:ext uri="{FF2B5EF4-FFF2-40B4-BE49-F238E27FC236}">
                <a16:creationId xmlns:a16="http://schemas.microsoft.com/office/drawing/2014/main" id="{1CA2C304-ECBB-4602-84E8-C0C8CCA72685}"/>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20</a:t>
            </a:fld>
            <a:endParaRPr lang="en-GB">
              <a:latin typeface="Arial"/>
              <a:cs typeface="Arial"/>
            </a:endParaRPr>
          </a:p>
        </p:txBody>
      </p:sp>
    </p:spTree>
    <p:extLst>
      <p:ext uri="{BB962C8B-B14F-4D97-AF65-F5344CB8AC3E}">
        <p14:creationId xmlns:p14="http://schemas.microsoft.com/office/powerpoint/2010/main" val="54942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7579FD-8719-4BAE-B982-E7C57E0F95EC}"/>
              </a:ext>
            </a:extLst>
          </p:cNvPr>
          <p:cNvSpPr>
            <a:spLocks noGrp="1"/>
          </p:cNvSpPr>
          <p:nvPr>
            <p:ph type="subTitle" idx="1"/>
          </p:nvPr>
        </p:nvSpPr>
        <p:spPr>
          <a:xfrm>
            <a:off x="6889562" y="2378635"/>
            <a:ext cx="4576763" cy="5143500"/>
          </a:xfrm>
        </p:spPr>
        <p:txBody>
          <a:bodyPr lIns="91440" tIns="45720" rIns="91440" bIns="45720" anchor="t">
            <a:normAutofit/>
          </a:bodyPr>
          <a:lstStyle/>
          <a:p>
            <a:pPr marL="0" indent="0">
              <a:buNone/>
            </a:pPr>
            <a:r>
              <a:rPr lang="en-US" dirty="0">
                <a:latin typeface="Arial"/>
                <a:cs typeface="Arial"/>
              </a:rPr>
              <a:t>Keep your body and clothes out of tools and machines</a:t>
            </a:r>
          </a:p>
        </p:txBody>
      </p:sp>
      <p:pic>
        <p:nvPicPr>
          <p:cNvPr id="7" name="Picture 7" descr="A picture containing outdoor, ground, watercraft, boat&#10;&#10;Description automatically generated">
            <a:extLst>
              <a:ext uri="{FF2B5EF4-FFF2-40B4-BE49-F238E27FC236}">
                <a16:creationId xmlns:a16="http://schemas.microsoft.com/office/drawing/2014/main" id="{591B9D84-684B-4C10-BA96-10969722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13" y="1047937"/>
            <a:ext cx="5658226" cy="5155753"/>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5FD38B0C-3703-4864-8ED4-BF35624980D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0ECF7A6-D8D4-444D-9177-58048F0524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4" name="Picture 8" descr="Shape&#10;&#10;Description automatically generated">
            <a:extLst>
              <a:ext uri="{FF2B5EF4-FFF2-40B4-BE49-F238E27FC236}">
                <a16:creationId xmlns:a16="http://schemas.microsoft.com/office/drawing/2014/main" id="{71B7B217-C4FD-45D2-93AD-1DDB493BABA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76011" y="1307344"/>
            <a:ext cx="4574457" cy="4636359"/>
          </a:xfrm>
          <a:prstGeom prst="rect">
            <a:avLst/>
          </a:prstGeom>
        </p:spPr>
      </p:pic>
      <p:sp>
        <p:nvSpPr>
          <p:cNvPr id="5" name="Slide Number Placeholder 3">
            <a:extLst>
              <a:ext uri="{FF2B5EF4-FFF2-40B4-BE49-F238E27FC236}">
                <a16:creationId xmlns:a16="http://schemas.microsoft.com/office/drawing/2014/main" id="{C002E96C-9992-4969-9F3B-B8172517A17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21</a:t>
            </a:fld>
            <a:endParaRPr lang="en-GB">
              <a:latin typeface="Arial"/>
              <a:cs typeface="Arial"/>
            </a:endParaRPr>
          </a:p>
        </p:txBody>
      </p:sp>
    </p:spTree>
    <p:extLst>
      <p:ext uri="{BB962C8B-B14F-4D97-AF65-F5344CB8AC3E}">
        <p14:creationId xmlns:p14="http://schemas.microsoft.com/office/powerpoint/2010/main" val="192744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61AADF-0260-46CF-B22B-8AAE9549B4C4}"/>
              </a:ext>
            </a:extLst>
          </p:cNvPr>
          <p:cNvSpPr>
            <a:spLocks noGrp="1"/>
          </p:cNvSpPr>
          <p:nvPr>
            <p:ph type="subTitle" idx="1"/>
          </p:nvPr>
        </p:nvSpPr>
        <p:spPr>
          <a:xfrm>
            <a:off x="315632" y="2468282"/>
            <a:ext cx="4576763" cy="5143500"/>
          </a:xfrm>
        </p:spPr>
        <p:txBody>
          <a:bodyPr lIns="91440" tIns="45720" rIns="91440" bIns="45720" anchor="t">
            <a:normAutofit/>
          </a:bodyPr>
          <a:lstStyle/>
          <a:p>
            <a:pPr marL="0" indent="0">
              <a:buNone/>
            </a:pPr>
            <a:r>
              <a:rPr lang="en-US" dirty="0">
                <a:latin typeface="Arial"/>
                <a:cs typeface="Arial"/>
              </a:rPr>
              <a:t>Turn off and isolate crushers before pushing rocks through</a:t>
            </a:r>
          </a:p>
        </p:txBody>
      </p:sp>
      <p:pic>
        <p:nvPicPr>
          <p:cNvPr id="10246" name="Picture 6">
            <a:extLst>
              <a:ext uri="{FF2B5EF4-FFF2-40B4-BE49-F238E27FC236}">
                <a16:creationId xmlns:a16="http://schemas.microsoft.com/office/drawing/2014/main" id="{D46D0A3C-F4A4-4CE2-BECA-2475E6677B5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8285" y="719232"/>
            <a:ext cx="7522425" cy="5647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C85B53BB-6F77-48F6-95DF-A119A116F7F0}"/>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F6FC0C-A982-49BD-A1BB-62BA3536F6C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4" name="Slide Number Placeholder 3">
            <a:extLst>
              <a:ext uri="{FF2B5EF4-FFF2-40B4-BE49-F238E27FC236}">
                <a16:creationId xmlns:a16="http://schemas.microsoft.com/office/drawing/2014/main" id="{C3B44A8A-CE02-472C-9B10-0E061E73042F}"/>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22</a:t>
            </a:fld>
            <a:endParaRPr lang="en-GB">
              <a:latin typeface="Arial"/>
              <a:cs typeface="Arial"/>
            </a:endParaRPr>
          </a:p>
        </p:txBody>
      </p:sp>
    </p:spTree>
    <p:extLst>
      <p:ext uri="{BB962C8B-B14F-4D97-AF65-F5344CB8AC3E}">
        <p14:creationId xmlns:p14="http://schemas.microsoft.com/office/powerpoint/2010/main" val="88033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5A5F333-B4DC-4E05-86B6-B94792E388C3}"/>
              </a:ext>
            </a:extLst>
          </p:cNvPr>
          <p:cNvSpPr>
            <a:spLocks noGrp="1"/>
          </p:cNvSpPr>
          <p:nvPr>
            <p:ph type="subTitle" idx="1"/>
          </p:nvPr>
        </p:nvSpPr>
        <p:spPr>
          <a:xfrm>
            <a:off x="1681" y="6046694"/>
            <a:ext cx="12241585" cy="982383"/>
          </a:xfrm>
        </p:spPr>
        <p:txBody>
          <a:bodyPr lIns="91440" tIns="45720" rIns="91440" bIns="45720" anchor="t">
            <a:normAutofit/>
          </a:bodyPr>
          <a:lstStyle/>
          <a:p>
            <a:pPr marL="0" indent="0" algn="ctr">
              <a:buNone/>
            </a:pPr>
            <a:r>
              <a:rPr lang="en-US" dirty="0">
                <a:latin typeface="Arial"/>
                <a:cs typeface="Arial"/>
              </a:rPr>
              <a:t>Keep doors and covers closed and barriers in place</a:t>
            </a:r>
            <a:endParaRPr lang="en-US" dirty="0"/>
          </a:p>
          <a:p>
            <a:pPr marL="0" indent="0">
              <a:buNone/>
            </a:pPr>
            <a:endParaRPr lang="en-US" dirty="0"/>
          </a:p>
        </p:txBody>
      </p:sp>
      <p:pic>
        <p:nvPicPr>
          <p:cNvPr id="4" name="Picture 4" descr="A picture containing indoor&#10;&#10;Description automatically generated">
            <a:extLst>
              <a:ext uri="{FF2B5EF4-FFF2-40B4-BE49-F238E27FC236}">
                <a16:creationId xmlns:a16="http://schemas.microsoft.com/office/drawing/2014/main" id="{D88C612D-9008-4619-91B1-DDD0BBCD19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7042" y="774857"/>
            <a:ext cx="8332044" cy="5043995"/>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A514E6B0-99A4-4B51-B9F8-FA26EA95268F}"/>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2E7E1D-F55E-44FE-881C-71EEEA24EFE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9" name="Slide Number Placeholder 3">
            <a:extLst>
              <a:ext uri="{FF2B5EF4-FFF2-40B4-BE49-F238E27FC236}">
                <a16:creationId xmlns:a16="http://schemas.microsoft.com/office/drawing/2014/main" id="{FA70604B-9558-4AE9-8C28-1BA1C5365D4C}"/>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23</a:t>
            </a:fld>
            <a:endParaRPr lang="en-GB">
              <a:latin typeface="Arial"/>
              <a:cs typeface="Arial"/>
            </a:endParaRPr>
          </a:p>
        </p:txBody>
      </p:sp>
    </p:spTree>
    <p:extLst>
      <p:ext uri="{BB962C8B-B14F-4D97-AF65-F5344CB8AC3E}">
        <p14:creationId xmlns:p14="http://schemas.microsoft.com/office/powerpoint/2010/main" val="77209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ground, old&#10;&#10;Description automatically generated">
            <a:extLst>
              <a:ext uri="{FF2B5EF4-FFF2-40B4-BE49-F238E27FC236}">
                <a16:creationId xmlns:a16="http://schemas.microsoft.com/office/drawing/2014/main" id="{08FC9BAB-1F58-4453-B30B-47464C8BB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55" y="652123"/>
            <a:ext cx="5212015" cy="5443709"/>
          </a:xfrm>
          <a:prstGeom prst="rect">
            <a:avLst/>
          </a:prstGeom>
          <a:ln>
            <a:noFill/>
          </a:ln>
          <a:effectLst>
            <a:outerShdw blurRad="292100" dist="139700" dir="2700000" algn="tl" rotWithShape="0">
              <a:srgbClr val="333333">
                <a:alpha val="65000"/>
              </a:srgbClr>
            </a:outerShdw>
          </a:effectLst>
        </p:spPr>
      </p:pic>
      <p:sp>
        <p:nvSpPr>
          <p:cNvPr id="4" name="Subtitle 3">
            <a:extLst>
              <a:ext uri="{FF2B5EF4-FFF2-40B4-BE49-F238E27FC236}">
                <a16:creationId xmlns:a16="http://schemas.microsoft.com/office/drawing/2014/main" id="{D716F6B2-6E95-44BA-9B7F-730B89EAABC5}"/>
              </a:ext>
            </a:extLst>
          </p:cNvPr>
          <p:cNvSpPr>
            <a:spLocks noGrp="1"/>
          </p:cNvSpPr>
          <p:nvPr>
            <p:ph type="subTitle" idx="1"/>
          </p:nvPr>
        </p:nvSpPr>
        <p:spPr>
          <a:xfrm>
            <a:off x="523220" y="6205910"/>
            <a:ext cx="11134726" cy="828675"/>
          </a:xfrm>
        </p:spPr>
        <p:txBody>
          <a:bodyPr lIns="91440" tIns="45720" rIns="91440" bIns="45720" anchor="t">
            <a:normAutofit/>
          </a:bodyPr>
          <a:lstStyle/>
          <a:p>
            <a:pPr algn="ctr">
              <a:buNone/>
            </a:pPr>
            <a:r>
              <a:rPr lang="en-US" dirty="0">
                <a:latin typeface="Arial"/>
                <a:cs typeface="Arial"/>
              </a:rPr>
              <a:t>Static machines can cause pollution</a:t>
            </a:r>
          </a:p>
          <a:p>
            <a:pPr marL="0" indent="0">
              <a:buNone/>
            </a:pPr>
            <a:endParaRPr lang="en-US" dirty="0"/>
          </a:p>
        </p:txBody>
      </p:sp>
      <p:sp>
        <p:nvSpPr>
          <p:cNvPr id="6" name="Rectangle 8">
            <a:extLst>
              <a:ext uri="{FF2B5EF4-FFF2-40B4-BE49-F238E27FC236}">
                <a16:creationId xmlns:a16="http://schemas.microsoft.com/office/drawing/2014/main" id="{6F38A43B-FE2B-4B26-92F4-1A652CE6DA9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0530E4-6BE3-43D5-9234-79BAE028DB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5" name="Picture 8" descr="Shape&#10;&#10;Description automatically generated">
            <a:extLst>
              <a:ext uri="{FF2B5EF4-FFF2-40B4-BE49-F238E27FC236}">
                <a16:creationId xmlns:a16="http://schemas.microsoft.com/office/drawing/2014/main" id="{CF932ABD-8FD7-4E0F-8155-9E7E7975535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01070" y="1113109"/>
            <a:ext cx="4574457" cy="4636359"/>
          </a:xfrm>
          <a:prstGeom prst="rect">
            <a:avLst/>
          </a:prstGeom>
        </p:spPr>
      </p:pic>
      <p:sp>
        <p:nvSpPr>
          <p:cNvPr id="10" name="Slide Number Placeholder 3">
            <a:extLst>
              <a:ext uri="{FF2B5EF4-FFF2-40B4-BE49-F238E27FC236}">
                <a16:creationId xmlns:a16="http://schemas.microsoft.com/office/drawing/2014/main" id="{B9AD9FED-8E75-4151-BCF4-8198CCE269EF}"/>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24</a:t>
            </a:fld>
            <a:endParaRPr lang="en-GB">
              <a:latin typeface="Arial"/>
              <a:cs typeface="Arial"/>
            </a:endParaRPr>
          </a:p>
        </p:txBody>
      </p:sp>
    </p:spTree>
    <p:extLst>
      <p:ext uri="{BB962C8B-B14F-4D97-AF65-F5344CB8AC3E}">
        <p14:creationId xmlns:p14="http://schemas.microsoft.com/office/powerpoint/2010/main" val="4060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55881D2-A73E-4D6C-817A-EE3C959C3CA1}"/>
              </a:ext>
            </a:extLst>
          </p:cNvPr>
          <p:cNvSpPr>
            <a:spLocks noGrp="1"/>
          </p:cNvSpPr>
          <p:nvPr>
            <p:ph type="subTitle" idx="1"/>
          </p:nvPr>
        </p:nvSpPr>
        <p:spPr>
          <a:xfrm>
            <a:off x="388749" y="5869734"/>
            <a:ext cx="11134726" cy="828675"/>
          </a:xfrm>
        </p:spPr>
        <p:txBody>
          <a:bodyPr lIns="91440" tIns="45720" rIns="91440" bIns="45720" anchor="t">
            <a:normAutofit/>
          </a:bodyPr>
          <a:lstStyle/>
          <a:p>
            <a:pPr marL="0" indent="0" algn="ctr">
              <a:buNone/>
            </a:pPr>
            <a:r>
              <a:rPr lang="en-US" dirty="0">
                <a:latin typeface="Arial"/>
                <a:cs typeface="Arial"/>
              </a:rPr>
              <a:t>Use oil absorbent pads under static machines, weighed down</a:t>
            </a:r>
          </a:p>
        </p:txBody>
      </p:sp>
      <p:grpSp>
        <p:nvGrpSpPr>
          <p:cNvPr id="8" name="Group 7">
            <a:extLst>
              <a:ext uri="{FF2B5EF4-FFF2-40B4-BE49-F238E27FC236}">
                <a16:creationId xmlns:a16="http://schemas.microsoft.com/office/drawing/2014/main" id="{C0AB0B60-DDBD-42F8-9CB5-094F59106C29}"/>
              </a:ext>
            </a:extLst>
          </p:cNvPr>
          <p:cNvGrpSpPr/>
          <p:nvPr/>
        </p:nvGrpSpPr>
        <p:grpSpPr>
          <a:xfrm>
            <a:off x="455706" y="1150934"/>
            <a:ext cx="11005457" cy="4468657"/>
            <a:chOff x="783771" y="2677463"/>
            <a:chExt cx="10212780" cy="3630385"/>
          </a:xfrm>
        </p:grpSpPr>
        <p:sp>
          <p:nvSpPr>
            <p:cNvPr id="9" name="Rectangle 8">
              <a:extLst>
                <a:ext uri="{FF2B5EF4-FFF2-40B4-BE49-F238E27FC236}">
                  <a16:creationId xmlns:a16="http://schemas.microsoft.com/office/drawing/2014/main" id="{511F6182-4619-4442-AA6F-91B077308E5B}"/>
                </a:ext>
              </a:extLst>
            </p:cNvPr>
            <p:cNvSpPr/>
            <p:nvPr/>
          </p:nvSpPr>
          <p:spPr>
            <a:xfrm>
              <a:off x="2220686" y="4298868"/>
              <a:ext cx="890649" cy="700644"/>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4F3AE5A-E1C7-451E-8673-7E8AB9C6071D}"/>
                </a:ext>
              </a:extLst>
            </p:cNvPr>
            <p:cNvCxnSpPr/>
            <p:nvPr/>
          </p:nvCxnSpPr>
          <p:spPr>
            <a:xfrm>
              <a:off x="783771" y="4999512"/>
              <a:ext cx="10212780" cy="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48F648-0C1A-4C78-97F0-C60F8B38E846}"/>
                </a:ext>
              </a:extLst>
            </p:cNvPr>
            <p:cNvCxnSpPr>
              <a:cxnSpLocks/>
            </p:cNvCxnSpPr>
            <p:nvPr/>
          </p:nvCxnSpPr>
          <p:spPr>
            <a:xfrm>
              <a:off x="2205934" y="4267750"/>
              <a:ext cx="95458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8949FB-4F4D-46F9-883C-068A8AF7FE69}"/>
                </a:ext>
              </a:extLst>
            </p:cNvPr>
            <p:cNvCxnSpPr>
              <a:cxnSpLocks/>
            </p:cNvCxnSpPr>
            <p:nvPr/>
          </p:nvCxnSpPr>
          <p:spPr>
            <a:xfrm>
              <a:off x="3137538" y="4267750"/>
              <a:ext cx="0" cy="73176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E9D505-0EE1-4158-8AEA-04D45DD8F74A}"/>
                </a:ext>
              </a:extLst>
            </p:cNvPr>
            <p:cNvCxnSpPr>
              <a:cxnSpLocks/>
            </p:cNvCxnSpPr>
            <p:nvPr/>
          </p:nvCxnSpPr>
          <p:spPr>
            <a:xfrm>
              <a:off x="2204603" y="4245429"/>
              <a:ext cx="0" cy="75408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3F8B34-44CF-4D75-A8D1-88859AE41846}"/>
                </a:ext>
              </a:extLst>
            </p:cNvPr>
            <p:cNvCxnSpPr>
              <a:cxnSpLocks/>
            </p:cNvCxnSpPr>
            <p:nvPr/>
          </p:nvCxnSpPr>
          <p:spPr>
            <a:xfrm>
              <a:off x="3160517" y="4979934"/>
              <a:ext cx="4759117" cy="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EC4C60B1-269A-42D7-AFFE-C5E4438866A3}"/>
                </a:ext>
              </a:extLst>
            </p:cNvPr>
            <p:cNvSpPr/>
            <p:nvPr/>
          </p:nvSpPr>
          <p:spPr>
            <a:xfrm>
              <a:off x="3265827" y="4812569"/>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753F73F7-73F4-464E-B19E-9B5A0BC19384}"/>
                </a:ext>
              </a:extLst>
            </p:cNvPr>
            <p:cNvSpPr/>
            <p:nvPr/>
          </p:nvSpPr>
          <p:spPr>
            <a:xfrm>
              <a:off x="3394225" y="4812569"/>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3F66293-F527-4741-A948-01A6CCA4D9AF}"/>
                </a:ext>
              </a:extLst>
            </p:cNvPr>
            <p:cNvSpPr/>
            <p:nvPr/>
          </p:nvSpPr>
          <p:spPr>
            <a:xfrm>
              <a:off x="3536728" y="481674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C2E2EF7-2C4C-480C-8606-1F3058BAA90E}"/>
                </a:ext>
              </a:extLst>
            </p:cNvPr>
            <p:cNvSpPr/>
            <p:nvPr/>
          </p:nvSpPr>
          <p:spPr>
            <a:xfrm>
              <a:off x="3662903" y="481674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843C2619-21F1-4834-86E8-C89FA0867BA5}"/>
                </a:ext>
              </a:extLst>
            </p:cNvPr>
            <p:cNvSpPr/>
            <p:nvPr/>
          </p:nvSpPr>
          <p:spPr>
            <a:xfrm>
              <a:off x="3789077" y="481674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A0089F8B-1F99-4C04-B09A-69F8E175EDCC}"/>
                </a:ext>
              </a:extLst>
            </p:cNvPr>
            <p:cNvSpPr/>
            <p:nvPr/>
          </p:nvSpPr>
          <p:spPr>
            <a:xfrm>
              <a:off x="3915252" y="481674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7FFD83C9-6C8E-4890-828B-4811129662B6}"/>
                </a:ext>
              </a:extLst>
            </p:cNvPr>
            <p:cNvSpPr/>
            <p:nvPr/>
          </p:nvSpPr>
          <p:spPr>
            <a:xfrm>
              <a:off x="4042711" y="481674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B3EC01CE-1899-40F8-B57C-4A4FB794CB8B}"/>
                </a:ext>
              </a:extLst>
            </p:cNvPr>
            <p:cNvSpPr/>
            <p:nvPr/>
          </p:nvSpPr>
          <p:spPr>
            <a:xfrm>
              <a:off x="4170559"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6FDE39AC-1C2D-4E0B-8B65-AD26C59FC2EF}"/>
                </a:ext>
              </a:extLst>
            </p:cNvPr>
            <p:cNvSpPr/>
            <p:nvPr/>
          </p:nvSpPr>
          <p:spPr>
            <a:xfrm>
              <a:off x="4314306"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00235AC2-EB64-48C2-A53B-35C46898A000}"/>
                </a:ext>
              </a:extLst>
            </p:cNvPr>
            <p:cNvSpPr/>
            <p:nvPr/>
          </p:nvSpPr>
          <p:spPr>
            <a:xfrm>
              <a:off x="4456809"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92BF135B-6BE3-44AB-9E80-9CA65CF7A512}"/>
                </a:ext>
              </a:extLst>
            </p:cNvPr>
            <p:cNvSpPr/>
            <p:nvPr/>
          </p:nvSpPr>
          <p:spPr>
            <a:xfrm>
              <a:off x="4582984"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803EC1E-2FEC-4D7A-BC7C-41BC69D344A5}"/>
                </a:ext>
              </a:extLst>
            </p:cNvPr>
            <p:cNvSpPr/>
            <p:nvPr/>
          </p:nvSpPr>
          <p:spPr>
            <a:xfrm>
              <a:off x="4709158"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FA2BD360-0F27-4401-BD70-EFCA20FE59AC}"/>
                </a:ext>
              </a:extLst>
            </p:cNvPr>
            <p:cNvSpPr/>
            <p:nvPr/>
          </p:nvSpPr>
          <p:spPr>
            <a:xfrm>
              <a:off x="4835333"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4C379432-00FF-4196-B294-B3EDCABF1A05}"/>
                </a:ext>
              </a:extLst>
            </p:cNvPr>
            <p:cNvSpPr/>
            <p:nvPr/>
          </p:nvSpPr>
          <p:spPr>
            <a:xfrm>
              <a:off x="4962792"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27CAE379-998C-4FA7-AF1B-0E3FFBF87310}"/>
                </a:ext>
              </a:extLst>
            </p:cNvPr>
            <p:cNvSpPr/>
            <p:nvPr/>
          </p:nvSpPr>
          <p:spPr>
            <a:xfrm>
              <a:off x="5106968"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58482B00-CC72-4E9F-B750-482E8742ADD0}"/>
                </a:ext>
              </a:extLst>
            </p:cNvPr>
            <p:cNvSpPr/>
            <p:nvPr/>
          </p:nvSpPr>
          <p:spPr>
            <a:xfrm>
              <a:off x="5250715"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CF14D9A9-2C41-4492-A87A-CB5257EE6B54}"/>
                </a:ext>
              </a:extLst>
            </p:cNvPr>
            <p:cNvSpPr/>
            <p:nvPr/>
          </p:nvSpPr>
          <p:spPr>
            <a:xfrm>
              <a:off x="5393218"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F299CD15-138E-4BD2-8ECD-7BDE4778D796}"/>
                </a:ext>
              </a:extLst>
            </p:cNvPr>
            <p:cNvSpPr/>
            <p:nvPr/>
          </p:nvSpPr>
          <p:spPr>
            <a:xfrm>
              <a:off x="5519393"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72C26E0E-6D4E-4D4D-8B2C-584A0ADBD34E}"/>
                </a:ext>
              </a:extLst>
            </p:cNvPr>
            <p:cNvSpPr/>
            <p:nvPr/>
          </p:nvSpPr>
          <p:spPr>
            <a:xfrm>
              <a:off x="5645567"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3DA4171C-576C-4B46-8001-F89C9992ED06}"/>
                </a:ext>
              </a:extLst>
            </p:cNvPr>
            <p:cNvSpPr/>
            <p:nvPr/>
          </p:nvSpPr>
          <p:spPr>
            <a:xfrm>
              <a:off x="5762124"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AFA832DD-8B13-48CE-9FCA-E4352D0274C9}"/>
                </a:ext>
              </a:extLst>
            </p:cNvPr>
            <p:cNvSpPr/>
            <p:nvPr/>
          </p:nvSpPr>
          <p:spPr>
            <a:xfrm>
              <a:off x="5908499" y="4818709"/>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0E367A9F-6047-4547-87B4-94B198B24144}"/>
                </a:ext>
              </a:extLst>
            </p:cNvPr>
            <p:cNvSpPr/>
            <p:nvPr/>
          </p:nvSpPr>
          <p:spPr>
            <a:xfrm>
              <a:off x="6031198"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12E15166-D44E-49B5-B469-0F6EF7DBF882}"/>
                </a:ext>
              </a:extLst>
            </p:cNvPr>
            <p:cNvSpPr/>
            <p:nvPr/>
          </p:nvSpPr>
          <p:spPr>
            <a:xfrm>
              <a:off x="6174945" y="481626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BE598E2B-283B-4918-B512-194BCD37030F}"/>
                </a:ext>
              </a:extLst>
            </p:cNvPr>
            <p:cNvSpPr/>
            <p:nvPr/>
          </p:nvSpPr>
          <p:spPr>
            <a:xfrm>
              <a:off x="6317448"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0C74B729-7D9C-4853-BA96-CA7127EC34DF}"/>
                </a:ext>
              </a:extLst>
            </p:cNvPr>
            <p:cNvSpPr/>
            <p:nvPr/>
          </p:nvSpPr>
          <p:spPr>
            <a:xfrm>
              <a:off x="6459951"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3B8BEAC2-4524-4DE5-A94D-87B9A94E71A1}"/>
                </a:ext>
              </a:extLst>
            </p:cNvPr>
            <p:cNvSpPr/>
            <p:nvPr/>
          </p:nvSpPr>
          <p:spPr>
            <a:xfrm>
              <a:off x="6586125"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4A232ED9-27B0-4EF7-ADA2-9DB190CD7C96}"/>
                </a:ext>
              </a:extLst>
            </p:cNvPr>
            <p:cNvSpPr/>
            <p:nvPr/>
          </p:nvSpPr>
          <p:spPr>
            <a:xfrm>
              <a:off x="6712300"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D4AA34C3-6223-4A3C-B5E1-FC2030011992}"/>
                </a:ext>
              </a:extLst>
            </p:cNvPr>
            <p:cNvSpPr/>
            <p:nvPr/>
          </p:nvSpPr>
          <p:spPr>
            <a:xfrm>
              <a:off x="6839759"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97468DAB-73AD-4F1F-995C-A3606768FA03}"/>
                </a:ext>
              </a:extLst>
            </p:cNvPr>
            <p:cNvSpPr/>
            <p:nvPr/>
          </p:nvSpPr>
          <p:spPr>
            <a:xfrm>
              <a:off x="6985179" y="4818709"/>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4E013529-FCEC-4FB8-ACD3-7975228234DF}"/>
                </a:ext>
              </a:extLst>
            </p:cNvPr>
            <p:cNvSpPr/>
            <p:nvPr/>
          </p:nvSpPr>
          <p:spPr>
            <a:xfrm>
              <a:off x="7128926" y="4818709"/>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105B3C54-DC22-44A4-81AC-0F4366B9E314}"/>
                </a:ext>
              </a:extLst>
            </p:cNvPr>
            <p:cNvSpPr/>
            <p:nvPr/>
          </p:nvSpPr>
          <p:spPr>
            <a:xfrm>
              <a:off x="7271429" y="482288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76667592-503C-4275-8CC5-18DABD75EC71}"/>
                </a:ext>
              </a:extLst>
            </p:cNvPr>
            <p:cNvSpPr/>
            <p:nvPr/>
          </p:nvSpPr>
          <p:spPr>
            <a:xfrm>
              <a:off x="7397604" y="482288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780D939E-1F59-4A92-8E02-E0A60C77CD7B}"/>
                </a:ext>
              </a:extLst>
            </p:cNvPr>
            <p:cNvSpPr/>
            <p:nvPr/>
          </p:nvSpPr>
          <p:spPr>
            <a:xfrm>
              <a:off x="7506920" y="482288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a:extLst>
                <a:ext uri="{FF2B5EF4-FFF2-40B4-BE49-F238E27FC236}">
                  <a16:creationId xmlns:a16="http://schemas.microsoft.com/office/drawing/2014/main" id="{A40DDD2A-BACB-4F1E-99BC-4148E90AA5FF}"/>
                </a:ext>
              </a:extLst>
            </p:cNvPr>
            <p:cNvSpPr/>
            <p:nvPr/>
          </p:nvSpPr>
          <p:spPr>
            <a:xfrm>
              <a:off x="7633095" y="4822882"/>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723D58F6-0922-4853-A1E4-7DDD342B80F3}"/>
                </a:ext>
              </a:extLst>
            </p:cNvPr>
            <p:cNvCxnSpPr>
              <a:cxnSpLocks/>
            </p:cNvCxnSpPr>
            <p:nvPr/>
          </p:nvCxnSpPr>
          <p:spPr>
            <a:xfrm>
              <a:off x="2119313" y="4201654"/>
              <a:ext cx="1101868" cy="495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0D1F35-0E48-49F6-8E17-06549FE2F803}"/>
                </a:ext>
              </a:extLst>
            </p:cNvPr>
            <p:cNvCxnSpPr>
              <a:cxnSpLocks/>
            </p:cNvCxnSpPr>
            <p:nvPr/>
          </p:nvCxnSpPr>
          <p:spPr>
            <a:xfrm>
              <a:off x="3200894" y="4201654"/>
              <a:ext cx="0" cy="5984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7A26EC-5851-4A0C-9CBF-3B91AF25D392}"/>
                </a:ext>
              </a:extLst>
            </p:cNvPr>
            <p:cNvCxnSpPr>
              <a:cxnSpLocks/>
            </p:cNvCxnSpPr>
            <p:nvPr/>
          </p:nvCxnSpPr>
          <p:spPr>
            <a:xfrm>
              <a:off x="2145319" y="4190567"/>
              <a:ext cx="0" cy="8108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C6DB9BD-D717-49C5-A42E-5AC9EB08E1C1}"/>
                </a:ext>
              </a:extLst>
            </p:cNvPr>
            <p:cNvCxnSpPr>
              <a:cxnSpLocks/>
            </p:cNvCxnSpPr>
            <p:nvPr/>
          </p:nvCxnSpPr>
          <p:spPr>
            <a:xfrm>
              <a:off x="3221181" y="4772167"/>
              <a:ext cx="4666599" cy="15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671BE36-46AF-4A4B-9272-240A029C76A2}"/>
                </a:ext>
              </a:extLst>
            </p:cNvPr>
            <p:cNvSpPr/>
            <p:nvPr/>
          </p:nvSpPr>
          <p:spPr>
            <a:xfrm rot="10800000">
              <a:off x="7947064" y="4301563"/>
              <a:ext cx="890649" cy="700644"/>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0386DF4-776F-4115-A609-36C2727F29BE}"/>
                </a:ext>
              </a:extLst>
            </p:cNvPr>
            <p:cNvCxnSpPr>
              <a:cxnSpLocks/>
            </p:cNvCxnSpPr>
            <p:nvPr/>
          </p:nvCxnSpPr>
          <p:spPr>
            <a:xfrm>
              <a:off x="7932312" y="4270445"/>
              <a:ext cx="95458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2DD3FF8-2251-4F1E-AF70-0F30F2FBFBEC}"/>
                </a:ext>
              </a:extLst>
            </p:cNvPr>
            <p:cNvCxnSpPr>
              <a:cxnSpLocks/>
            </p:cNvCxnSpPr>
            <p:nvPr/>
          </p:nvCxnSpPr>
          <p:spPr>
            <a:xfrm>
              <a:off x="8863916" y="4270445"/>
              <a:ext cx="0" cy="73176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B1B86-A0F1-496B-BE1D-4B9BB95BD329}"/>
                </a:ext>
              </a:extLst>
            </p:cNvPr>
            <p:cNvCxnSpPr>
              <a:cxnSpLocks/>
            </p:cNvCxnSpPr>
            <p:nvPr/>
          </p:nvCxnSpPr>
          <p:spPr>
            <a:xfrm>
              <a:off x="7930981" y="4248124"/>
              <a:ext cx="0" cy="75408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7BB4EA5-BBC9-432D-91EF-935D67C7E60B}"/>
                </a:ext>
              </a:extLst>
            </p:cNvPr>
            <p:cNvCxnSpPr>
              <a:cxnSpLocks/>
            </p:cNvCxnSpPr>
            <p:nvPr/>
          </p:nvCxnSpPr>
          <p:spPr>
            <a:xfrm>
              <a:off x="7845691" y="4204349"/>
              <a:ext cx="1101868" cy="495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27B9456-5CEC-4B94-BA3A-B1988C734216}"/>
                </a:ext>
              </a:extLst>
            </p:cNvPr>
            <p:cNvCxnSpPr>
              <a:cxnSpLocks/>
            </p:cNvCxnSpPr>
            <p:nvPr/>
          </p:nvCxnSpPr>
          <p:spPr>
            <a:xfrm>
              <a:off x="7872378" y="4180537"/>
              <a:ext cx="0" cy="61952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B654348-01AA-4C45-9C30-6E1F86C0EF9E}"/>
                </a:ext>
              </a:extLst>
            </p:cNvPr>
            <p:cNvCxnSpPr>
              <a:cxnSpLocks/>
            </p:cNvCxnSpPr>
            <p:nvPr/>
          </p:nvCxnSpPr>
          <p:spPr>
            <a:xfrm>
              <a:off x="8930639" y="4191368"/>
              <a:ext cx="0" cy="8108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Flowchart: Connector 59">
              <a:extLst>
                <a:ext uri="{FF2B5EF4-FFF2-40B4-BE49-F238E27FC236}">
                  <a16:creationId xmlns:a16="http://schemas.microsoft.com/office/drawing/2014/main" id="{78610753-6967-45E9-8E51-948708985841}"/>
                </a:ext>
              </a:extLst>
            </p:cNvPr>
            <p:cNvSpPr/>
            <p:nvPr/>
          </p:nvSpPr>
          <p:spPr>
            <a:xfrm>
              <a:off x="7759868" y="4820440"/>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650E6734-1DDA-4CA1-888F-A03FC93C9B6B}"/>
                </a:ext>
              </a:extLst>
            </p:cNvPr>
            <p:cNvSpPr/>
            <p:nvPr/>
          </p:nvSpPr>
          <p:spPr>
            <a:xfrm>
              <a:off x="3171397" y="4817157"/>
              <a:ext cx="142503" cy="130622"/>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943D6BA-181F-4DDE-9681-72411BFAA1EE}"/>
                </a:ext>
              </a:extLst>
            </p:cNvPr>
            <p:cNvSpPr txBox="1"/>
            <p:nvPr/>
          </p:nvSpPr>
          <p:spPr>
            <a:xfrm>
              <a:off x="2153703" y="5683275"/>
              <a:ext cx="3323352" cy="615553"/>
            </a:xfrm>
            <a:prstGeom prst="rect">
              <a:avLst/>
            </a:prstGeom>
            <a:noFill/>
          </p:spPr>
          <p:txBody>
            <a:bodyPr wrap="square" rtlCol="0">
              <a:spAutoFit/>
            </a:bodyPr>
            <a:lstStyle/>
            <a:p>
              <a:r>
                <a:rPr lang="en-GB" b="1"/>
                <a:t>Timber or sand bags </a:t>
              </a:r>
              <a:endParaRPr lang="en-GB" sz="1600" b="1"/>
            </a:p>
            <a:p>
              <a:r>
                <a:rPr lang="en-GB" sz="1600"/>
                <a:t>To hold pads in place</a:t>
              </a:r>
              <a:endParaRPr lang="en-US"/>
            </a:p>
          </p:txBody>
        </p:sp>
        <p:cxnSp>
          <p:nvCxnSpPr>
            <p:cNvPr id="63" name="Straight Arrow Connector 62">
              <a:extLst>
                <a:ext uri="{FF2B5EF4-FFF2-40B4-BE49-F238E27FC236}">
                  <a16:creationId xmlns:a16="http://schemas.microsoft.com/office/drawing/2014/main" id="{1AB2D3BD-30CA-4FCB-8816-491645233BB4}"/>
                </a:ext>
              </a:extLst>
            </p:cNvPr>
            <p:cNvCxnSpPr>
              <a:cxnSpLocks/>
            </p:cNvCxnSpPr>
            <p:nvPr/>
          </p:nvCxnSpPr>
          <p:spPr>
            <a:xfrm flipH="1" flipV="1">
              <a:off x="2666010" y="5057957"/>
              <a:ext cx="445325" cy="67062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C9FE95D-5394-432A-AE76-AA8368CF354E}"/>
                </a:ext>
              </a:extLst>
            </p:cNvPr>
            <p:cNvSpPr txBox="1"/>
            <p:nvPr/>
          </p:nvSpPr>
          <p:spPr>
            <a:xfrm>
              <a:off x="5916494" y="5692295"/>
              <a:ext cx="3503725" cy="615553"/>
            </a:xfrm>
            <a:prstGeom prst="rect">
              <a:avLst/>
            </a:prstGeom>
            <a:noFill/>
          </p:spPr>
          <p:txBody>
            <a:bodyPr wrap="square" rtlCol="0">
              <a:spAutoFit/>
            </a:bodyPr>
            <a:lstStyle/>
            <a:p>
              <a:r>
                <a:rPr lang="en-GB" b="1"/>
                <a:t>Bottom layer of oil absorbent pads</a:t>
              </a:r>
              <a:endParaRPr lang="en-GB" sz="1600" b="1"/>
            </a:p>
            <a:p>
              <a:r>
                <a:rPr lang="en-GB" sz="1600"/>
                <a:t>To absorb leaks and spills</a:t>
              </a:r>
              <a:endParaRPr lang="en-US"/>
            </a:p>
          </p:txBody>
        </p:sp>
        <p:cxnSp>
          <p:nvCxnSpPr>
            <p:cNvPr id="65" name="Straight Arrow Connector 64">
              <a:extLst>
                <a:ext uri="{FF2B5EF4-FFF2-40B4-BE49-F238E27FC236}">
                  <a16:creationId xmlns:a16="http://schemas.microsoft.com/office/drawing/2014/main" id="{EE0C6D72-4B40-4156-8F3E-81A673541471}"/>
                </a:ext>
              </a:extLst>
            </p:cNvPr>
            <p:cNvCxnSpPr>
              <a:cxnSpLocks/>
            </p:cNvCxnSpPr>
            <p:nvPr/>
          </p:nvCxnSpPr>
          <p:spPr>
            <a:xfrm flipV="1">
              <a:off x="6911011" y="5057957"/>
              <a:ext cx="557844" cy="67062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A02B238-250D-477C-B0CA-AFCB5977692D}"/>
                </a:ext>
              </a:extLst>
            </p:cNvPr>
            <p:cNvSpPr txBox="1"/>
            <p:nvPr/>
          </p:nvSpPr>
          <p:spPr>
            <a:xfrm>
              <a:off x="5960694" y="2677463"/>
              <a:ext cx="3503725" cy="615553"/>
            </a:xfrm>
            <a:prstGeom prst="rect">
              <a:avLst/>
            </a:prstGeom>
            <a:noFill/>
          </p:spPr>
          <p:txBody>
            <a:bodyPr wrap="square" rtlCol="0">
              <a:spAutoFit/>
            </a:bodyPr>
            <a:lstStyle/>
            <a:p>
              <a:r>
                <a:rPr lang="en-GB" b="1"/>
                <a:t>Top layer of oil absorbent pads</a:t>
              </a:r>
              <a:endParaRPr lang="en-GB" sz="1600" b="1"/>
            </a:p>
            <a:p>
              <a:r>
                <a:rPr lang="en-GB" sz="1600"/>
                <a:t>To absorb leaks and spills</a:t>
              </a:r>
              <a:endParaRPr lang="en-US"/>
            </a:p>
          </p:txBody>
        </p:sp>
        <p:cxnSp>
          <p:nvCxnSpPr>
            <p:cNvPr id="67" name="Straight Arrow Connector 66">
              <a:extLst>
                <a:ext uri="{FF2B5EF4-FFF2-40B4-BE49-F238E27FC236}">
                  <a16:creationId xmlns:a16="http://schemas.microsoft.com/office/drawing/2014/main" id="{CDA0672D-CF2D-4F05-8CBF-02475BDFFACA}"/>
                </a:ext>
              </a:extLst>
            </p:cNvPr>
            <p:cNvCxnSpPr>
              <a:cxnSpLocks/>
            </p:cNvCxnSpPr>
            <p:nvPr/>
          </p:nvCxnSpPr>
          <p:spPr>
            <a:xfrm>
              <a:off x="6874505" y="3308081"/>
              <a:ext cx="380593" cy="142905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91CF52D-0346-44C7-96BD-45CB064AED26}"/>
                </a:ext>
              </a:extLst>
            </p:cNvPr>
            <p:cNvSpPr txBox="1"/>
            <p:nvPr/>
          </p:nvSpPr>
          <p:spPr>
            <a:xfrm>
              <a:off x="2480301" y="3408753"/>
              <a:ext cx="3953015" cy="615553"/>
            </a:xfrm>
            <a:prstGeom prst="rect">
              <a:avLst/>
            </a:prstGeom>
            <a:noFill/>
          </p:spPr>
          <p:txBody>
            <a:bodyPr wrap="square" rtlCol="0">
              <a:spAutoFit/>
            </a:bodyPr>
            <a:lstStyle/>
            <a:p>
              <a:r>
                <a:rPr lang="en-GB" b="1"/>
                <a:t>Middle layer of oil absorbent granules</a:t>
              </a:r>
              <a:endParaRPr lang="en-GB" sz="1600" b="1"/>
            </a:p>
            <a:p>
              <a:r>
                <a:rPr lang="en-GB" sz="1600"/>
                <a:t>To absorb leaks and spills</a:t>
              </a:r>
              <a:endParaRPr lang="en-US"/>
            </a:p>
          </p:txBody>
        </p:sp>
        <p:cxnSp>
          <p:nvCxnSpPr>
            <p:cNvPr id="69" name="Straight Arrow Connector 68">
              <a:extLst>
                <a:ext uri="{FF2B5EF4-FFF2-40B4-BE49-F238E27FC236}">
                  <a16:creationId xmlns:a16="http://schemas.microsoft.com/office/drawing/2014/main" id="{5D7A5AAB-3AF7-43F0-B893-A939E671F8F7}"/>
                </a:ext>
              </a:extLst>
            </p:cNvPr>
            <p:cNvCxnSpPr>
              <a:cxnSpLocks/>
            </p:cNvCxnSpPr>
            <p:nvPr/>
          </p:nvCxnSpPr>
          <p:spPr>
            <a:xfrm>
              <a:off x="4989545" y="3733384"/>
              <a:ext cx="169088" cy="116473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Rectangle 8">
            <a:extLst>
              <a:ext uri="{FF2B5EF4-FFF2-40B4-BE49-F238E27FC236}">
                <a16:creationId xmlns:a16="http://schemas.microsoft.com/office/drawing/2014/main" id="{C0712EEC-600E-4A75-8877-E0A82AAD675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C7242AC9-6192-4082-8D53-0A82416381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5" name="Slide Number Placeholder 3">
            <a:extLst>
              <a:ext uri="{FF2B5EF4-FFF2-40B4-BE49-F238E27FC236}">
                <a16:creationId xmlns:a16="http://schemas.microsoft.com/office/drawing/2014/main" id="{47AA8599-448B-4DBD-BD17-51679CA610DB}"/>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25</a:t>
            </a:fld>
            <a:endParaRPr lang="en-GB">
              <a:latin typeface="Arial"/>
              <a:cs typeface="Arial"/>
            </a:endParaRPr>
          </a:p>
        </p:txBody>
      </p:sp>
    </p:spTree>
    <p:extLst>
      <p:ext uri="{BB962C8B-B14F-4D97-AF65-F5344CB8AC3E}">
        <p14:creationId xmlns:p14="http://schemas.microsoft.com/office/powerpoint/2010/main" val="281779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DFF84B9-0A8F-4046-9F54-FDCF3670CB9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455954-69BE-47C7-B25E-4720227DE8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10" name="Slide Number Placeholder 3">
            <a:extLst>
              <a:ext uri="{FF2B5EF4-FFF2-40B4-BE49-F238E27FC236}">
                <a16:creationId xmlns:a16="http://schemas.microsoft.com/office/drawing/2014/main" id="{249EA08E-4216-4707-894B-D6006D33778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26</a:t>
            </a:fld>
            <a:endParaRPr lang="en-GB">
              <a:latin typeface="Arial"/>
              <a:cs typeface="Arial"/>
            </a:endParaRPr>
          </a:p>
        </p:txBody>
      </p:sp>
      <p:sp>
        <p:nvSpPr>
          <p:cNvPr id="5" name="Subtitle 4">
            <a:extLst>
              <a:ext uri="{FF2B5EF4-FFF2-40B4-BE49-F238E27FC236}">
                <a16:creationId xmlns:a16="http://schemas.microsoft.com/office/drawing/2014/main" id="{7E6E5F4D-F366-45B1-8823-FAA7774983AB}"/>
              </a:ext>
            </a:extLst>
          </p:cNvPr>
          <p:cNvSpPr>
            <a:spLocks noGrp="1"/>
          </p:cNvSpPr>
          <p:nvPr>
            <p:ph type="subTitle" idx="1"/>
          </p:nvPr>
        </p:nvSpPr>
        <p:spPr>
          <a:xfrm>
            <a:off x="797378" y="3246615"/>
            <a:ext cx="4576763" cy="5143500"/>
          </a:xfrm>
        </p:spPr>
        <p:txBody>
          <a:bodyPr/>
          <a:lstStyle/>
          <a:p>
            <a:pPr marL="0" indent="0">
              <a:buNone/>
            </a:pPr>
            <a:r>
              <a:rPr lang="en-GB" altLang="en-GB" dirty="0">
                <a:latin typeface="Arial" panose="020B0604020202020204" pitchFamily="34" charset="0"/>
                <a:cs typeface="Arial" panose="020B0604020202020204" pitchFamily="34" charset="0"/>
              </a:rPr>
              <a:t>Use dust reduction system</a:t>
            </a:r>
          </a:p>
          <a:p>
            <a:endParaRPr lang="en-US" dirty="0"/>
          </a:p>
        </p:txBody>
      </p:sp>
      <p:pic>
        <p:nvPicPr>
          <p:cNvPr id="11" name="Picture 10" descr="A picture containing ground, outdoor, curb&#10;&#10;Description automatically generated">
            <a:extLst>
              <a:ext uri="{FF2B5EF4-FFF2-40B4-BE49-F238E27FC236}">
                <a16:creationId xmlns:a16="http://schemas.microsoft.com/office/drawing/2014/main" id="{61BE294E-BEFF-4170-BC77-7F91B6EAB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684" y="185580"/>
            <a:ext cx="4522124" cy="6246278"/>
          </a:xfrm>
          <a:prstGeom prst="rect">
            <a:avLst/>
          </a:prstGeom>
          <a:ln>
            <a:noFill/>
          </a:ln>
          <a:effectLst>
            <a:softEdge rad="112500"/>
          </a:effectLst>
        </p:spPr>
      </p:pic>
    </p:spTree>
    <p:extLst>
      <p:ext uri="{BB962C8B-B14F-4D97-AF65-F5344CB8AC3E}">
        <p14:creationId xmlns:p14="http://schemas.microsoft.com/office/powerpoint/2010/main" val="4123430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DFF84B9-0A8F-4046-9F54-FDCF3670CB9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455954-69BE-47C7-B25E-4720227DE8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10" name="Slide Number Placeholder 3">
            <a:extLst>
              <a:ext uri="{FF2B5EF4-FFF2-40B4-BE49-F238E27FC236}">
                <a16:creationId xmlns:a16="http://schemas.microsoft.com/office/drawing/2014/main" id="{249EA08E-4216-4707-894B-D6006D33778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27</a:t>
            </a:fld>
            <a:endParaRPr lang="en-GB">
              <a:latin typeface="Arial"/>
              <a:cs typeface="Arial"/>
            </a:endParaRPr>
          </a:p>
        </p:txBody>
      </p:sp>
      <p:pic>
        <p:nvPicPr>
          <p:cNvPr id="11" name="Picture 5" descr="A picture containing outdoor, ground, smoke, spring&#10;&#10;Description automatically generated">
            <a:extLst>
              <a:ext uri="{FF2B5EF4-FFF2-40B4-BE49-F238E27FC236}">
                <a16:creationId xmlns:a16="http://schemas.microsoft.com/office/drawing/2014/main" id="{213F11B2-AA19-4308-923F-E90979317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68" y="638118"/>
            <a:ext cx="6912630" cy="5230416"/>
          </a:xfrm>
          <a:prstGeom prst="rect">
            <a:avLst/>
          </a:prstGeom>
          <a:ln>
            <a:noFill/>
          </a:ln>
          <a:effectLst>
            <a:softEdge rad="112500"/>
          </a:effectLst>
        </p:spPr>
      </p:pic>
      <p:pic>
        <p:nvPicPr>
          <p:cNvPr id="12" name="Picture 3" descr="A picture containing outdoor, ground, tree, construction&#10;&#10;Description automatically generated">
            <a:extLst>
              <a:ext uri="{FF2B5EF4-FFF2-40B4-BE49-F238E27FC236}">
                <a16:creationId xmlns:a16="http://schemas.microsoft.com/office/drawing/2014/main" id="{92C81197-4465-4CB2-BF38-0F4986F24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6434" y="265903"/>
            <a:ext cx="4277651" cy="5602048"/>
          </a:xfrm>
          <a:prstGeom prst="rect">
            <a:avLst/>
          </a:prstGeom>
          <a:ln>
            <a:noFill/>
          </a:ln>
          <a:effectLst>
            <a:softEdge rad="112500"/>
          </a:effectLst>
        </p:spPr>
      </p:pic>
      <p:pic>
        <p:nvPicPr>
          <p:cNvPr id="13" name="Picture 12" descr="Shape&#10;&#10;Description automatically generated">
            <a:extLst>
              <a:ext uri="{FF2B5EF4-FFF2-40B4-BE49-F238E27FC236}">
                <a16:creationId xmlns:a16="http://schemas.microsoft.com/office/drawing/2014/main" id="{17FD49F8-5E5D-49BC-AEA1-7616BC58E49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41450" y="1046163"/>
            <a:ext cx="419576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5BE5E036-2415-40F0-8819-288BEB88D055}"/>
              </a:ext>
            </a:extLst>
          </p:cNvPr>
          <p:cNvSpPr txBox="1">
            <a:spLocks/>
          </p:cNvSpPr>
          <p:nvPr/>
        </p:nvSpPr>
        <p:spPr>
          <a:xfrm>
            <a:off x="3725126" y="3620278"/>
            <a:ext cx="4762500" cy="3059287"/>
          </a:xfrm>
          <a:prstGeom prst="rect">
            <a:avLst/>
          </a:prstGeom>
        </p:spPr>
        <p:txBody>
          <a:bodyPr rtlCol="0">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br>
              <a:rPr lang="en-US">
                <a:highlight>
                  <a:srgbClr val="FF00FF"/>
                </a:highlight>
              </a:rPr>
            </a:br>
            <a:br>
              <a:rPr lang="en-US"/>
            </a:br>
            <a:r>
              <a:rPr lang="en-US" sz="1600"/>
              <a:t> </a:t>
            </a:r>
            <a:br>
              <a:rPr lang="en-US" sz="5300"/>
            </a:br>
            <a:br>
              <a:rPr lang="en-US" sz="3100">
                <a:cs typeface="Calibri Light"/>
              </a:rPr>
            </a:br>
            <a:br>
              <a:rPr lang="en-US" sz="3600">
                <a:ea typeface="+mj-lt"/>
                <a:cs typeface="+mj-lt"/>
              </a:rPr>
            </a:br>
            <a:br>
              <a:rPr lang="en-US" sz="3600">
                <a:ea typeface="+mj-lt"/>
                <a:cs typeface="+mj-lt"/>
              </a:rPr>
            </a:br>
            <a:r>
              <a:rPr lang="en-US" sz="3100">
                <a:latin typeface="Arial" panose="020B0604020202020204" pitchFamily="34" charset="0"/>
                <a:cs typeface="Arial" panose="020B0604020202020204" pitchFamily="34" charset="0"/>
              </a:rPr>
              <a:t>Use dust reduction system</a:t>
            </a:r>
            <a:endParaRPr lang="en-GB" sz="31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6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31961BC-632E-4B41-B908-024ED591BCFB}"/>
              </a:ext>
            </a:extLst>
          </p:cNvPr>
          <p:cNvSpPr>
            <a:spLocks noGrp="1"/>
          </p:cNvSpPr>
          <p:nvPr>
            <p:ph type="subTitle" idx="1"/>
          </p:nvPr>
        </p:nvSpPr>
        <p:spPr>
          <a:xfrm>
            <a:off x="252672" y="2330361"/>
            <a:ext cx="4576763" cy="5143500"/>
          </a:xfrm>
        </p:spPr>
        <p:txBody>
          <a:bodyPr lIns="91440" tIns="45720" rIns="91440" bIns="45720" anchor="t">
            <a:normAutofit/>
          </a:bodyPr>
          <a:lstStyle/>
          <a:p>
            <a:pPr marL="0" indent="0">
              <a:buNone/>
            </a:pPr>
            <a:r>
              <a:rPr lang="en-US" dirty="0">
                <a:latin typeface="Arial"/>
                <a:cs typeface="Arial"/>
              </a:rPr>
              <a:t>Only use tools and machines that vibrate for a limited time</a:t>
            </a:r>
            <a:br>
              <a:rPr lang="en-US" dirty="0"/>
            </a:br>
            <a:br>
              <a:rPr lang="en-US" dirty="0"/>
            </a:br>
            <a:r>
              <a:rPr lang="en-GB" altLang="en-GB" dirty="0">
                <a:latin typeface="Arial" panose="020B0604020202020204" pitchFamily="34" charset="0"/>
                <a:cs typeface="Arial" panose="020B0604020202020204" pitchFamily="34" charset="0"/>
              </a:rPr>
              <a:t>Keep to limits for how long you can use noisy tools</a:t>
            </a:r>
          </a:p>
          <a:p>
            <a:pPr marL="0" indent="0">
              <a:buNone/>
            </a:pPr>
            <a:endParaRPr lang="en-GB" altLang="en-GB" dirty="0">
              <a:latin typeface="Arial" panose="020B0604020202020204" pitchFamily="34" charset="0"/>
              <a:cs typeface="Arial" panose="020B0604020202020204" pitchFamily="34" charset="0"/>
            </a:endParaRPr>
          </a:p>
          <a:p>
            <a:pPr marL="0" indent="0">
              <a:buNone/>
            </a:pPr>
            <a:endParaRPr lang="en-US" dirty="0"/>
          </a:p>
        </p:txBody>
      </p:sp>
      <p:sp>
        <p:nvSpPr>
          <p:cNvPr id="7" name="Rectangle 8">
            <a:extLst>
              <a:ext uri="{FF2B5EF4-FFF2-40B4-BE49-F238E27FC236}">
                <a16:creationId xmlns:a16="http://schemas.microsoft.com/office/drawing/2014/main" id="{0DFF84B9-0A8F-4046-9F54-FDCF3670CB9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455954-69BE-47C7-B25E-4720227DE8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10" name="Slide Number Placeholder 3">
            <a:extLst>
              <a:ext uri="{FF2B5EF4-FFF2-40B4-BE49-F238E27FC236}">
                <a16:creationId xmlns:a16="http://schemas.microsoft.com/office/drawing/2014/main" id="{249EA08E-4216-4707-894B-D6006D33778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28</a:t>
            </a:fld>
            <a:endParaRPr lang="en-GB">
              <a:latin typeface="Arial"/>
              <a:cs typeface="Arial"/>
            </a:endParaRPr>
          </a:p>
        </p:txBody>
      </p:sp>
      <p:pic>
        <p:nvPicPr>
          <p:cNvPr id="5" name="Picture 4" descr="A picture containing ground, outdoor, person, tool&#10;&#10;Description automatically generated">
            <a:extLst>
              <a:ext uri="{FF2B5EF4-FFF2-40B4-BE49-F238E27FC236}">
                <a16:creationId xmlns:a16="http://schemas.microsoft.com/office/drawing/2014/main" id="{FD3252ED-E6E2-4541-ABA9-D835567147E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40864" y="720326"/>
            <a:ext cx="7170371" cy="4786604"/>
          </a:xfrm>
          <a:prstGeom prst="rect">
            <a:avLst/>
          </a:prstGeom>
        </p:spPr>
      </p:pic>
    </p:spTree>
    <p:extLst>
      <p:ext uri="{BB962C8B-B14F-4D97-AF65-F5344CB8AC3E}">
        <p14:creationId xmlns:p14="http://schemas.microsoft.com/office/powerpoint/2010/main" val="2575526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31961BC-632E-4B41-B908-024ED591BCFB}"/>
              </a:ext>
            </a:extLst>
          </p:cNvPr>
          <p:cNvSpPr>
            <a:spLocks noGrp="1"/>
          </p:cNvSpPr>
          <p:nvPr>
            <p:ph type="subTitle" idx="1"/>
          </p:nvPr>
        </p:nvSpPr>
        <p:spPr>
          <a:xfrm>
            <a:off x="502396" y="1287929"/>
            <a:ext cx="4576763" cy="5143500"/>
          </a:xfrm>
        </p:spPr>
        <p:txBody>
          <a:bodyPr lIns="91440" tIns="45720" rIns="91440" bIns="45720" anchor="t">
            <a:normAutofit/>
          </a:bodyPr>
          <a:lstStyle/>
          <a:p>
            <a:pPr marL="0" indent="0">
              <a:buNone/>
            </a:pPr>
            <a:br>
              <a:rPr lang="en-US" dirty="0"/>
            </a:br>
            <a:r>
              <a:rPr lang="en-US" dirty="0">
                <a:latin typeface="Arial"/>
                <a:cs typeface="Arial"/>
              </a:rPr>
              <a:t>Keep hands warm and dry with gloves </a:t>
            </a:r>
            <a:br>
              <a:rPr lang="en-US" dirty="0"/>
            </a:br>
            <a:br>
              <a:rPr lang="en-US" dirty="0"/>
            </a:br>
            <a:endParaRPr lang="en-US" dirty="0"/>
          </a:p>
          <a:p>
            <a:pPr marL="0" indent="0">
              <a:buNone/>
            </a:pPr>
            <a:endParaRPr lang="en-US" dirty="0">
              <a:latin typeface="Arial"/>
              <a:cs typeface="Arial"/>
            </a:endParaRPr>
          </a:p>
          <a:p>
            <a:pPr marL="0" indent="0">
              <a:buNone/>
            </a:pPr>
            <a:endParaRPr lang="en-US" dirty="0">
              <a:latin typeface="Arial"/>
              <a:cs typeface="Arial"/>
            </a:endParaRPr>
          </a:p>
          <a:p>
            <a:pPr marL="0" indent="0">
              <a:buNone/>
            </a:pPr>
            <a:r>
              <a:rPr lang="en-US" dirty="0">
                <a:latin typeface="Arial"/>
                <a:cs typeface="Arial"/>
              </a:rPr>
              <a:t>Tell Supervisor if you have changes in sensation in your hands or fingers</a:t>
            </a:r>
          </a:p>
          <a:p>
            <a:pPr marL="0" indent="0">
              <a:buNone/>
            </a:pPr>
            <a:endParaRPr lang="en-US" dirty="0"/>
          </a:p>
        </p:txBody>
      </p:sp>
      <p:pic>
        <p:nvPicPr>
          <p:cNvPr id="3" name="Picture 4" descr="Icon&#10;&#10;Description automatically generated">
            <a:extLst>
              <a:ext uri="{FF2B5EF4-FFF2-40B4-BE49-F238E27FC236}">
                <a16:creationId xmlns:a16="http://schemas.microsoft.com/office/drawing/2014/main" id="{6E7413FE-4645-4316-AE0A-DCFD9A37F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485" y="2352741"/>
            <a:ext cx="1714500" cy="1714500"/>
          </a:xfrm>
          <a:prstGeom prst="rect">
            <a:avLst/>
          </a:prstGeom>
        </p:spPr>
      </p:pic>
      <p:sp>
        <p:nvSpPr>
          <p:cNvPr id="7" name="Rectangle 8">
            <a:extLst>
              <a:ext uri="{FF2B5EF4-FFF2-40B4-BE49-F238E27FC236}">
                <a16:creationId xmlns:a16="http://schemas.microsoft.com/office/drawing/2014/main" id="{0DFF84B9-0A8F-4046-9F54-FDCF3670CB9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455954-69BE-47C7-B25E-4720227DE8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5" name="Picture 9">
            <a:extLst>
              <a:ext uri="{FF2B5EF4-FFF2-40B4-BE49-F238E27FC236}">
                <a16:creationId xmlns:a16="http://schemas.microsoft.com/office/drawing/2014/main" id="{6B6E1424-CE73-40B5-BC25-EFBEB461742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5121310" y="1059321"/>
            <a:ext cx="6947201" cy="4634769"/>
          </a:xfrm>
          <a:prstGeom prst="rect">
            <a:avLst/>
          </a:prstGeom>
          <a:ln>
            <a:noFill/>
          </a:ln>
          <a:effectLst>
            <a:outerShdw blurRad="292100" dist="139700" dir="2700000" algn="tl" rotWithShape="0">
              <a:srgbClr val="333333">
                <a:alpha val="65000"/>
              </a:srgbClr>
            </a:outerShdw>
          </a:effectLst>
        </p:spPr>
      </p:pic>
      <p:sp>
        <p:nvSpPr>
          <p:cNvPr id="10" name="Slide Number Placeholder 3">
            <a:extLst>
              <a:ext uri="{FF2B5EF4-FFF2-40B4-BE49-F238E27FC236}">
                <a16:creationId xmlns:a16="http://schemas.microsoft.com/office/drawing/2014/main" id="{249EA08E-4216-4707-894B-D6006D33778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29</a:t>
            </a:fld>
            <a:endParaRPr lang="en-GB">
              <a:latin typeface="Arial"/>
              <a:cs typeface="Arial"/>
            </a:endParaRPr>
          </a:p>
        </p:txBody>
      </p:sp>
    </p:spTree>
    <p:extLst>
      <p:ext uri="{BB962C8B-B14F-4D97-AF65-F5344CB8AC3E}">
        <p14:creationId xmlns:p14="http://schemas.microsoft.com/office/powerpoint/2010/main" val="182167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4C94A2-5EA4-4DDF-A522-BF719F615F8C}"/>
              </a:ext>
            </a:extLst>
          </p:cNvPr>
          <p:cNvSpPr>
            <a:spLocks noGrp="1"/>
          </p:cNvSpPr>
          <p:nvPr>
            <p:ph type="subTitle" idx="1"/>
          </p:nvPr>
        </p:nvSpPr>
        <p:spPr>
          <a:xfrm>
            <a:off x="7555168" y="859094"/>
            <a:ext cx="4576763" cy="5143500"/>
          </a:xfrm>
        </p:spPr>
        <p:txBody>
          <a:bodyPr lIns="91440" tIns="45720" rIns="91440" bIns="45720" anchor="t">
            <a:normAutofit lnSpcReduction="10000"/>
          </a:bodyPr>
          <a:lstStyle/>
          <a:p>
            <a:pPr marL="0" indent="0">
              <a:spcBef>
                <a:spcPct val="0"/>
              </a:spcBef>
              <a:buNone/>
            </a:pPr>
            <a:br>
              <a:rPr lang="en-GB" dirty="0"/>
            </a:br>
            <a:endParaRPr lang="en-GB" dirty="0"/>
          </a:p>
          <a:p>
            <a:pPr marL="285750" indent="-285750">
              <a:spcBef>
                <a:spcPct val="0"/>
              </a:spcBef>
              <a:buFont typeface="Arial,Sans-Serif" charset="0"/>
            </a:pPr>
            <a:r>
              <a:rPr lang="en-GB" sz="3000" dirty="0">
                <a:latin typeface="Arial"/>
                <a:cs typeface="Arial"/>
              </a:rPr>
              <a:t>Hazards and risks from tools and static machines</a:t>
            </a:r>
          </a:p>
          <a:p>
            <a:pPr marL="0" indent="0">
              <a:spcBef>
                <a:spcPct val="0"/>
              </a:spcBef>
              <a:buNone/>
            </a:pPr>
            <a:endParaRPr lang="en-GB" dirty="0">
              <a:latin typeface="Arial"/>
              <a:cs typeface="Arial"/>
            </a:endParaRPr>
          </a:p>
          <a:p>
            <a:pPr marL="285750" indent="-285750">
              <a:spcBef>
                <a:spcPct val="0"/>
              </a:spcBef>
              <a:buFont typeface="Arial,Sans-Serif" charset="0"/>
            </a:pPr>
            <a:r>
              <a:rPr lang="en-GB" sz="3000" dirty="0">
                <a:latin typeface="Arial"/>
                <a:cs typeface="Arial"/>
              </a:rPr>
              <a:t>Recognize whether a tool is safe</a:t>
            </a:r>
          </a:p>
          <a:p>
            <a:pPr marL="0" indent="0">
              <a:spcBef>
                <a:spcPct val="0"/>
              </a:spcBef>
              <a:buNone/>
            </a:pPr>
            <a:endParaRPr lang="en-GB" dirty="0">
              <a:latin typeface="Arial"/>
              <a:cs typeface="Arial"/>
            </a:endParaRPr>
          </a:p>
          <a:p>
            <a:pPr marL="285750" indent="-285750">
              <a:spcBef>
                <a:spcPct val="0"/>
              </a:spcBef>
              <a:buFont typeface="Arial,Sans-Serif" charset="0"/>
            </a:pPr>
            <a:r>
              <a:rPr lang="en-GB" sz="3000" dirty="0">
                <a:latin typeface="Arial"/>
                <a:cs typeface="Arial"/>
              </a:rPr>
              <a:t>Locate safety controls </a:t>
            </a:r>
          </a:p>
          <a:p>
            <a:pPr marL="285750" indent="-285750">
              <a:spcBef>
                <a:spcPct val="0"/>
              </a:spcBef>
              <a:buFont typeface="Arial,Sans-Serif" charset="0"/>
            </a:pPr>
            <a:endParaRPr lang="en-GB" dirty="0">
              <a:latin typeface="Arial"/>
              <a:cs typeface="Arial"/>
            </a:endParaRPr>
          </a:p>
          <a:p>
            <a:pPr marL="285750" indent="-285750">
              <a:spcBef>
                <a:spcPct val="0"/>
              </a:spcBef>
              <a:buFont typeface="Arial,Sans-Serif" charset="0"/>
            </a:pPr>
            <a:r>
              <a:rPr lang="en-GB" sz="3000" dirty="0">
                <a:latin typeface="Arial"/>
                <a:cs typeface="Arial"/>
              </a:rPr>
              <a:t>How to use tools and static machines</a:t>
            </a:r>
            <a:endParaRPr lang="en-US" sz="3000" dirty="0">
              <a:latin typeface="Arial"/>
              <a:cs typeface="Arial"/>
            </a:endParaRPr>
          </a:p>
          <a:p>
            <a:endParaRPr lang="en-GB" dirty="0"/>
          </a:p>
        </p:txBody>
      </p:sp>
      <p:pic>
        <p:nvPicPr>
          <p:cNvPr id="1026" name="Picture 2" descr="woman, building, asphalt, construction, hammer, worker, helmet, build, site, labor, job, laborer, hardhat, construction worker, bricklayer">
            <a:extLst>
              <a:ext uri="{FF2B5EF4-FFF2-40B4-BE49-F238E27FC236}">
                <a16:creationId xmlns:a16="http://schemas.microsoft.com/office/drawing/2014/main" id="{3AA93D05-767F-4F8D-8083-ABA802814B1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3095" y="978412"/>
            <a:ext cx="7407463" cy="4905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01573D85-6F58-43E6-ADD9-D59FC853AAE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6EFB02-44A6-428D-BEEC-21394E19AA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2" name="Slide Number Placeholder 3">
            <a:extLst>
              <a:ext uri="{FF2B5EF4-FFF2-40B4-BE49-F238E27FC236}">
                <a16:creationId xmlns:a16="http://schemas.microsoft.com/office/drawing/2014/main" id="{2BE39379-EEC8-4E0F-BAF3-808BB07C2936}"/>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a:t>
            </a:fld>
            <a:endParaRPr lang="en-GB">
              <a:latin typeface="Arial"/>
              <a:cs typeface="Arial"/>
            </a:endParaRPr>
          </a:p>
        </p:txBody>
      </p:sp>
    </p:spTree>
    <p:extLst>
      <p:ext uri="{BB962C8B-B14F-4D97-AF65-F5344CB8AC3E}">
        <p14:creationId xmlns:p14="http://schemas.microsoft.com/office/powerpoint/2010/main" val="280703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5BBF3B0-6096-4FA1-91CA-597EC13DD08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8601B9-003C-4162-BD0B-B3C09A7F360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3" name="Subtitle 2">
            <a:extLst>
              <a:ext uri="{FF2B5EF4-FFF2-40B4-BE49-F238E27FC236}">
                <a16:creationId xmlns:a16="http://schemas.microsoft.com/office/drawing/2014/main" id="{2878B318-6ACA-4EDD-B766-51B75DA795FC}"/>
              </a:ext>
            </a:extLst>
          </p:cNvPr>
          <p:cNvSpPr>
            <a:spLocks noGrp="1"/>
          </p:cNvSpPr>
          <p:nvPr>
            <p:ph type="subTitle" idx="1"/>
          </p:nvPr>
        </p:nvSpPr>
        <p:spPr>
          <a:xfrm>
            <a:off x="7681445" y="1377576"/>
            <a:ext cx="4576763" cy="5143500"/>
          </a:xfrm>
        </p:spPr>
        <p:txBody>
          <a:bodyPr lIns="91440" tIns="45720" rIns="91440" bIns="45720" anchor="t">
            <a:normAutofit/>
          </a:bodyPr>
          <a:lstStyle/>
          <a:p>
            <a:pPr marL="0" indent="0">
              <a:buNone/>
            </a:pPr>
            <a:r>
              <a:rPr lang="en-GB" dirty="0">
                <a:latin typeface="Arial"/>
                <a:cs typeface="Arial"/>
              </a:rPr>
              <a:t>Lock out and tag out power tools and static machines that are broken or need servicing: </a:t>
            </a:r>
            <a:endParaRPr lang="en-US" dirty="0"/>
          </a:p>
          <a:p>
            <a:pPr marL="457200" indent="-457200"/>
            <a:r>
              <a:rPr lang="en-GB" dirty="0">
                <a:latin typeface="Arial"/>
                <a:cs typeface="Arial"/>
              </a:rPr>
              <a:t>Disconnect from the power supply</a:t>
            </a:r>
            <a:endParaRPr lang="en-US" dirty="0"/>
          </a:p>
          <a:p>
            <a:pPr marL="457200" indent="-457200"/>
            <a:r>
              <a:rPr lang="en-GB" dirty="0">
                <a:latin typeface="Arial"/>
                <a:cs typeface="Arial"/>
              </a:rPr>
              <a:t>Lock it</a:t>
            </a:r>
            <a:endParaRPr lang="en-US" dirty="0"/>
          </a:p>
          <a:p>
            <a:pPr marL="457200" indent="-457200"/>
            <a:r>
              <a:rPr lang="en-GB" dirty="0">
                <a:latin typeface="Arial"/>
                <a:cs typeface="Arial"/>
              </a:rPr>
              <a:t>Label it</a:t>
            </a:r>
            <a:br>
              <a:rPr lang="en-GB" dirty="0"/>
            </a:br>
            <a:endParaRPr lang="en-US" dirty="0"/>
          </a:p>
        </p:txBody>
      </p:sp>
      <p:pic>
        <p:nvPicPr>
          <p:cNvPr id="4" name="Picture 7">
            <a:extLst>
              <a:ext uri="{FF2B5EF4-FFF2-40B4-BE49-F238E27FC236}">
                <a16:creationId xmlns:a16="http://schemas.microsoft.com/office/drawing/2014/main" id="{88F9FD88-1238-4C06-BA03-174E8E6E5C2D}"/>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38393" y="905400"/>
            <a:ext cx="7440330" cy="4957551"/>
          </a:xfrm>
          <a:prstGeom prst="rect">
            <a:avLst/>
          </a:prstGeom>
          <a:ln>
            <a:noFill/>
          </a:ln>
          <a:effectLst>
            <a:outerShdw blurRad="292100" dist="139700" dir="2700000" algn="tl" rotWithShape="0">
              <a:srgbClr val="333333">
                <a:alpha val="65000"/>
              </a:srgbClr>
            </a:outerShdw>
          </a:effectLst>
        </p:spPr>
      </p:pic>
      <p:sp>
        <p:nvSpPr>
          <p:cNvPr id="8" name="Slide Number Placeholder 3">
            <a:extLst>
              <a:ext uri="{FF2B5EF4-FFF2-40B4-BE49-F238E27FC236}">
                <a16:creationId xmlns:a16="http://schemas.microsoft.com/office/drawing/2014/main" id="{B72B9835-2875-497D-B16B-EBCC55E157C5}"/>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30</a:t>
            </a:fld>
            <a:endParaRPr lang="en-GB">
              <a:latin typeface="Arial"/>
              <a:cs typeface="Arial"/>
            </a:endParaRPr>
          </a:p>
        </p:txBody>
      </p:sp>
    </p:spTree>
    <p:extLst>
      <p:ext uri="{BB962C8B-B14F-4D97-AF65-F5344CB8AC3E}">
        <p14:creationId xmlns:p14="http://schemas.microsoft.com/office/powerpoint/2010/main" val="266971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2103396-3FFF-4A28-A34E-655A78ADAEB1}"/>
              </a:ext>
            </a:extLst>
          </p:cNvPr>
          <p:cNvSpPr>
            <a:spLocks noGrp="1"/>
          </p:cNvSpPr>
          <p:nvPr>
            <p:ph type="subTitle" idx="1"/>
          </p:nvPr>
        </p:nvSpPr>
        <p:spPr>
          <a:xfrm>
            <a:off x="188632" y="1825812"/>
            <a:ext cx="5144527" cy="5143500"/>
          </a:xfrm>
        </p:spPr>
        <p:txBody>
          <a:bodyPr lIns="91440" tIns="45720" rIns="91440" bIns="45720" anchor="t">
            <a:normAutofit/>
          </a:bodyPr>
          <a:lstStyle/>
          <a:p>
            <a:pPr marL="0" indent="0">
              <a:buNone/>
            </a:pPr>
            <a:r>
              <a:rPr lang="en-US">
                <a:latin typeface="Arial"/>
                <a:cs typeface="Arial"/>
              </a:rPr>
              <a:t>Whiplash arrestor connecting compressed air hose into compressor and equipment </a:t>
            </a:r>
            <a:br>
              <a:rPr lang="en-US"/>
            </a:br>
            <a:br>
              <a:rPr lang="en-US"/>
            </a:br>
            <a:r>
              <a:rPr lang="en-US">
                <a:latin typeface="Arial"/>
                <a:cs typeface="Arial"/>
              </a:rPr>
              <a:t>Never blow compressed air onto your or anyone’s body</a:t>
            </a:r>
            <a:br>
              <a:rPr lang="en-US"/>
            </a:br>
            <a:br>
              <a:rPr lang="en-US"/>
            </a:br>
            <a:r>
              <a:rPr lang="en-US">
                <a:latin typeface="Arial"/>
                <a:cs typeface="Arial"/>
              </a:rPr>
              <a:t>Do not use it to clean</a:t>
            </a:r>
          </a:p>
          <a:p>
            <a:pPr marL="457200" indent="-457200"/>
            <a:endParaRPr lang="en-US"/>
          </a:p>
        </p:txBody>
      </p:sp>
      <p:pic>
        <p:nvPicPr>
          <p:cNvPr id="1026" name="Picture 23">
            <a:extLst>
              <a:ext uri="{FF2B5EF4-FFF2-40B4-BE49-F238E27FC236}">
                <a16:creationId xmlns:a16="http://schemas.microsoft.com/office/drawing/2014/main" id="{4F7C41D3-CCA1-4EB7-A792-D6F4EAE64C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012850"/>
            <a:ext cx="6741485" cy="504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00525B47-6E36-4838-8650-E87542F26EA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DB8A62-8A0B-4C41-9DAC-7899FED269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7" name="Slide Number Placeholder 3">
            <a:extLst>
              <a:ext uri="{FF2B5EF4-FFF2-40B4-BE49-F238E27FC236}">
                <a16:creationId xmlns:a16="http://schemas.microsoft.com/office/drawing/2014/main" id="{35B88489-623A-4BF4-9C02-E4CD83D34B50}"/>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31</a:t>
            </a:fld>
            <a:endParaRPr lang="en-GB">
              <a:latin typeface="Arial"/>
              <a:cs typeface="Arial"/>
            </a:endParaRPr>
          </a:p>
        </p:txBody>
      </p:sp>
    </p:spTree>
    <p:extLst>
      <p:ext uri="{BB962C8B-B14F-4D97-AF65-F5344CB8AC3E}">
        <p14:creationId xmlns:p14="http://schemas.microsoft.com/office/powerpoint/2010/main" val="676511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A1A9D798-B5FC-4C1F-95CF-C29D60A95C5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3ED8FC-195A-4538-B1EB-D44B872790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7" name="Slide Number Placeholder 3">
            <a:extLst>
              <a:ext uri="{FF2B5EF4-FFF2-40B4-BE49-F238E27FC236}">
                <a16:creationId xmlns:a16="http://schemas.microsoft.com/office/drawing/2014/main" id="{B0BAB2DA-DE86-49CA-95DD-D300EBA10788}"/>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32</a:t>
            </a:fld>
            <a:endParaRPr lang="en-GB">
              <a:latin typeface="Arial"/>
              <a:cs typeface="Arial"/>
            </a:endParaRPr>
          </a:p>
        </p:txBody>
      </p:sp>
    </p:spTree>
    <p:extLst>
      <p:ext uri="{BB962C8B-B14F-4D97-AF65-F5344CB8AC3E}">
        <p14:creationId xmlns:p14="http://schemas.microsoft.com/office/powerpoint/2010/main" val="155991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E296CC0-B40C-4F85-A9F1-4594B732969A}"/>
              </a:ext>
            </a:extLst>
          </p:cNvPr>
          <p:cNvSpPr>
            <a:spLocks noGrp="1"/>
          </p:cNvSpPr>
          <p:nvPr>
            <p:ph type="subTitle" idx="1"/>
          </p:nvPr>
        </p:nvSpPr>
        <p:spPr>
          <a:xfrm>
            <a:off x="323102" y="1840753"/>
            <a:ext cx="4965233" cy="5143500"/>
          </a:xfrm>
        </p:spPr>
        <p:txBody>
          <a:bodyPr lIns="91440" tIns="45720" rIns="91440" bIns="45720" anchor="t">
            <a:normAutofit/>
          </a:bodyPr>
          <a:lstStyle/>
          <a:p>
            <a:pPr marL="514350" indent="-514350">
              <a:buFont typeface="+mj-lt"/>
              <a:buAutoNum type="arabicPeriod"/>
            </a:pPr>
            <a:r>
              <a:rPr lang="en-GB" dirty="0">
                <a:latin typeface="Arial"/>
                <a:cs typeface="Arial"/>
              </a:rPr>
              <a:t>Use right tool/ machine for right job, have right training</a:t>
            </a:r>
          </a:p>
          <a:p>
            <a:pPr marL="514350" indent="-514350">
              <a:buFont typeface="+mj-lt"/>
              <a:buAutoNum type="arabicPeriod"/>
            </a:pPr>
            <a:r>
              <a:rPr lang="en-GB" dirty="0">
                <a:latin typeface="Arial"/>
                <a:cs typeface="Arial"/>
              </a:rPr>
              <a:t>Check tools and machines before use</a:t>
            </a:r>
          </a:p>
          <a:p>
            <a:pPr marL="514350" indent="-514350">
              <a:buFont typeface="+mj-lt"/>
              <a:buAutoNum type="arabicPeriod"/>
            </a:pPr>
            <a:r>
              <a:rPr lang="en-GB" dirty="0">
                <a:latin typeface="Arial"/>
                <a:cs typeface="Arial"/>
              </a:rPr>
              <a:t>Wear right Personal Protective Equipment PPE</a:t>
            </a:r>
          </a:p>
          <a:p>
            <a:pPr marL="514350" indent="-514350">
              <a:buFont typeface="+mj-lt"/>
              <a:buAutoNum type="arabicPeriod"/>
            </a:pPr>
            <a:r>
              <a:rPr lang="en-GB" dirty="0">
                <a:latin typeface="Arial"/>
                <a:cs typeface="Arial"/>
              </a:rPr>
              <a:t>Use Safety controls </a:t>
            </a:r>
            <a:endParaRPr lang="en-US" dirty="0">
              <a:latin typeface="Arial"/>
              <a:cs typeface="Arial"/>
            </a:endParaRPr>
          </a:p>
        </p:txBody>
      </p:sp>
      <p:pic>
        <p:nvPicPr>
          <p:cNvPr id="13314" name="Picture 2">
            <a:extLst>
              <a:ext uri="{FF2B5EF4-FFF2-40B4-BE49-F238E27FC236}">
                <a16:creationId xmlns:a16="http://schemas.microsoft.com/office/drawing/2014/main" id="{578D625D-3A4A-4170-9EAA-657889B02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304" y="1100231"/>
            <a:ext cx="6795379" cy="4573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1E970D7D-1209-4871-8D00-41CEABE883C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0517D5-2FB6-4B0C-81F2-67B1AA3BA38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7" name="Slide Number Placeholder 3">
            <a:extLst>
              <a:ext uri="{FF2B5EF4-FFF2-40B4-BE49-F238E27FC236}">
                <a16:creationId xmlns:a16="http://schemas.microsoft.com/office/drawing/2014/main" id="{7784C6E5-9CC3-4FE7-ABB4-5422411DCC3F}"/>
              </a:ext>
            </a:extLst>
          </p:cNvPr>
          <p:cNvSpPr txBox="1">
            <a:spLocks/>
          </p:cNvSpPr>
          <p:nvPr/>
        </p:nvSpPr>
        <p:spPr>
          <a:xfrm>
            <a:off x="10479741"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33</a:t>
            </a:fld>
            <a:endParaRPr lang="en-GB">
              <a:latin typeface="Arial"/>
              <a:cs typeface="Arial"/>
            </a:endParaRPr>
          </a:p>
        </p:txBody>
      </p:sp>
    </p:spTree>
    <p:extLst>
      <p:ext uri="{BB962C8B-B14F-4D97-AF65-F5344CB8AC3E}">
        <p14:creationId xmlns:p14="http://schemas.microsoft.com/office/powerpoint/2010/main" val="1605494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6966C-611C-4A1F-B632-B2271C380154}"/>
              </a:ext>
            </a:extLst>
          </p:cNvPr>
          <p:cNvSpPr txBox="1"/>
          <p:nvPr/>
        </p:nvSpPr>
        <p:spPr>
          <a:xfrm>
            <a:off x="465908" y="1593669"/>
            <a:ext cx="11260183" cy="4841325"/>
          </a:xfrm>
          <a:prstGeom prst="rect">
            <a:avLst/>
          </a:prstGeom>
          <a:noFill/>
        </p:spPr>
        <p:txBody>
          <a:bodyPr wrap="square">
            <a:spAutoFit/>
          </a:bodyPr>
          <a:lstStyle/>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Copyright</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2022 International Bank for Reconstruction and Development / The World Bank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1818 H Street NW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Washington DC 20433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Telephone: 202-473-1000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Internet: www.worldbank.org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work is a product of the staff of The World Bank with external contributions. The findings, interpretations, and conclusions expressed in this work do not necessarily reflect the views of The World Bank, its Board of Executive Directors, or the governments they represent.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World Bank does not guarantee the accuracy, completeness, or currency of the data included in this work and does not assume responsibility for any errors, omissions, or discrepancies in the information, or liability with respect to the use of or failure to use the information, methods, processes, or conclusions set forth. The boundaries, colors, denominations, and other information shown on any map in this work do not imply any judgment on the part of The World Bank concerning the legal status of any territory or the endorsement or acceptance of such boundaries.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115000"/>
              </a:lnSpc>
              <a:spcBef>
                <a:spcPts val="0"/>
              </a:spcBef>
              <a:spcAft>
                <a:spcPts val="60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Nothing herein shall constitute or be construed or considered to be a limitation upon or waiver of the privileges and immunities of The World Bank, all of which are specifically reserved.</a:t>
            </a: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Rights and Permissions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material in this work is subject to copyright. Because The World Bank encourages dissemination of its knowledge, this work may be reproduced, in whole or in part, for noncommercial purposes as long as full attribution to this work is given.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Any queries on rights and licenses, including subsidiary rights, should be addressed to World Bank Publications, The World Bank Group, 1818 H Street NW, Washington, DC 20433, USA; fax: 202-522-2625; e-mail: pubrights@worldbank.org. </a:t>
            </a:r>
          </a:p>
        </p:txBody>
      </p:sp>
    </p:spTree>
    <p:extLst>
      <p:ext uri="{BB962C8B-B14F-4D97-AF65-F5344CB8AC3E}">
        <p14:creationId xmlns:p14="http://schemas.microsoft.com/office/powerpoint/2010/main" val="200913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C9FCB11-8804-48BA-B9EA-70D5582E157A}"/>
              </a:ext>
            </a:extLst>
          </p:cNvPr>
          <p:cNvSpPr>
            <a:spLocks noGrp="1"/>
          </p:cNvSpPr>
          <p:nvPr>
            <p:ph type="subTitle" idx="1"/>
          </p:nvPr>
        </p:nvSpPr>
        <p:spPr>
          <a:xfrm>
            <a:off x="132418" y="1613900"/>
            <a:ext cx="5694641" cy="3630200"/>
          </a:xfrm>
        </p:spPr>
        <p:txBody>
          <a:bodyPr lIns="91440" tIns="45720" rIns="91440" bIns="45720" anchor="t">
            <a:normAutofit/>
          </a:bodyPr>
          <a:lstStyle/>
          <a:p>
            <a:pPr>
              <a:buNone/>
            </a:pPr>
            <a:r>
              <a:rPr lang="en-US" dirty="0">
                <a:latin typeface="Arial"/>
                <a:cs typeface="Arial"/>
              </a:rPr>
              <a:t>Hazards and risks of using tools and static machines</a:t>
            </a:r>
            <a:endParaRPr lang="en-GB" dirty="0">
              <a:latin typeface="Arial"/>
              <a:cs typeface="Arial"/>
            </a:endParaRPr>
          </a:p>
          <a:p>
            <a:pPr marL="0" indent="0">
              <a:buNone/>
            </a:pPr>
            <a:endParaRPr lang="en-GB" dirty="0"/>
          </a:p>
        </p:txBody>
      </p:sp>
      <p:pic>
        <p:nvPicPr>
          <p:cNvPr id="6" name="Picture 6" descr="A picture containing person, outdoor, tree, tool&#10;&#10;Description automatically generated">
            <a:extLst>
              <a:ext uri="{FF2B5EF4-FFF2-40B4-BE49-F238E27FC236}">
                <a16:creationId xmlns:a16="http://schemas.microsoft.com/office/drawing/2014/main" id="{FBE61834-E272-41ED-ACEF-A14DF31BD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441" y="1250576"/>
            <a:ext cx="6286312" cy="4356847"/>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8D854662-E8CF-43C2-856A-0FE2B7D5D39F}"/>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F63F18-405F-4F3A-BEC0-430ED8C142A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2" name="Slide Number Placeholder 3">
            <a:extLst>
              <a:ext uri="{FF2B5EF4-FFF2-40B4-BE49-F238E27FC236}">
                <a16:creationId xmlns:a16="http://schemas.microsoft.com/office/drawing/2014/main" id="{8AFADB2C-5A8D-466A-829A-48C1726B65CE}"/>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4</a:t>
            </a:fld>
            <a:endParaRPr lang="en-GB">
              <a:latin typeface="Arial"/>
              <a:cs typeface="Arial"/>
            </a:endParaRPr>
          </a:p>
        </p:txBody>
      </p:sp>
    </p:spTree>
    <p:extLst>
      <p:ext uri="{BB962C8B-B14F-4D97-AF65-F5344CB8AC3E}">
        <p14:creationId xmlns:p14="http://schemas.microsoft.com/office/powerpoint/2010/main" val="302818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97654E7-7180-468C-B309-BE5EF81F6FF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846047" y="101600"/>
            <a:ext cx="4491317" cy="6736975"/>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17E98BB6-F3B9-40AE-A6D7-5907178263EA}"/>
              </a:ext>
            </a:extLst>
          </p:cNvPr>
          <p:cNvSpPr>
            <a:spLocks noGrp="1"/>
          </p:cNvSpPr>
          <p:nvPr>
            <p:ph type="subTitle" idx="1"/>
          </p:nvPr>
        </p:nvSpPr>
        <p:spPr>
          <a:xfrm>
            <a:off x="70361" y="1147916"/>
            <a:ext cx="4576763" cy="5143500"/>
          </a:xfrm>
        </p:spPr>
        <p:txBody>
          <a:bodyPr lIns="91440" tIns="45720" rIns="91440" bIns="45720" anchor="t">
            <a:normAutofit/>
          </a:bodyPr>
          <a:lstStyle/>
          <a:p>
            <a:r>
              <a:rPr lang="en-US" dirty="0">
                <a:latin typeface="Arial"/>
                <a:cs typeface="Arial"/>
              </a:rPr>
              <a:t>Cuts</a:t>
            </a:r>
          </a:p>
          <a:p>
            <a:pPr marL="0" indent="0">
              <a:buNone/>
            </a:pPr>
            <a:endParaRPr lang="en-US" dirty="0">
              <a:latin typeface="Arial"/>
              <a:cs typeface="Arial"/>
            </a:endParaRPr>
          </a:p>
          <a:p>
            <a:r>
              <a:rPr lang="en-US" dirty="0">
                <a:latin typeface="Arial"/>
                <a:cs typeface="Arial"/>
              </a:rPr>
              <a:t>Crushed body parts</a:t>
            </a:r>
          </a:p>
          <a:p>
            <a:endParaRPr lang="en-US" dirty="0">
              <a:latin typeface="Arial"/>
              <a:cs typeface="Arial"/>
            </a:endParaRPr>
          </a:p>
          <a:p>
            <a:r>
              <a:rPr lang="en-US" dirty="0">
                <a:latin typeface="Arial"/>
                <a:cs typeface="Arial"/>
              </a:rPr>
              <a:t>Loss of limbs</a:t>
            </a:r>
          </a:p>
          <a:p>
            <a:endParaRPr lang="en-US" dirty="0">
              <a:latin typeface="Arial"/>
              <a:cs typeface="Arial"/>
            </a:endParaRPr>
          </a:p>
          <a:p>
            <a:r>
              <a:rPr lang="en-US" dirty="0">
                <a:latin typeface="Arial"/>
                <a:cs typeface="Arial"/>
              </a:rPr>
              <a:t>Damage to nerves</a:t>
            </a:r>
          </a:p>
          <a:p>
            <a:endParaRPr lang="en-US" dirty="0">
              <a:latin typeface="Arial"/>
              <a:cs typeface="Arial"/>
            </a:endParaRPr>
          </a:p>
          <a:p>
            <a:r>
              <a:rPr lang="en-US" dirty="0">
                <a:latin typeface="Arial"/>
                <a:cs typeface="Arial"/>
              </a:rPr>
              <a:t>Pollution of environment</a:t>
            </a:r>
          </a:p>
          <a:p>
            <a:pPr marL="0" indent="0">
              <a:buNone/>
            </a:pPr>
            <a:endParaRPr lang="en-US" dirty="0"/>
          </a:p>
        </p:txBody>
      </p:sp>
      <p:sp>
        <p:nvSpPr>
          <p:cNvPr id="6" name="Rectangle 8">
            <a:extLst>
              <a:ext uri="{FF2B5EF4-FFF2-40B4-BE49-F238E27FC236}">
                <a16:creationId xmlns:a16="http://schemas.microsoft.com/office/drawing/2014/main" id="{CB015446-6DCD-4529-BEA3-5F31D475945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FC5658-7044-4B03-9235-F93CA5D96A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5" name="Slide Number Placeholder 3">
            <a:extLst>
              <a:ext uri="{FF2B5EF4-FFF2-40B4-BE49-F238E27FC236}">
                <a16:creationId xmlns:a16="http://schemas.microsoft.com/office/drawing/2014/main" id="{A52852D8-32B1-46CD-B174-1003B42348C9}"/>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5</a:t>
            </a:fld>
            <a:endParaRPr lang="en-GB">
              <a:latin typeface="Arial"/>
              <a:cs typeface="Arial"/>
            </a:endParaRPr>
          </a:p>
        </p:txBody>
      </p:sp>
    </p:spTree>
    <p:extLst>
      <p:ext uri="{BB962C8B-B14F-4D97-AF65-F5344CB8AC3E}">
        <p14:creationId xmlns:p14="http://schemas.microsoft.com/office/powerpoint/2010/main" val="403970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0B93743-F004-4E67-A665-3AE329E123B8}"/>
              </a:ext>
            </a:extLst>
          </p:cNvPr>
          <p:cNvSpPr>
            <a:spLocks noGrp="1"/>
          </p:cNvSpPr>
          <p:nvPr>
            <p:ph type="subTitle" idx="1"/>
          </p:nvPr>
        </p:nvSpPr>
        <p:spPr>
          <a:xfrm>
            <a:off x="191247" y="1999636"/>
            <a:ext cx="5977119" cy="2858728"/>
          </a:xfrm>
        </p:spPr>
        <p:txBody>
          <a:bodyPr lIns="91440" tIns="45720" rIns="91440" bIns="45720" anchor="t">
            <a:normAutofit/>
          </a:bodyPr>
          <a:lstStyle/>
          <a:p>
            <a:pPr>
              <a:buNone/>
            </a:pPr>
            <a:r>
              <a:rPr lang="en-GB" dirty="0">
                <a:latin typeface="Arial"/>
                <a:cs typeface="Arial"/>
              </a:rPr>
              <a:t>Using all types of tools and static machines</a:t>
            </a:r>
            <a:endParaRPr lang="en-US" dirty="0">
              <a:latin typeface="Arial"/>
              <a:cs typeface="Arial"/>
            </a:endParaRPr>
          </a:p>
          <a:p>
            <a:pPr marL="0" indent="0">
              <a:buNone/>
            </a:pPr>
            <a:endParaRPr lang="en-US" dirty="0"/>
          </a:p>
        </p:txBody>
      </p:sp>
      <p:pic>
        <p:nvPicPr>
          <p:cNvPr id="7" name="Picture 2" descr="A picture containing person, ground, outdoor, sky&#10;&#10;Description automatically generated">
            <a:extLst>
              <a:ext uri="{FF2B5EF4-FFF2-40B4-BE49-F238E27FC236}">
                <a16:creationId xmlns:a16="http://schemas.microsoft.com/office/drawing/2014/main" id="{E304F4FD-247D-48A9-B839-C527D81B08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00283" y="1286433"/>
            <a:ext cx="6388847" cy="4285134"/>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3CAE8BC7-6C1D-442C-86ED-4B1EF12881F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0C721D-8B97-4379-BC81-D6560639A34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10" name="Slide Number Placeholder 3">
            <a:extLst>
              <a:ext uri="{FF2B5EF4-FFF2-40B4-BE49-F238E27FC236}">
                <a16:creationId xmlns:a16="http://schemas.microsoft.com/office/drawing/2014/main" id="{FE4C60CE-AB5D-46A7-A092-E3EA46BCF4F0}"/>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6</a:t>
            </a:fld>
            <a:endParaRPr lang="en-GB">
              <a:latin typeface="Arial"/>
              <a:cs typeface="Arial"/>
            </a:endParaRPr>
          </a:p>
        </p:txBody>
      </p:sp>
    </p:spTree>
    <p:extLst>
      <p:ext uri="{BB962C8B-B14F-4D97-AF65-F5344CB8AC3E}">
        <p14:creationId xmlns:p14="http://schemas.microsoft.com/office/powerpoint/2010/main" val="86805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F999EB-075E-4E54-90A2-945C6061281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1A575448-9531-4642-B381-1B194CF3720D}"/>
              </a:ext>
            </a:extLst>
          </p:cNvPr>
          <p:cNvSpPr>
            <a:spLocks noGrp="1"/>
          </p:cNvSpPr>
          <p:nvPr>
            <p:ph type="subTitle" idx="1"/>
          </p:nvPr>
        </p:nvSpPr>
        <p:spPr>
          <a:xfrm>
            <a:off x="5018136" y="5700372"/>
            <a:ext cx="6282755" cy="2583962"/>
          </a:xfrm>
        </p:spPr>
        <p:txBody>
          <a:bodyPr lIns="91440" tIns="45720" rIns="91440" bIns="45720" anchor="t">
            <a:normAutofit/>
          </a:bodyPr>
          <a:lstStyle/>
          <a:p>
            <a:pPr marL="0" indent="0">
              <a:buNone/>
            </a:pPr>
            <a:r>
              <a:rPr lang="en-US" dirty="0">
                <a:latin typeface="Arial"/>
                <a:cs typeface="Arial"/>
              </a:rPr>
              <a:t>Extra Personal Protective Equipment - PPE</a:t>
            </a:r>
            <a:endParaRPr lang="en-US" dirty="0"/>
          </a:p>
        </p:txBody>
      </p:sp>
      <p:sp>
        <p:nvSpPr>
          <p:cNvPr id="3" name="Slide Number Placeholder 2">
            <a:extLst>
              <a:ext uri="{FF2B5EF4-FFF2-40B4-BE49-F238E27FC236}">
                <a16:creationId xmlns:a16="http://schemas.microsoft.com/office/drawing/2014/main" id="{3966669F-691E-4040-90F8-1AED868271E2}"/>
              </a:ext>
            </a:extLst>
          </p:cNvPr>
          <p:cNvSpPr>
            <a:spLocks noGrp="1"/>
          </p:cNvSpPr>
          <p:nvPr>
            <p:ph type="sldNum" sz="quarter" idx="4294967295"/>
          </p:nvPr>
        </p:nvSpPr>
        <p:spPr>
          <a:xfrm>
            <a:off x="10493245" y="649311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7</a:t>
            </a:fld>
            <a:endParaRPr lang="en-GB">
              <a:latin typeface="Arial"/>
              <a:cs typeface="Arial"/>
            </a:endParaRPr>
          </a:p>
        </p:txBody>
      </p:sp>
      <p:pic>
        <p:nvPicPr>
          <p:cNvPr id="5" name="Picture 5" descr="A picture containing text, clipart&#10;&#10;Description automatically generated">
            <a:extLst>
              <a:ext uri="{FF2B5EF4-FFF2-40B4-BE49-F238E27FC236}">
                <a16:creationId xmlns:a16="http://schemas.microsoft.com/office/drawing/2014/main" id="{64C8058A-9343-4F06-9FB9-2006564EA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663" y="4769033"/>
            <a:ext cx="1714500" cy="1714500"/>
          </a:xfrm>
          <a:prstGeom prst="rect">
            <a:avLst/>
          </a:prstGeom>
        </p:spPr>
      </p:pic>
      <p:sp>
        <p:nvSpPr>
          <p:cNvPr id="20" name="TextBox 19">
            <a:extLst>
              <a:ext uri="{FF2B5EF4-FFF2-40B4-BE49-F238E27FC236}">
                <a16:creationId xmlns:a16="http://schemas.microsoft.com/office/drawing/2014/main" id="{7F509B76-A283-4E0E-B1B8-AB7CFE5FD2BC}"/>
              </a:ext>
            </a:extLst>
          </p:cNvPr>
          <p:cNvSpPr txBox="1"/>
          <p:nvPr/>
        </p:nvSpPr>
        <p:spPr>
          <a:xfrm>
            <a:off x="9069051" y="267262"/>
            <a:ext cx="3291987" cy="400110"/>
          </a:xfrm>
          <a:prstGeom prst="rect">
            <a:avLst/>
          </a:prstGeom>
          <a:noFill/>
        </p:spPr>
        <p:txBody>
          <a:bodyPr wrap="square" lIns="91440" tIns="45720" rIns="91440" bIns="45720" rtlCol="0" anchor="t">
            <a:spAutoFit/>
          </a:bodyPr>
          <a:lstStyle/>
          <a:p>
            <a:endParaRPr lang="en-US" sz="2000">
              <a:highlight>
                <a:srgbClr val="FFFF00"/>
              </a:highlight>
              <a:cs typeface="Calibri"/>
            </a:endParaRPr>
          </a:p>
        </p:txBody>
      </p:sp>
      <p:sp>
        <p:nvSpPr>
          <p:cNvPr id="12" name="TextBox 11">
            <a:extLst>
              <a:ext uri="{FF2B5EF4-FFF2-40B4-BE49-F238E27FC236}">
                <a16:creationId xmlns:a16="http://schemas.microsoft.com/office/drawing/2014/main" id="{665522A1-8091-4E32-A666-D600152458FA}"/>
              </a:ext>
            </a:extLst>
          </p:cNvPr>
          <p:cNvSpPr txBox="1"/>
          <p:nvPr/>
        </p:nvSpPr>
        <p:spPr>
          <a:xfrm>
            <a:off x="9517894" y="2689966"/>
            <a:ext cx="2743200" cy="400110"/>
          </a:xfrm>
          <a:prstGeom prst="rect">
            <a:avLst/>
          </a:prstGeom>
          <a:noFill/>
        </p:spPr>
        <p:txBody>
          <a:bodyPr wrap="square" lIns="91440" tIns="45720" rIns="91440" bIns="45720" rtlCol="0" anchor="t">
            <a:spAutoFit/>
          </a:bodyPr>
          <a:lstStyle/>
          <a:p>
            <a:endParaRPr lang="en-US" sz="2000">
              <a:highlight>
                <a:srgbClr val="FFFF00"/>
              </a:highlight>
              <a:cs typeface="Calibri"/>
            </a:endParaRPr>
          </a:p>
        </p:txBody>
      </p:sp>
      <p:pic>
        <p:nvPicPr>
          <p:cNvPr id="13" name="Picture 11" descr="Icon&#10;&#10;Description automatically generated">
            <a:extLst>
              <a:ext uri="{FF2B5EF4-FFF2-40B4-BE49-F238E27FC236}">
                <a16:creationId xmlns:a16="http://schemas.microsoft.com/office/drawing/2014/main" id="{242E03D5-9A93-43B0-A5FE-5DDCC2A7F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83" y="4769033"/>
            <a:ext cx="1714500" cy="1714500"/>
          </a:xfrm>
          <a:prstGeom prst="rect">
            <a:avLst/>
          </a:prstGeom>
        </p:spPr>
      </p:pic>
      <p:pic>
        <p:nvPicPr>
          <p:cNvPr id="6" name="Picture 6" descr="Icon&#10;&#10;Description automatically generated">
            <a:extLst>
              <a:ext uri="{FF2B5EF4-FFF2-40B4-BE49-F238E27FC236}">
                <a16:creationId xmlns:a16="http://schemas.microsoft.com/office/drawing/2014/main" id="{926C0FAE-977B-4A31-BCD6-86434D35C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3641" y="3958590"/>
            <a:ext cx="1714500" cy="1714500"/>
          </a:xfrm>
          <a:prstGeom prst="rect">
            <a:avLst/>
          </a:prstGeom>
        </p:spPr>
      </p:pic>
      <p:pic>
        <p:nvPicPr>
          <p:cNvPr id="7" name="Picture 7">
            <a:extLst>
              <a:ext uri="{FF2B5EF4-FFF2-40B4-BE49-F238E27FC236}">
                <a16:creationId xmlns:a16="http://schemas.microsoft.com/office/drawing/2014/main" id="{01D34EAD-806F-4BC3-B22C-C24199FBBCA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582247" y="898441"/>
            <a:ext cx="5380892" cy="3585963"/>
          </a:xfrm>
          <a:prstGeom prst="rect">
            <a:avLst/>
          </a:prstGeom>
          <a:ln>
            <a:noFill/>
          </a:ln>
          <a:effectLst>
            <a:outerShdw blurRad="292100" dist="139700" dir="2700000" algn="tl" rotWithShape="0">
              <a:srgbClr val="333333">
                <a:alpha val="65000"/>
              </a:srgbClr>
            </a:outerShdw>
          </a:effectLst>
        </p:spPr>
      </p:pic>
      <p:pic>
        <p:nvPicPr>
          <p:cNvPr id="9" name="Picture 9">
            <a:extLst>
              <a:ext uri="{FF2B5EF4-FFF2-40B4-BE49-F238E27FC236}">
                <a16:creationId xmlns:a16="http://schemas.microsoft.com/office/drawing/2014/main" id="{9878F5DF-117A-4B34-85D3-575D5E8F5C1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293583" y="957568"/>
            <a:ext cx="5586915" cy="27202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82B52E3-6D91-49A6-ABC4-24CF2D243F7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Tree>
    <p:extLst>
      <p:ext uri="{BB962C8B-B14F-4D97-AF65-F5344CB8AC3E}">
        <p14:creationId xmlns:p14="http://schemas.microsoft.com/office/powerpoint/2010/main" val="2890197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26DB6A-0362-4CBE-BE39-0F5BB575E6A6}"/>
              </a:ext>
            </a:extLst>
          </p:cNvPr>
          <p:cNvSpPr>
            <a:spLocks noGrp="1"/>
          </p:cNvSpPr>
          <p:nvPr>
            <p:ph type="subTitle" idx="1"/>
          </p:nvPr>
        </p:nvSpPr>
        <p:spPr>
          <a:xfrm>
            <a:off x="7896109" y="2336101"/>
            <a:ext cx="4367828" cy="5143500"/>
          </a:xfrm>
        </p:spPr>
        <p:txBody>
          <a:bodyPr lIns="91440" tIns="45720" rIns="91440" bIns="45720" anchor="t">
            <a:normAutofit/>
          </a:bodyPr>
          <a:lstStyle/>
          <a:p>
            <a:pPr marL="0" indent="0">
              <a:buNone/>
            </a:pPr>
            <a:br>
              <a:rPr lang="en-US" dirty="0">
                <a:latin typeface="Arial"/>
                <a:cs typeface="Arial"/>
              </a:rPr>
            </a:br>
            <a:br>
              <a:rPr lang="en-US" dirty="0">
                <a:latin typeface="Arial"/>
                <a:cs typeface="Arial"/>
              </a:rPr>
            </a:br>
            <a:r>
              <a:rPr lang="en-US">
                <a:latin typeface="Arial"/>
                <a:cs typeface="Arial"/>
              </a:rPr>
              <a:t>Trained on how </a:t>
            </a:r>
            <a:r>
              <a:rPr lang="en-US" dirty="0">
                <a:latin typeface="Arial"/>
                <a:cs typeface="Arial"/>
              </a:rPr>
              <a:t>to use each tool and machine</a:t>
            </a:r>
            <a:endParaRPr lang="en-US" dirty="0"/>
          </a:p>
          <a:p>
            <a:pPr marL="0" indent="0">
              <a:buNone/>
            </a:pPr>
            <a:endParaRPr lang="en-US" dirty="0"/>
          </a:p>
        </p:txBody>
      </p:sp>
      <p:pic>
        <p:nvPicPr>
          <p:cNvPr id="20" name="Picture 19" descr="A picture containing text, person, orange&#10;&#10;Description automatically generated">
            <a:extLst>
              <a:ext uri="{FF2B5EF4-FFF2-40B4-BE49-F238E27FC236}">
                <a16:creationId xmlns:a16="http://schemas.microsoft.com/office/drawing/2014/main" id="{634A9BD8-2A6E-4D96-8266-67DA7B3FDBB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938" y="1139391"/>
            <a:ext cx="7505174" cy="5008798"/>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40094DF7-4326-42D9-8647-DAA2D0079EE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BFAE65-0E4D-425C-9527-1227F1A5D20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sp>
        <p:nvSpPr>
          <p:cNvPr id="2" name="Slide Number Placeholder 3">
            <a:extLst>
              <a:ext uri="{FF2B5EF4-FFF2-40B4-BE49-F238E27FC236}">
                <a16:creationId xmlns:a16="http://schemas.microsoft.com/office/drawing/2014/main" id="{AA375FDF-60B1-4EF4-B4D8-53DCDFBBAA2B}"/>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8</a:t>
            </a:fld>
            <a:endParaRPr lang="en-GB">
              <a:latin typeface="Arial"/>
              <a:cs typeface="Arial"/>
            </a:endParaRPr>
          </a:p>
        </p:txBody>
      </p:sp>
    </p:spTree>
    <p:extLst>
      <p:ext uri="{BB962C8B-B14F-4D97-AF65-F5344CB8AC3E}">
        <p14:creationId xmlns:p14="http://schemas.microsoft.com/office/powerpoint/2010/main" val="105090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2A45C0F8-DB10-4921-A0D2-4BA07C69233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695773" y="1174553"/>
            <a:ext cx="7157371" cy="4693248"/>
          </a:xfrm>
          <a:prstGeom prst="rect">
            <a:avLst/>
          </a:prstGeom>
        </p:spPr>
      </p:pic>
      <p:sp>
        <p:nvSpPr>
          <p:cNvPr id="4" name="Subtitle 3">
            <a:extLst>
              <a:ext uri="{FF2B5EF4-FFF2-40B4-BE49-F238E27FC236}">
                <a16:creationId xmlns:a16="http://schemas.microsoft.com/office/drawing/2014/main" id="{C19C1BED-58F3-493B-BB8B-27ADFE272A47}"/>
              </a:ext>
            </a:extLst>
          </p:cNvPr>
          <p:cNvSpPr>
            <a:spLocks noGrp="1"/>
          </p:cNvSpPr>
          <p:nvPr>
            <p:ph type="subTitle" idx="1"/>
          </p:nvPr>
        </p:nvSpPr>
        <p:spPr>
          <a:xfrm>
            <a:off x="238489" y="1529883"/>
            <a:ext cx="5554564" cy="5143500"/>
          </a:xfrm>
        </p:spPr>
        <p:txBody>
          <a:bodyPr lIns="91440" tIns="45720" rIns="91440" bIns="45720" anchor="t">
            <a:normAutofit/>
          </a:bodyPr>
          <a:lstStyle/>
          <a:p>
            <a:pPr marL="0" indent="0">
              <a:buNone/>
            </a:pPr>
            <a:r>
              <a:rPr lang="en-US" dirty="0">
                <a:latin typeface="Arial"/>
                <a:cs typeface="Arial"/>
              </a:rPr>
              <a:t>Right tool or machine for the job</a:t>
            </a:r>
          </a:p>
          <a:p>
            <a:pPr marL="0" indent="0">
              <a:buNone/>
            </a:pPr>
            <a:endParaRPr lang="en-US" dirty="0">
              <a:latin typeface="Arial"/>
              <a:cs typeface="Arial"/>
            </a:endParaRPr>
          </a:p>
          <a:p>
            <a:pPr marL="0" indent="0">
              <a:buNone/>
            </a:pPr>
            <a:r>
              <a:rPr lang="en-US" dirty="0">
                <a:latin typeface="Arial"/>
                <a:cs typeface="Arial"/>
              </a:rPr>
              <a:t>Check tools and machines before each use</a:t>
            </a:r>
          </a:p>
          <a:p>
            <a:pPr marL="0" indent="0">
              <a:buNone/>
            </a:pPr>
            <a:br>
              <a:rPr lang="en-US" dirty="0"/>
            </a:br>
            <a:r>
              <a:rPr lang="en-US" dirty="0">
                <a:latin typeface="Arial"/>
                <a:cs typeface="Arial"/>
              </a:rPr>
              <a:t>Do not use if they are damaged</a:t>
            </a:r>
          </a:p>
          <a:p>
            <a:pPr marL="0" indent="0">
              <a:buNone/>
            </a:pPr>
            <a:endParaRPr lang="en-US" dirty="0">
              <a:latin typeface="Arial"/>
              <a:cs typeface="Arial"/>
            </a:endParaRPr>
          </a:p>
          <a:p>
            <a:pPr marL="0" indent="0">
              <a:buNone/>
            </a:pPr>
            <a:r>
              <a:rPr lang="en-US" dirty="0">
                <a:latin typeface="Arial"/>
                <a:cs typeface="Arial"/>
              </a:rPr>
              <a:t>Keep the edges of cutting tools sharp</a:t>
            </a:r>
            <a:endParaRPr lang="en-US" dirty="0"/>
          </a:p>
          <a:p>
            <a:pPr marL="0" indent="0">
              <a:buNone/>
            </a:pPr>
            <a:endParaRPr lang="en-US" dirty="0"/>
          </a:p>
        </p:txBody>
      </p:sp>
      <p:sp>
        <p:nvSpPr>
          <p:cNvPr id="8" name="Rectangle 8">
            <a:extLst>
              <a:ext uri="{FF2B5EF4-FFF2-40B4-BE49-F238E27FC236}">
                <a16:creationId xmlns:a16="http://schemas.microsoft.com/office/drawing/2014/main" id="{2EADA2C6-6A1B-4763-9C33-E3F467A46F8E}"/>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rgbClr val="992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C1F2F26-F035-4A2E-AF98-E49166F6DE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4241" y="5818365"/>
            <a:ext cx="1116330" cy="1085355"/>
          </a:xfrm>
          <a:prstGeom prst="rect">
            <a:avLst/>
          </a:prstGeom>
        </p:spPr>
      </p:pic>
      <p:pic>
        <p:nvPicPr>
          <p:cNvPr id="2" name="Picture 4" descr="Shape&#10;&#10;Description automatically generated">
            <a:extLst>
              <a:ext uri="{FF2B5EF4-FFF2-40B4-BE49-F238E27FC236}">
                <a16:creationId xmlns:a16="http://schemas.microsoft.com/office/drawing/2014/main" id="{78863D45-D419-4BF2-9AA8-835A7B7F213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76836" y="1171427"/>
            <a:ext cx="3990667" cy="4046425"/>
          </a:xfrm>
          <a:prstGeom prst="rect">
            <a:avLst/>
          </a:prstGeom>
        </p:spPr>
      </p:pic>
      <p:sp>
        <p:nvSpPr>
          <p:cNvPr id="5" name="Slide Number Placeholder 3">
            <a:extLst>
              <a:ext uri="{FF2B5EF4-FFF2-40B4-BE49-F238E27FC236}">
                <a16:creationId xmlns:a16="http://schemas.microsoft.com/office/drawing/2014/main" id="{C28FF1F3-86BB-4A0C-BFF8-94443693E757}"/>
              </a:ext>
            </a:extLst>
          </p:cNvPr>
          <p:cNvSpPr txBox="1">
            <a:spLocks/>
          </p:cNvSpPr>
          <p:nvPr/>
        </p:nvSpPr>
        <p:spPr>
          <a:xfrm>
            <a:off x="10629153" y="6490821"/>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9</a:t>
            </a:fld>
            <a:endParaRPr lang="en-GB">
              <a:latin typeface="Arial"/>
              <a:cs typeface="Arial"/>
            </a:endParaRPr>
          </a:p>
        </p:txBody>
      </p:sp>
    </p:spTree>
    <p:extLst>
      <p:ext uri="{BB962C8B-B14F-4D97-AF65-F5344CB8AC3E}">
        <p14:creationId xmlns:p14="http://schemas.microsoft.com/office/powerpoint/2010/main" val="10427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3293</Words>
  <Application>Microsoft Office PowerPoint</Application>
  <PresentationFormat>Widescreen</PresentationFormat>
  <Paragraphs>345</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vt:lpstr>
      <vt:lpstr>Open Sans</vt:lpstr>
      <vt:lpstr>Proxima Nova</vt:lpstr>
      <vt:lpstr>Calibri Light</vt:lpstr>
      <vt:lpstr>Arial</vt:lpstr>
      <vt:lpstr>Arial,Sans-Serif</vt:lpstr>
      <vt:lpstr>-apple-system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2023-05-08T15:54:30Z</dcterms:created>
  <dcterms:modified xsi:type="dcterms:W3CDTF">2023-05-31T13:58:09Z</dcterms:modified>
</cp:coreProperties>
</file>