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6"/>
  </p:notesMasterIdLst>
  <p:sldIdLst>
    <p:sldId id="292" r:id="rId2"/>
    <p:sldId id="405" r:id="rId3"/>
    <p:sldId id="293" r:id="rId4"/>
    <p:sldId id="264" r:id="rId5"/>
    <p:sldId id="294" r:id="rId6"/>
    <p:sldId id="406" r:id="rId7"/>
    <p:sldId id="407" r:id="rId8"/>
    <p:sldId id="403" r:id="rId9"/>
    <p:sldId id="295" r:id="rId10"/>
    <p:sldId id="408" r:id="rId11"/>
    <p:sldId id="402" r:id="rId12"/>
    <p:sldId id="409" r:id="rId13"/>
    <p:sldId id="327" r:id="rId14"/>
    <p:sldId id="265" r:id="rId15"/>
    <p:sldId id="414" r:id="rId16"/>
    <p:sldId id="415" r:id="rId17"/>
    <p:sldId id="288" r:id="rId18"/>
    <p:sldId id="276" r:id="rId19"/>
    <p:sldId id="273" r:id="rId20"/>
    <p:sldId id="274" r:id="rId21"/>
    <p:sldId id="399" r:id="rId22"/>
    <p:sldId id="390" r:id="rId23"/>
    <p:sldId id="391" r:id="rId24"/>
    <p:sldId id="84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Open Sans" panose="020B0606030504020204" pitchFamily="34"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9B0F0D-4386-4E25-A4F2-CD977501BF5F}">
          <p14:sldIdLst>
            <p14:sldId id="292"/>
            <p14:sldId id="405"/>
            <p14:sldId id="293"/>
            <p14:sldId id="264"/>
            <p14:sldId id="294"/>
            <p14:sldId id="406"/>
            <p14:sldId id="407"/>
            <p14:sldId id="403"/>
            <p14:sldId id="295"/>
            <p14:sldId id="408"/>
            <p14:sldId id="402"/>
            <p14:sldId id="409"/>
            <p14:sldId id="327"/>
            <p14:sldId id="265"/>
            <p14:sldId id="414"/>
            <p14:sldId id="415"/>
            <p14:sldId id="288"/>
            <p14:sldId id="276"/>
            <p14:sldId id="273"/>
            <p14:sldId id="274"/>
            <p14:sldId id="399"/>
            <p14:sldId id="390"/>
            <p14:sldId id="391"/>
          </p14:sldIdLst>
        </p14:section>
        <p14:section name="Copyright" id="{312A7878-1614-4E98-BE12-DCB9DEFD6B2B}">
          <p14:sldIdLst>
            <p14:sldId id="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2562" autoAdjust="0"/>
  </p:normalViewPr>
  <p:slideViewPr>
    <p:cSldViewPr snapToGrid="0">
      <p:cViewPr varScale="1">
        <p:scale>
          <a:sx n="59" d="100"/>
          <a:sy n="59" d="100"/>
        </p:scale>
        <p:origin x="1618"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6F860-5541-416E-9302-F45377CA853C}" type="datetimeFigureOut">
              <a:rPr lang="en-GB" smtClean="0"/>
              <a:t>31/05/2023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8D87D-F75C-4A1C-B1D4-17454C29C32E}" type="slidenum">
              <a:rPr lang="en-GB" smtClean="0"/>
              <a:t>‹#›</a:t>
            </a:fld>
            <a:endParaRPr lang="en-GB" dirty="0"/>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Welcome to Module 11 Staying in worker accommodation. </a:t>
            </a:r>
          </a:p>
          <a:p>
            <a:r>
              <a:rPr lang="en-US" sz="1200" b="0" i="0" kern="1200" dirty="0">
                <a:solidFill>
                  <a:schemeClr val="tx1"/>
                </a:solidFill>
                <a:effectLst/>
                <a:latin typeface="+mn-lt"/>
                <a:ea typeface="+mn-ea"/>
                <a:cs typeface="+mn-cs"/>
              </a:rPr>
              <a:t>This module explains what your accommodation should be like, your rights and your responsibilities to keep it safe and healthy for everyone.</a:t>
            </a:r>
          </a:p>
          <a:p>
            <a:endParaRPr lang="en-US" sz="1200" b="0" i="0" kern="1200" dirty="0">
              <a:solidFill>
                <a:schemeClr val="tx1"/>
              </a:solidFill>
              <a:effectLst/>
              <a:latin typeface="+mn-lt"/>
              <a:ea typeface="+mn-ea"/>
              <a:cs typeface="+mn-cs"/>
            </a:endParaRPr>
          </a:p>
          <a:p>
            <a:pPr>
              <a:defRPr/>
            </a:pPr>
            <a:r>
              <a:rPr lang="en-US" sz="1200" b="1" i="0" kern="1200" dirty="0">
                <a:solidFill>
                  <a:schemeClr val="tx1"/>
                </a:solidFill>
                <a:effectLst/>
                <a:latin typeface="+mn-lt"/>
                <a:ea typeface="+mn-ea"/>
                <a:cs typeface="+mn-cs"/>
              </a:rPr>
              <a:t>Image by: </a:t>
            </a:r>
            <a:r>
              <a:rPr lang="en-US" sz="1200" b="0" i="0" dirty="0">
                <a:solidFill>
                  <a:srgbClr val="212124"/>
                </a:solidFill>
                <a:effectLst/>
                <a:latin typeface="Proxima Nova"/>
              </a:rPr>
              <a:t>© </a:t>
            </a:r>
            <a:r>
              <a:rPr lang="en-US" sz="1200" b="0" i="0" kern="1200" dirty="0">
                <a:solidFill>
                  <a:schemeClr val="tx1"/>
                </a:solidFill>
                <a:effectLst/>
                <a:latin typeface="+mn-lt"/>
                <a:ea typeface="+mn-ea"/>
                <a:cs typeface="+mn-cs"/>
              </a:rPr>
              <a:t>World Bank</a:t>
            </a:r>
            <a:endParaRPr lang="en-US" sz="1200" b="1" i="0"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a:t>
            </a:fld>
            <a:endParaRPr lang="en-GB" dirty="0"/>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If </a:t>
            </a:r>
            <a:r>
              <a:rPr lang="en-US" sz="1200" kern="1200" dirty="0">
                <a:solidFill>
                  <a:schemeClr val="tx1"/>
                </a:solidFill>
                <a:latin typeface="+mn-lt"/>
                <a:ea typeface="+mn-ea"/>
                <a:cs typeface="+mn-cs"/>
              </a:rPr>
              <a:t>you are ill, report to the medical center. </a:t>
            </a:r>
          </a:p>
          <a:p>
            <a:r>
              <a:rPr lang="en-US" sz="1200" kern="1200" dirty="0">
                <a:solidFill>
                  <a:schemeClr val="tx1"/>
                </a:solidFill>
                <a:latin typeface="+mn-lt"/>
                <a:ea typeface="+mn-ea"/>
                <a:cs typeface="+mn-cs"/>
              </a:rPr>
              <a:t>T</a:t>
            </a:r>
            <a:r>
              <a:rPr lang="en-US" b="0" dirty="0"/>
              <a:t>his will enable steps to be taken so that you don’t pass the illness onto anyone else in the accommodation.</a:t>
            </a:r>
            <a:r>
              <a:rPr lang="en-US" dirty="0"/>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a:t>
            </a:r>
            <a:r>
              <a:rPr lang="en-US" dirty="0">
                <a:cs typeface="Calibri"/>
              </a:rPr>
              <a:t> </a:t>
            </a:r>
            <a:r>
              <a:rPr lang="en-US" dirty="0"/>
              <a:t>Simone D. </a:t>
            </a:r>
            <a:r>
              <a:rPr lang="en-US"/>
              <a:t>McCourtie/ World Bank. </a:t>
            </a:r>
            <a:r>
              <a:rPr lang="en-US" sz="1200" dirty="0"/>
              <a:t>Further permission required for reuse. </a:t>
            </a:r>
          </a:p>
          <a:p>
            <a:pPr>
              <a:defRPr/>
            </a:pPr>
            <a:endParaRPr lang="en-US" dirty="0">
              <a:cs typeface="Calibri"/>
            </a:endParaRPr>
          </a:p>
          <a:p>
            <a:pPr>
              <a:defRPr/>
            </a:pPr>
            <a:r>
              <a:rPr lang="en-US" dirty="0"/>
              <a:t> </a:t>
            </a:r>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dirty="0"/>
          </a:p>
        </p:txBody>
      </p:sp>
    </p:spTree>
    <p:extLst>
      <p:ext uri="{BB962C8B-B14F-4D97-AF65-F5344CB8AC3E}">
        <p14:creationId xmlns:p14="http://schemas.microsoft.com/office/powerpoint/2010/main" val="272725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Narration: </a:t>
            </a:r>
            <a:r>
              <a:rPr lang="en-US" sz="1200" b="0" dirty="0"/>
              <a:t>You can h</a:t>
            </a:r>
            <a:r>
              <a:rPr lang="en-GB" sz="1200" kern="1200" dirty="0" err="1">
                <a:solidFill>
                  <a:schemeClr val="tx1"/>
                </a:solidFill>
                <a:latin typeface="+mn-lt"/>
                <a:ea typeface="+mn-ea"/>
                <a:cs typeface="+mn-cs"/>
              </a:rPr>
              <a:t>elp</a:t>
            </a:r>
            <a:r>
              <a:rPr lang="en-GB" sz="1200" kern="1200" dirty="0">
                <a:solidFill>
                  <a:schemeClr val="tx1"/>
                </a:solidFill>
                <a:latin typeface="+mn-lt"/>
                <a:ea typeface="+mn-ea"/>
                <a:cs typeface="+mn-cs"/>
              </a:rPr>
              <a:t> prevent a fire by only smoking in proper smoking areas. </a:t>
            </a:r>
          </a:p>
          <a:p>
            <a:pPr marL="0" indent="0">
              <a:buNone/>
            </a:pPr>
            <a:r>
              <a:rPr lang="en-GB" sz="1200" kern="1200" dirty="0">
                <a:solidFill>
                  <a:schemeClr val="tx1"/>
                </a:solidFill>
                <a:latin typeface="+mn-lt"/>
                <a:ea typeface="+mn-ea"/>
                <a:cs typeface="+mn-cs"/>
              </a:rPr>
              <a:t>Never smoke in bed .</a:t>
            </a:r>
          </a:p>
          <a:p>
            <a:endParaRPr lang="en-US" sz="1200" dirty="0"/>
          </a:p>
          <a:p>
            <a:r>
              <a:rPr lang="en-US" sz="1200" b="1" dirty="0"/>
              <a:t>Image by: </a:t>
            </a:r>
            <a:r>
              <a:rPr lang="en-US" sz="1200" dirty="0"/>
              <a:t>Shutterstock.com</a:t>
            </a:r>
            <a:endParaRPr lang="en-GB" sz="1200" b="1" dirty="0">
              <a:highlight>
                <a:srgbClr val="FFFF00"/>
              </a:highlight>
            </a:endParaRPr>
          </a:p>
          <a:p>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dirty="0"/>
          </a:p>
        </p:txBody>
      </p:sp>
    </p:spTree>
    <p:extLst>
      <p:ext uri="{BB962C8B-B14F-4D97-AF65-F5344CB8AC3E}">
        <p14:creationId xmlns:p14="http://schemas.microsoft.com/office/powerpoint/2010/main" val="379224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Narration: </a:t>
            </a:r>
            <a:r>
              <a:rPr lang="en-GB" sz="1200" kern="1200" dirty="0">
                <a:solidFill>
                  <a:schemeClr val="tx1"/>
                </a:solidFill>
                <a:latin typeface="+mn-lt"/>
                <a:ea typeface="+mn-ea"/>
                <a:cs typeface="+mn-cs"/>
              </a:rPr>
              <a:t>Only plug an electrical power strip or extension lead directly into a wall socket – not into another extension lead, like this. </a:t>
            </a:r>
          </a:p>
          <a:p>
            <a:pPr marL="0" indent="0">
              <a:buNone/>
            </a:pPr>
            <a:r>
              <a:rPr lang="en-GB" sz="1200" kern="1200" dirty="0">
                <a:solidFill>
                  <a:schemeClr val="tx1"/>
                </a:solidFill>
                <a:latin typeface="+mn-lt"/>
                <a:ea typeface="+mn-ea"/>
                <a:cs typeface="+mn-cs"/>
              </a:rPr>
              <a:t>It can overload the electric circuit and cause a fire.</a:t>
            </a:r>
          </a:p>
          <a:p>
            <a:endParaRPr lang="en-US" sz="1200" dirty="0"/>
          </a:p>
          <a:p>
            <a:r>
              <a:rPr lang="en-US" sz="1200" b="1" dirty="0"/>
              <a:t>Note to trainer: </a:t>
            </a:r>
            <a:r>
              <a:rPr lang="en-GB" sz="1200" dirty="0">
                <a:effectLst/>
                <a:latin typeface="Calibri" panose="020F0502020204030204" pitchFamily="34" charset="0"/>
                <a:ea typeface="Calibri" panose="020F0502020204030204" pitchFamily="34" charset="0"/>
                <a:cs typeface="Times New Roman" panose="02020603050405020304" pitchFamily="18" charset="0"/>
              </a:rPr>
              <a:t>To make the training more interactive, change, “Only plug an electrical extension lead </a:t>
            </a:r>
            <a:r>
              <a:rPr lang="en-US" sz="1200" dirty="0">
                <a:effectLst/>
                <a:latin typeface="Calibri" panose="020F0502020204030204" pitchFamily="34" charset="0"/>
                <a:ea typeface="Calibri" panose="020F0502020204030204" pitchFamily="34" charset="0"/>
                <a:cs typeface="Times New Roman" panose="02020603050405020304" pitchFamily="18" charset="0"/>
              </a:rPr>
              <a:t>…..” into a question. Ask the workers: “What’s not good about these plugs?” The answer is: in the narration</a:t>
            </a:r>
            <a:endParaRPr lang="en-US" sz="1200" dirty="0"/>
          </a:p>
          <a:p>
            <a:endParaRPr lang="en-US" sz="1200" dirty="0"/>
          </a:p>
          <a:p>
            <a:r>
              <a:rPr lang="en-US" b="1" dirty="0"/>
              <a:t>Photo by:​ </a:t>
            </a:r>
            <a:r>
              <a:rPr lang="en-US" sz="1200" dirty="0"/>
              <a:t>Shutterstock.com</a:t>
            </a:r>
            <a:endParaRPr lang="en-GB" sz="1200" b="1" dirty="0">
              <a:highlight>
                <a:srgbClr val="FFFF00"/>
              </a:highlight>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dirty="0"/>
          </a:p>
        </p:txBody>
      </p:sp>
    </p:spTree>
    <p:extLst>
      <p:ext uri="{BB962C8B-B14F-4D97-AF65-F5344CB8AC3E}">
        <p14:creationId xmlns:p14="http://schemas.microsoft.com/office/powerpoint/2010/main" val="140547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dirty="0"/>
              <a:t> Accidents could happen in the accommodation so the things to do that we covered in Module 7: Dealing with Incidents apply in the accommodation too.</a:t>
            </a:r>
          </a:p>
          <a:p>
            <a:r>
              <a:rPr lang="en-US" dirty="0"/>
              <a:t>Make sure you know where to go and what to do if there is an emergency. </a:t>
            </a:r>
            <a:endParaRPr lang="en-US" dirty="0">
              <a:cs typeface="Calibri"/>
            </a:endParaRPr>
          </a:p>
          <a:p>
            <a:r>
              <a:rPr lang="en-US" b="1" dirty="0"/>
              <a:t> </a:t>
            </a:r>
            <a:endParaRPr lang="en-US" dirty="0"/>
          </a:p>
          <a:p>
            <a:r>
              <a:rPr lang="en-US" b="1" dirty="0"/>
              <a:t>Images by:​ </a:t>
            </a:r>
            <a:r>
              <a:rPr lang="en-US" dirty="0">
                <a:hlinkClick r:id="rId3"/>
              </a:rPr>
              <a:t>https://en.wikipedia.org/wiki/ISO_7010</a:t>
            </a:r>
            <a:r>
              <a:rPr lang="en-US" dirty="0"/>
              <a:t>. public domain.</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13</a:t>
            </a:fld>
            <a:endParaRPr lang="en-GB" dirty="0"/>
          </a:p>
        </p:txBody>
      </p:sp>
    </p:spTree>
    <p:extLst>
      <p:ext uri="{BB962C8B-B14F-4D97-AF65-F5344CB8AC3E}">
        <p14:creationId xmlns:p14="http://schemas.microsoft.com/office/powerpoint/2010/main" val="33991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sz="1200" b="0" kern="1200" dirty="0">
                <a:solidFill>
                  <a:schemeClr val="tx1"/>
                </a:solidFill>
                <a:latin typeface="+mn-lt"/>
                <a:ea typeface="+mn-ea"/>
                <a:cs typeface="+mn-cs"/>
              </a:rPr>
              <a:t>If the accommodation is in </a:t>
            </a:r>
            <a:r>
              <a:rPr lang="en-US" sz="1200" kern="1200" dirty="0">
                <a:solidFill>
                  <a:schemeClr val="tx1"/>
                </a:solidFill>
                <a:latin typeface="+mn-lt"/>
                <a:ea typeface="+mn-ea"/>
                <a:cs typeface="+mn-cs"/>
              </a:rPr>
              <a:t>an area where insects, like</a:t>
            </a:r>
            <a:r>
              <a:rPr lang="en-US" sz="1200" b="0" kern="1200" dirty="0">
                <a:solidFill>
                  <a:schemeClr val="tx1"/>
                </a:solidFill>
                <a:latin typeface="+mn-lt"/>
                <a:ea typeface="+mn-ea"/>
                <a:cs typeface="+mn-cs"/>
              </a:rPr>
              <a:t> mosquitos, can spread diseases, such as malaria, you need to:</a:t>
            </a:r>
          </a:p>
          <a:p>
            <a:r>
              <a:rPr lang="en-US" sz="1200" b="0" kern="1200" dirty="0">
                <a:solidFill>
                  <a:schemeClr val="tx1"/>
                </a:solidFill>
                <a:latin typeface="+mn-lt"/>
                <a:ea typeface="+mn-ea"/>
                <a:cs typeface="+mn-cs"/>
              </a:rPr>
              <a:t>- use insect screens on doors and windows</a:t>
            </a:r>
            <a:endParaRPr lang="en-US" sz="1200" b="0" kern="1200" dirty="0">
              <a:solidFill>
                <a:schemeClr val="tx1"/>
              </a:solidFill>
              <a:latin typeface="+mn-lt"/>
              <a:cs typeface="Calibri"/>
            </a:endParaRPr>
          </a:p>
          <a:p>
            <a:r>
              <a:rPr lang="en-US" sz="1200" b="0" kern="1200" dirty="0">
                <a:solidFill>
                  <a:schemeClr val="tx1"/>
                </a:solidFill>
                <a:latin typeface="+mn-lt"/>
                <a:ea typeface="+mn-ea"/>
                <a:cs typeface="+mn-cs"/>
              </a:rPr>
              <a:t>- use insect repellant.</a:t>
            </a:r>
          </a:p>
          <a:p>
            <a:pPr marL="171450" indent="-171450">
              <a:buFontTx/>
              <a:buChar char="-"/>
            </a:pPr>
            <a:endParaRPr lang="en-US" b="1" dirty="0"/>
          </a:p>
          <a:p>
            <a:pPr>
              <a:defRPr/>
            </a:pPr>
            <a:r>
              <a:rPr lang="en-US" b="1" dirty="0"/>
              <a:t>Photos by:​ </a:t>
            </a:r>
            <a:r>
              <a:rPr lang="en-US" b="0" dirty="0"/>
              <a:t>1. Mosquito: </a:t>
            </a:r>
            <a:r>
              <a:rPr lang="en-US" sz="1200" b="0" i="0" kern="1200" dirty="0">
                <a:solidFill>
                  <a:schemeClr val="tx1"/>
                </a:solidFill>
                <a:effectLst/>
                <a:latin typeface="+mn-lt"/>
                <a:ea typeface="+mn-ea"/>
                <a:cs typeface="+mn-cs"/>
              </a:rPr>
              <a:t>James </a:t>
            </a:r>
            <a:r>
              <a:rPr lang="en-US" sz="1200" b="0" i="0" kern="1200" dirty="0" err="1">
                <a:solidFill>
                  <a:schemeClr val="tx1"/>
                </a:solidFill>
                <a:effectLst/>
                <a:latin typeface="+mn-lt"/>
                <a:ea typeface="+mn-ea"/>
                <a:cs typeface="+mn-cs"/>
              </a:rPr>
              <a:t>Gathany</a:t>
            </a:r>
            <a:r>
              <a:rPr lang="en-US" sz="1200" b="0" i="0" kern="1200" dirty="0">
                <a:solidFill>
                  <a:schemeClr val="tx1"/>
                </a:solidFill>
                <a:effectLst/>
                <a:latin typeface="+mn-lt"/>
                <a:ea typeface="+mn-ea"/>
                <a:cs typeface="+mn-cs"/>
              </a:rPr>
              <a:t>, USCDCP on </a:t>
            </a:r>
            <a:r>
              <a:rPr lang="en-US" sz="1200" b="0" i="0" kern="1200" dirty="0" err="1">
                <a:solidFill>
                  <a:schemeClr val="tx1"/>
                </a:solidFill>
                <a:effectLst/>
                <a:latin typeface="+mn-lt"/>
                <a:ea typeface="+mn-ea"/>
                <a:cs typeface="+mn-cs"/>
              </a:rPr>
              <a:t>Pixnio</a:t>
            </a:r>
            <a:r>
              <a:rPr lang="en-US" sz="1200" b="0" i="0" kern="1200" dirty="0">
                <a:solidFill>
                  <a:schemeClr val="tx1"/>
                </a:solidFill>
                <a:effectLst/>
                <a:latin typeface="+mn-lt"/>
                <a:ea typeface="+mn-ea"/>
                <a:cs typeface="+mn-cs"/>
              </a:rPr>
              <a:t>, Creative Commons CC0, https://pixnio.com/fauna-animals/insects-and-bugs/mosquito/aedes-albopictus-mosquito-genus-of-the-culicine-family-of-mosquitoes</a:t>
            </a:r>
            <a:r>
              <a:rPr lang="en-US" b="0" dirty="0"/>
              <a:t> </a:t>
            </a:r>
            <a:r>
              <a:rPr lang="en-US" dirty="0"/>
              <a:t> </a:t>
            </a: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Mosquito screen: </a:t>
            </a:r>
            <a:r>
              <a:rPr lang="en-US" dirty="0"/>
              <a:t>Shutterstock.com</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14</a:t>
            </a:fld>
            <a:endParaRPr lang="en-GB" dirty="0"/>
          </a:p>
        </p:txBody>
      </p:sp>
    </p:spTree>
    <p:extLst>
      <p:ext uri="{BB962C8B-B14F-4D97-AF65-F5344CB8AC3E}">
        <p14:creationId xmlns:p14="http://schemas.microsoft.com/office/powerpoint/2010/main" val="3366923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Narration: </a:t>
            </a:r>
            <a:r>
              <a:rPr lang="en-US" sz="1200" b="0" kern="1200" dirty="0">
                <a:solidFill>
                  <a:schemeClr val="tx1"/>
                </a:solidFill>
                <a:latin typeface="+mn-lt"/>
                <a:ea typeface="+mn-ea"/>
                <a:cs typeface="+mn-cs"/>
              </a:rPr>
              <a:t>And nets over your bed at night.</a:t>
            </a:r>
          </a:p>
          <a:p>
            <a:pPr marL="171450" indent="-171450">
              <a:buFontTx/>
              <a:buChar char="-"/>
            </a:pPr>
            <a:endParaRPr lang="en-US" sz="1200" b="1" dirty="0">
              <a:latin typeface="+mn-lt"/>
            </a:endParaRPr>
          </a:p>
          <a:p>
            <a:pPr>
              <a:defRPr/>
            </a:pPr>
            <a:r>
              <a:rPr lang="en-US" b="1" dirty="0"/>
              <a:t>Photo by:​ </a:t>
            </a:r>
            <a:r>
              <a:rPr lang="en-US" sz="1200" dirty="0">
                <a:latin typeface="+mn-lt"/>
              </a:rPr>
              <a:t>​</a:t>
            </a:r>
            <a:r>
              <a:rPr lang="en-US" sz="1200" dirty="0" err="1">
                <a:solidFill>
                  <a:srgbClr val="000000"/>
                </a:solidFill>
                <a:effectLst/>
                <a:latin typeface="+mn-lt"/>
                <a:ea typeface="Calibri" panose="020F0502020204030204" pitchFamily="34" charset="0"/>
                <a:cs typeface="Calibri" panose="020F0502020204030204" pitchFamily="34" charset="0"/>
              </a:rPr>
              <a:t>Tatsiana</a:t>
            </a:r>
            <a:r>
              <a:rPr lang="en-US" sz="1200" dirty="0">
                <a:solidFill>
                  <a:srgbClr val="000000"/>
                </a:solidFill>
                <a:effectLst/>
                <a:latin typeface="+mn-lt"/>
                <a:ea typeface="Calibri" panose="020F0502020204030204" pitchFamily="34" charset="0"/>
                <a:cs typeface="Calibri" panose="020F0502020204030204" pitchFamily="34" charset="0"/>
              </a:rPr>
              <a:t> </a:t>
            </a:r>
            <a:r>
              <a:rPr lang="en-US" sz="1200" dirty="0" err="1">
                <a:solidFill>
                  <a:srgbClr val="000000"/>
                </a:solidFill>
                <a:effectLst/>
                <a:latin typeface="+mn-lt"/>
                <a:ea typeface="Calibri" panose="020F0502020204030204" pitchFamily="34" charset="0"/>
                <a:cs typeface="Calibri" panose="020F0502020204030204" pitchFamily="34" charset="0"/>
              </a:rPr>
              <a:t>Hendzel</a:t>
            </a:r>
            <a:r>
              <a:rPr lang="en-US" sz="1200" dirty="0">
                <a:solidFill>
                  <a:srgbClr val="000000"/>
                </a:solidFill>
                <a:effectLst/>
                <a:latin typeface="+mn-lt"/>
                <a:ea typeface="Calibri" panose="020F0502020204030204" pitchFamily="34" charset="0"/>
                <a:cs typeface="Calibri" panose="020F0502020204030204" pitchFamily="34" charset="0"/>
              </a:rPr>
              <a:t> / </a:t>
            </a:r>
            <a:r>
              <a:rPr lang="en-US" sz="1200" dirty="0">
                <a:latin typeface="+mn-lt"/>
              </a:rPr>
              <a:t>Shutterstock.com</a:t>
            </a:r>
            <a:endParaRPr lang="en-GB" sz="1200" b="1" dirty="0">
              <a:highlight>
                <a:srgbClr val="FFFF00"/>
              </a:highlight>
              <a:latin typeface="+mn-lt"/>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15</a:t>
            </a:fld>
            <a:endParaRPr lang="en-GB" dirty="0"/>
          </a:p>
        </p:txBody>
      </p:sp>
    </p:spTree>
    <p:extLst>
      <p:ext uri="{BB962C8B-B14F-4D97-AF65-F5344CB8AC3E}">
        <p14:creationId xmlns:p14="http://schemas.microsoft.com/office/powerpoint/2010/main" val="17807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kern="1200" dirty="0">
                <a:solidFill>
                  <a:schemeClr val="tx1"/>
                </a:solidFill>
                <a:latin typeface="+mn-lt"/>
                <a:ea typeface="+mn-ea"/>
                <a:cs typeface="+mn-cs"/>
              </a:rPr>
              <a:t>Don’t use illegal drugs.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e</a:t>
            </a:r>
            <a:r>
              <a:rPr lang="en-US" sz="1200" b="0" kern="1200" dirty="0">
                <a:solidFill>
                  <a:schemeClr val="tx1"/>
                </a:solidFill>
                <a:latin typeface="+mn-lt"/>
                <a:ea typeface="+mn-ea"/>
                <a:cs typeface="+mn-cs"/>
              </a:rPr>
              <a:t>ven </a:t>
            </a:r>
            <a:r>
              <a:rPr lang="en-US" sz="1200" kern="1200" dirty="0">
                <a:solidFill>
                  <a:schemeClr val="tx1"/>
                </a:solidFill>
                <a:latin typeface="+mn-lt"/>
                <a:ea typeface="+mn-ea"/>
                <a:cs typeface="+mn-cs"/>
              </a:rPr>
              <a:t>l</a:t>
            </a:r>
            <a:r>
              <a:rPr lang="en-GB" sz="1200" kern="1200" dirty="0">
                <a:solidFill>
                  <a:schemeClr val="tx1"/>
                </a:solidFill>
                <a:latin typeface="+mn-lt"/>
                <a:ea typeface="+mn-ea"/>
                <a:cs typeface="+mn-cs"/>
              </a:rPr>
              <a:t>egal drugs have health effects so it’s best to use in moderation.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Drugs and alcohol can stay in your system for hours and affect your ability to focus and move, even the next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can lead to accidents at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dirty="0"/>
              <a:t>1. Syringe: </a:t>
            </a:r>
            <a:r>
              <a:rPr lang="en-US" b="0" dirty="0" err="1">
                <a:solidFill>
                  <a:srgbClr val="FFFFFF"/>
                </a:solidFill>
                <a:effectLst/>
                <a:latin typeface="Open Sans" panose="020B0606030504020204" pitchFamily="34" charset="0"/>
              </a:rPr>
              <a:t>RenoBeranger</a:t>
            </a:r>
            <a:r>
              <a:rPr lang="en-US" b="0" dirty="0">
                <a:solidFill>
                  <a:srgbClr val="FFFFFF"/>
                </a:solidFill>
                <a:effectLst/>
                <a:latin typeface="Open Sans" panose="020B0606030504020204" pitchFamily="34" charset="0"/>
              </a:rPr>
              <a:t> on </a:t>
            </a:r>
            <a:r>
              <a:rPr lang="en-US" b="0" dirty="0" err="1">
                <a:solidFill>
                  <a:srgbClr val="FFFFFF"/>
                </a:solidFill>
                <a:effectLst/>
                <a:latin typeface="Open Sans" panose="020B0606030504020204" pitchFamily="34" charset="0"/>
              </a:rPr>
              <a:t>Pixabay</a:t>
            </a:r>
            <a:r>
              <a:rPr lang="en-US" b="0" dirty="0">
                <a:solidFill>
                  <a:srgbClr val="FFFFFF"/>
                </a:solidFill>
                <a:effectLst/>
                <a:latin typeface="Open Sans" panose="020B0606030504020204" pitchFamily="34" charset="0"/>
              </a:rPr>
              <a:t>, </a:t>
            </a:r>
            <a:r>
              <a:rPr lang="en-GB" b="0" dirty="0"/>
              <a:t>https://pixabay.com/photos/drugs-addict-addiction-problem-2793133/</a:t>
            </a:r>
          </a:p>
          <a:p>
            <a:pPr algn="l" rtl="0" fontAlgn="base"/>
            <a:r>
              <a:rPr lang="en-GB" b="0" dirty="0">
                <a:cs typeface="Calibri"/>
              </a:rPr>
              <a:t>2. </a:t>
            </a:r>
            <a:r>
              <a:rPr lang="en-US" sz="1800" b="0" i="0" dirty="0">
                <a:solidFill>
                  <a:srgbClr val="000000"/>
                </a:solidFill>
                <a:effectLst/>
                <a:latin typeface="Calibri" panose="020F0502020204030204" pitchFamily="34" charset="0"/>
              </a:rPr>
              <a:t>Khat:  Public domain, https://picryl.com/media/cooperation-within-cbp-in-savannah-leads-to-largest-khat-seizure-in-agencys-18b63a </a:t>
            </a:r>
            <a:endParaRPr lang="en-US"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3. Cannabis: </a:t>
            </a:r>
            <a:r>
              <a:rPr lang="en-US" b="0" i="0" dirty="0" err="1">
                <a:solidFill>
                  <a:srgbClr val="000000"/>
                </a:solidFill>
                <a:effectLst/>
                <a:latin typeface="Calibri" panose="020F0502020204030204" pitchFamily="34" charset="0"/>
              </a:rPr>
              <a:t>pugrawr</a:t>
            </a:r>
            <a:r>
              <a:rPr lang="en-US" b="0" i="0" dirty="0">
                <a:solidFill>
                  <a:srgbClr val="000000"/>
                </a:solidFill>
                <a:effectLst/>
                <a:latin typeface="Calibri" panose="020F0502020204030204" pitchFamily="34" charset="0"/>
              </a:rPr>
              <a:t> on </a:t>
            </a:r>
            <a:r>
              <a:rPr lang="en-US" b="0" i="0" dirty="0" err="1">
                <a:solidFill>
                  <a:srgbClr val="000000"/>
                </a:solidFill>
                <a:effectLst/>
                <a:latin typeface="Calibri" panose="020F0502020204030204" pitchFamily="34" charset="0"/>
              </a:rPr>
              <a:t>Pxhere</a:t>
            </a:r>
            <a:r>
              <a:rPr lang="en-US" b="0" i="0" dirty="0">
                <a:solidFill>
                  <a:srgbClr val="000000"/>
                </a:solidFill>
                <a:effectLst/>
                <a:latin typeface="Calibri" panose="020F0502020204030204" pitchFamily="34" charset="0"/>
              </a:rPr>
              <a:t>, Creative Commons CC0, https://pxhere.com/en/photo/1586953</a:t>
            </a:r>
            <a:endParaRPr lang="en-GB"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4. Beer: </a:t>
            </a:r>
            <a:r>
              <a:rPr lang="en-US" b="0" i="0" dirty="0" err="1">
                <a:solidFill>
                  <a:srgbClr val="FFFFFF"/>
                </a:solidFill>
                <a:effectLst/>
                <a:latin typeface="-apple-system"/>
              </a:rPr>
              <a:t>Adonyi</a:t>
            </a:r>
            <a:r>
              <a:rPr lang="en-US" b="0" i="0" dirty="0">
                <a:solidFill>
                  <a:srgbClr val="FFFFFF"/>
                </a:solidFill>
                <a:effectLst/>
                <a:latin typeface="-apple-system"/>
              </a:rPr>
              <a:t> </a:t>
            </a:r>
            <a:r>
              <a:rPr lang="en-US" b="0" i="0" dirty="0" err="1">
                <a:solidFill>
                  <a:srgbClr val="FFFFFF"/>
                </a:solidFill>
                <a:effectLst/>
                <a:latin typeface="-apple-system"/>
              </a:rPr>
              <a:t>Gábor</a:t>
            </a:r>
            <a:r>
              <a:rPr lang="en-US" b="0" i="0" dirty="0">
                <a:solidFill>
                  <a:srgbClr val="FFFFFF"/>
                </a:solidFill>
                <a:effectLst/>
                <a:latin typeface="-apple-system"/>
              </a:rPr>
              <a:t> on </a:t>
            </a:r>
            <a:r>
              <a:rPr lang="en-US" b="0" i="0" dirty="0" err="1">
                <a:solidFill>
                  <a:srgbClr val="FFFFFF"/>
                </a:solidFill>
                <a:effectLst/>
                <a:latin typeface="-apple-system"/>
              </a:rPr>
              <a:t>Pxhere</a:t>
            </a:r>
            <a:r>
              <a:rPr lang="en-US" b="0" i="0" dirty="0">
                <a:solidFill>
                  <a:srgbClr val="FFFFFF"/>
                </a:solidFill>
                <a:effectLst/>
                <a:latin typeface="-apple-system"/>
              </a:rPr>
              <a:t>, Creative Commons CC0, </a:t>
            </a:r>
            <a:r>
              <a:rPr lang="en-US" b="0" dirty="0"/>
              <a:t>https://pxhere.com/en/photo/1606075 </a:t>
            </a:r>
            <a:r>
              <a:rPr lang="en-US" dirty="0"/>
              <a:t>​</a:t>
            </a:r>
            <a:endParaRPr lang="en-US" b="0"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16</a:t>
            </a:fld>
            <a:endParaRPr lang="en-GB" dirty="0"/>
          </a:p>
        </p:txBody>
      </p:sp>
    </p:spTree>
    <p:extLst>
      <p:ext uri="{BB962C8B-B14F-4D97-AF65-F5344CB8AC3E}">
        <p14:creationId xmlns:p14="http://schemas.microsoft.com/office/powerpoint/2010/main" val="396464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Now we’ll find out what your rights and responsibilities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have certain rights if you are staying in worker accommodation.</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 </a:t>
            </a:r>
            <a:r>
              <a:rPr lang="en-US" sz="1200" b="0" i="0" dirty="0">
                <a:solidFill>
                  <a:srgbClr val="212124"/>
                </a:solidFill>
                <a:effectLst/>
                <a:latin typeface="Proxima Nova"/>
              </a:rPr>
              <a:t>© World Bank.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17</a:t>
            </a:fld>
            <a:endParaRPr lang="en-GB" dirty="0"/>
          </a:p>
        </p:txBody>
      </p:sp>
    </p:spTree>
    <p:extLst>
      <p:ext uri="{BB962C8B-B14F-4D97-AF65-F5344CB8AC3E}">
        <p14:creationId xmlns:p14="http://schemas.microsoft.com/office/powerpoint/2010/main" val="2651847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kern="1200" dirty="0">
                <a:solidFill>
                  <a:schemeClr val="tx1"/>
                </a:solidFill>
                <a:latin typeface="+mn-lt"/>
                <a:ea typeface="+mn-ea"/>
                <a:cs typeface="+mn-cs"/>
              </a:rPr>
              <a:t>You should receive a copy of the accommodation rules which should be fair, reasonable, </a:t>
            </a:r>
            <a:r>
              <a:rPr lang="en-US" b="0" dirty="0"/>
              <a:t>clear and understandable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you break these rules there could be serious consequences – even losing your job and your place in the accommodation.</a:t>
            </a: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dirty="0"/>
              <a:t>Shutterstock.com</a:t>
            </a:r>
            <a:endParaRPr lang="en-GB" b="1" dirty="0">
              <a:highlight>
                <a:srgbClr val="FFFF00"/>
              </a:highlight>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18</a:t>
            </a:fld>
            <a:endParaRPr lang="en-GB" dirty="0"/>
          </a:p>
        </p:txBody>
      </p:sp>
    </p:spTree>
    <p:extLst>
      <p:ext uri="{BB962C8B-B14F-4D97-AF65-F5344CB8AC3E}">
        <p14:creationId xmlns:p14="http://schemas.microsoft.com/office/powerpoint/2010/main" val="10272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sz="1200" kern="1200" dirty="0">
                <a:solidFill>
                  <a:schemeClr val="tx1"/>
                </a:solidFill>
                <a:latin typeface="+mn-lt"/>
                <a:ea typeface="+mn-ea"/>
                <a:cs typeface="+mn-cs"/>
              </a:rPr>
              <a:t>Any payments for your accommodation must be stated in your work contract or be free or the same or less than the local market price.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Your identity papers should never be taken from you – no one should ask for these to secure your accommodation.</a:t>
            </a: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World Bank</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19</a:t>
            </a:fld>
            <a:endParaRPr lang="en-GB" dirty="0"/>
          </a:p>
        </p:txBody>
      </p:sp>
    </p:spTree>
    <p:extLst>
      <p:ext uri="{BB962C8B-B14F-4D97-AF65-F5344CB8AC3E}">
        <p14:creationId xmlns:p14="http://schemas.microsoft.com/office/powerpoint/2010/main" val="354421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sz="1200" kern="1200" dirty="0">
                <a:solidFill>
                  <a:schemeClr val="tx1"/>
                </a:solidFill>
                <a:latin typeface="+mn-lt"/>
                <a:ea typeface="+mn-lt"/>
                <a:cs typeface="+mn-lt"/>
              </a:rPr>
              <a:t>By the end of this module you will be able to: </a:t>
            </a:r>
            <a:endParaRPr lang="en-US" sz="1200" kern="1200" dirty="0">
              <a:solidFill>
                <a:schemeClr val="tx1"/>
              </a:solidFill>
              <a:latin typeface="+mn-lt"/>
              <a:ea typeface="+mn-ea"/>
              <a:cs typeface="+mn-cs"/>
            </a:endParaRPr>
          </a:p>
          <a:p>
            <a:pPr marL="285750" indent="-285750">
              <a:buFont typeface="Arial"/>
              <a:buChar char="•"/>
            </a:pPr>
            <a:r>
              <a:rPr lang="en-US" sz="1200" kern="1200" dirty="0">
                <a:solidFill>
                  <a:schemeClr val="tx1"/>
                </a:solidFill>
                <a:latin typeface="+mn-lt"/>
                <a:ea typeface="+mn-lt"/>
                <a:cs typeface="+mn-lt"/>
              </a:rPr>
              <a:t>keep yourself and others safe and healthy in the worker accommodation</a:t>
            </a:r>
            <a:endParaRPr lang="en-US" sz="1200" kern="1200" dirty="0">
              <a:solidFill>
                <a:schemeClr val="tx1"/>
              </a:solidFill>
              <a:latin typeface="+mn-lt"/>
              <a:ea typeface="+mn-ea"/>
              <a:cs typeface="+mn-cs"/>
            </a:endParaRPr>
          </a:p>
          <a:p>
            <a:pPr marL="285750" indent="-285750">
              <a:buFont typeface="Arial"/>
              <a:buChar char="•"/>
            </a:pPr>
            <a:r>
              <a:rPr lang="en-US" sz="1200" kern="1200" dirty="0">
                <a:solidFill>
                  <a:schemeClr val="tx1"/>
                </a:solidFill>
                <a:latin typeface="+mn-lt"/>
                <a:ea typeface="+mn-lt"/>
                <a:cs typeface="+mn-lt"/>
              </a:rPr>
              <a:t>look after it</a:t>
            </a:r>
            <a:endParaRPr lang="en-US" sz="1200" kern="1200" dirty="0">
              <a:solidFill>
                <a:schemeClr val="tx1"/>
              </a:solidFill>
              <a:latin typeface="+mn-lt"/>
              <a:ea typeface="+mn-ea"/>
              <a:cs typeface="+mn-cs"/>
            </a:endParaRPr>
          </a:p>
          <a:p>
            <a:pPr marL="285750" indent="-285750">
              <a:buFont typeface="Arial"/>
              <a:buChar char="•"/>
            </a:pPr>
            <a:r>
              <a:rPr lang="en-US" sz="1200" kern="1200" dirty="0">
                <a:solidFill>
                  <a:schemeClr val="tx1"/>
                </a:solidFill>
                <a:latin typeface="+mn-lt"/>
                <a:ea typeface="+mn-lt"/>
                <a:cs typeface="+mn-lt"/>
              </a:rPr>
              <a:t>know your rights and</a:t>
            </a:r>
            <a:endParaRPr lang="en-US" sz="1200" kern="1200" dirty="0">
              <a:solidFill>
                <a:schemeClr val="tx1"/>
              </a:solidFill>
              <a:latin typeface="+mn-lt"/>
              <a:ea typeface="+mn-ea"/>
              <a:cs typeface="+mn-cs"/>
            </a:endParaRPr>
          </a:p>
          <a:p>
            <a:pPr marL="285750" indent="-285750">
              <a:buFont typeface="Arial"/>
              <a:buChar char="•"/>
            </a:pPr>
            <a:r>
              <a:rPr lang="en-US" sz="1200" kern="1200" dirty="0">
                <a:solidFill>
                  <a:schemeClr val="tx1"/>
                </a:solidFill>
                <a:latin typeface="+mn-lt"/>
                <a:ea typeface="+mn-lt"/>
                <a:cs typeface="+mn-lt"/>
              </a:rPr>
              <a:t>report any concerns about your accommodation.</a:t>
            </a:r>
          </a:p>
          <a:p>
            <a:endParaRPr lang="en-US" b="1" dirty="0"/>
          </a:p>
          <a:p>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dirty="0"/>
          </a:p>
        </p:txBody>
      </p:sp>
    </p:spTree>
    <p:extLst>
      <p:ext uri="{BB962C8B-B14F-4D97-AF65-F5344CB8AC3E}">
        <p14:creationId xmlns:p14="http://schemas.microsoft.com/office/powerpoint/2010/main" val="1716278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You</a:t>
            </a:r>
            <a:r>
              <a:rPr lang="en-US" sz="1200" kern="1200" dirty="0">
                <a:solidFill>
                  <a:schemeClr val="tx1"/>
                </a:solidFill>
                <a:latin typeface="+mn-lt"/>
                <a:ea typeface="+mn-ea"/>
                <a:cs typeface="+mn-cs"/>
              </a:rPr>
              <a:t> should be free to come and go from your accommodation at any time – your employer cannot keep you there.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should be free transport between the construction site and the worker accommodation.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may also be transport to and from the accommodation and nearby towns or villages.</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r>
              <a:rPr lang="en-US" dirty="0"/>
              <a:t>​</a:t>
            </a:r>
          </a:p>
        </p:txBody>
      </p:sp>
      <p:sp>
        <p:nvSpPr>
          <p:cNvPr id="4" name="Slide Number Placeholder 3"/>
          <p:cNvSpPr>
            <a:spLocks noGrp="1"/>
          </p:cNvSpPr>
          <p:nvPr>
            <p:ph type="sldNum" sz="quarter" idx="5"/>
          </p:nvPr>
        </p:nvSpPr>
        <p:spPr/>
        <p:txBody>
          <a:bodyPr/>
          <a:lstStyle/>
          <a:p>
            <a:fld id="{4728D87D-F75C-4A1C-B1D4-17454C29C32E}" type="slidenum">
              <a:rPr lang="en-GB" smtClean="0"/>
              <a:t>20</a:t>
            </a:fld>
            <a:endParaRPr lang="en-GB" dirty="0"/>
          </a:p>
        </p:txBody>
      </p:sp>
    </p:spTree>
    <p:extLst>
      <p:ext uri="{BB962C8B-B14F-4D97-AF65-F5344CB8AC3E}">
        <p14:creationId xmlns:p14="http://schemas.microsoft.com/office/powerpoint/2010/main" val="3437964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b="1" dirty="0"/>
              <a:t>Narration: </a:t>
            </a:r>
            <a:r>
              <a:rPr lang="en-US" b="0" dirty="0"/>
              <a:t>If you spot anything is broken, like a ripped insect screen or a leaking tap, or have any issues about the accommodation</a:t>
            </a:r>
            <a:r>
              <a:rPr lang="en-US" dirty="0"/>
              <a:t> or other workers, there should be a way for you to raise these so that they can be resolved. </a:t>
            </a:r>
          </a:p>
          <a:p>
            <a:pPr defTabSz="990661">
              <a:defRPr/>
            </a:pPr>
            <a:r>
              <a:rPr lang="en-US" b="0" dirty="0"/>
              <a:t>It’s important that you report things. </a:t>
            </a:r>
          </a:p>
          <a:p>
            <a:pPr defTabSz="990661">
              <a:defRPr/>
            </a:pPr>
            <a:r>
              <a:rPr lang="en-US" b="0" dirty="0"/>
              <a:t>Y</a:t>
            </a:r>
            <a:r>
              <a:rPr lang="en-US" dirty="0"/>
              <a:t>ou might prevent an accident. </a:t>
            </a:r>
          </a:p>
          <a:p>
            <a:pPr defTabSz="990661">
              <a:defRPr/>
            </a:pPr>
            <a:r>
              <a:rPr lang="en-US" dirty="0"/>
              <a:t>O</a:t>
            </a:r>
            <a:r>
              <a:rPr lang="en-US" b="0" dirty="0"/>
              <a:t>r you might have suggestions for improvements. </a:t>
            </a:r>
            <a:endParaRPr lang="en-US" dirty="0"/>
          </a:p>
          <a:p>
            <a:pPr marL="0" marR="0" lvl="0" indent="0" algn="l" defTabSz="990661" rtl="0" eaLnBrk="1" fontAlgn="auto" latinLnBrk="0" hangingPunct="1">
              <a:lnSpc>
                <a:spcPct val="100000"/>
              </a:lnSpc>
              <a:spcBef>
                <a:spcPts val="0"/>
              </a:spcBef>
              <a:spcAft>
                <a:spcPts val="0"/>
              </a:spcAft>
              <a:buClrTx/>
              <a:buSzTx/>
              <a:buFontTx/>
              <a:buNone/>
              <a:tabLst/>
              <a:defRPr/>
            </a:pPr>
            <a:r>
              <a:rPr lang="en-US" dirty="0"/>
              <a:t>Speak to the manager or there should be a system for you to follow, such as a grievance mechanism.</a:t>
            </a:r>
            <a:endParaRPr lang="en-US" dirty="0">
              <a:cs typeface="Calibri"/>
            </a:endParaRPr>
          </a:p>
          <a:p>
            <a:pPr defTabSz="990661">
              <a:defRPr/>
            </a:pPr>
            <a:r>
              <a:rPr lang="en-US" dirty="0"/>
              <a:t>No one should be blamed for any problems and there should not be any consequences for you or others if you raise something.</a:t>
            </a:r>
          </a:p>
          <a:p>
            <a:pPr defTabSz="990661">
              <a:defRPr/>
            </a:pPr>
            <a:r>
              <a:rPr lang="en-US" sz="1200" kern="1200" dirty="0">
                <a:solidFill>
                  <a:schemeClr val="tx1"/>
                </a:solidFill>
                <a:latin typeface="+mn-lt"/>
                <a:ea typeface="+mn-ea"/>
                <a:cs typeface="+mn-cs"/>
              </a:rPr>
              <a:t>You may want to take part in a workers’ accommodation committee – or set one up if there isn’t one. </a:t>
            </a:r>
          </a:p>
          <a:p>
            <a:pPr defTabSz="990661">
              <a:defRPr/>
            </a:pPr>
            <a:r>
              <a:rPr lang="en-US" sz="1200" kern="1200" dirty="0">
                <a:solidFill>
                  <a:schemeClr val="tx1"/>
                </a:solidFill>
                <a:latin typeface="+mn-lt"/>
                <a:ea typeface="+mn-ea"/>
                <a:cs typeface="+mn-cs"/>
              </a:rPr>
              <a:t>This can be a useful way to help make sure the worker accommodation is run well.</a:t>
            </a:r>
          </a:p>
          <a:p>
            <a:pPr defTabSz="990661">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Image by: </a:t>
            </a:r>
            <a:r>
              <a:rPr lang="en-US" dirty="0"/>
              <a:t>Shutterstock.com</a:t>
            </a:r>
            <a:endParaRPr lang="en-US" sz="1300" b="1"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21</a:t>
            </a:fld>
            <a:endParaRPr lang="en-GB" dirty="0"/>
          </a:p>
        </p:txBody>
      </p:sp>
      <p:sp>
        <p:nvSpPr>
          <p:cNvPr id="5" name="Date Placeholder 4">
            <a:extLst>
              <a:ext uri="{FF2B5EF4-FFF2-40B4-BE49-F238E27FC236}">
                <a16:creationId xmlns:a16="http://schemas.microsoft.com/office/drawing/2014/main" id="{BD16B8C9-50DE-458E-BF90-8448439E2EF2}"/>
              </a:ext>
            </a:extLst>
          </p:cNvPr>
          <p:cNvSpPr>
            <a:spLocks noGrp="1"/>
          </p:cNvSpPr>
          <p:nvPr>
            <p:ph type="dt" idx="1"/>
          </p:nvPr>
        </p:nvSpPr>
        <p:spPr/>
        <p:txBody>
          <a:bodyPr/>
          <a:lstStyle/>
          <a:p>
            <a:fld id="{AE91A8DB-092E-49B3-A4F6-F595F3759304}" type="datetime1">
              <a:rPr lang="en-GB" smtClean="0"/>
              <a:t>31/05/2023</a:t>
            </a:fld>
            <a:endParaRPr lang="en-GB" dirty="0"/>
          </a:p>
        </p:txBody>
      </p:sp>
    </p:spTree>
    <p:extLst>
      <p:ext uri="{BB962C8B-B14F-4D97-AF65-F5344CB8AC3E}">
        <p14:creationId xmlns:p14="http://schemas.microsoft.com/office/powerpoint/2010/main" val="176397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kern="1200" dirty="0">
                <a:solidFill>
                  <a:schemeClr val="tx1"/>
                </a:solidFill>
                <a:latin typeface="+mn-lt"/>
                <a:ea typeface="+mn-ea"/>
                <a:cs typeface="+mn-cs"/>
              </a:rPr>
              <a:t>We’ll finish this module with </a:t>
            </a:r>
            <a:r>
              <a:rPr lang="en-US" b="0" dirty="0"/>
              <a:t>three key things to remember.</a:t>
            </a:r>
            <a:endParaRPr lang="en-US" b="1" dirty="0"/>
          </a:p>
          <a:p>
            <a:endParaRPr lang="en-US" sz="13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Image by: </a:t>
            </a:r>
            <a:r>
              <a:rPr lang="en-US" sz="1200" b="0" i="0" dirty="0">
                <a:solidFill>
                  <a:srgbClr val="212124"/>
                </a:solidFill>
                <a:effectLst/>
                <a:latin typeface="Proxima Nova"/>
              </a:rPr>
              <a:t>© </a:t>
            </a:r>
            <a:r>
              <a:rPr lang="en-US" sz="1300" b="0" dirty="0"/>
              <a:t>World Bank</a:t>
            </a: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22</a:t>
            </a:fld>
            <a:endParaRPr lang="en-GB" dirty="0"/>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t>31/05/2023</a:t>
            </a:fld>
            <a:endParaRPr lang="en-GB" dirty="0"/>
          </a:p>
        </p:txBody>
      </p:sp>
    </p:spTree>
    <p:extLst>
      <p:ext uri="{BB962C8B-B14F-4D97-AF65-F5344CB8AC3E}">
        <p14:creationId xmlns:p14="http://schemas.microsoft.com/office/powerpoint/2010/main" val="3244868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90661">
              <a:buNone/>
              <a:defRPr/>
            </a:pPr>
            <a:r>
              <a:rPr lang="en-US" sz="1200" b="1" dirty="0"/>
              <a:t>Narration: </a:t>
            </a:r>
            <a:r>
              <a:rPr lang="en-US" sz="1200" b="0" dirty="0"/>
              <a:t>1. </a:t>
            </a:r>
            <a:r>
              <a:rPr lang="en-US" sz="1200" b="0" kern="1200" dirty="0">
                <a:solidFill>
                  <a:schemeClr val="tx1"/>
                </a:solidFill>
                <a:latin typeface="+mn-lt"/>
                <a:ea typeface="+mn-ea"/>
                <a:cs typeface="+mn-cs"/>
              </a:rPr>
              <a:t>Keep </a:t>
            </a:r>
            <a:r>
              <a:rPr lang="en-US" sz="1200" kern="1200" dirty="0">
                <a:solidFill>
                  <a:schemeClr val="tx1"/>
                </a:solidFill>
                <a:latin typeface="+mn-lt"/>
                <a:ea typeface="+mn-ea"/>
                <a:cs typeface="+mn-cs"/>
              </a:rPr>
              <a:t>your accommodation clean and tidy</a:t>
            </a:r>
          </a:p>
          <a:p>
            <a:pPr marL="0" indent="0" defTabSz="990661">
              <a:buNone/>
              <a:defRPr/>
            </a:pPr>
            <a:r>
              <a:rPr lang="en-US" sz="1200" kern="1200" dirty="0">
                <a:solidFill>
                  <a:schemeClr val="tx1"/>
                </a:solidFill>
                <a:latin typeface="+mn-lt"/>
                <a:ea typeface="+mn-ea"/>
                <a:cs typeface="+mn-cs"/>
              </a:rPr>
              <a:t>2. Be considerate and</a:t>
            </a:r>
            <a:endParaRPr lang="en-US" sz="1200" b="0" dirty="0"/>
          </a:p>
          <a:p>
            <a:pPr marL="0" indent="0" defTabSz="990661">
              <a:buNone/>
              <a:defRPr/>
            </a:pPr>
            <a:r>
              <a:rPr lang="en-US" sz="1200" b="0" dirty="0"/>
              <a:t>3. Know your rights.</a:t>
            </a:r>
          </a:p>
          <a:p>
            <a:pPr defTabSz="990661">
              <a:defRPr/>
            </a:pPr>
            <a:r>
              <a:rPr lang="en-US" sz="1200" dirty="0">
                <a:solidFill>
                  <a:srgbClr val="000000"/>
                </a:solidFill>
                <a:effectLst/>
                <a:latin typeface="Calibri" panose="020F0502020204030204" pitchFamily="34" charset="0"/>
                <a:ea typeface="Calibri" panose="020F0502020204030204" pitchFamily="34" charset="0"/>
              </a:rPr>
              <a:t>Now that you know how to stay safe and healthy in your worker accommodation, </a:t>
            </a:r>
            <a:r>
              <a:rPr lang="en-GB" sz="1200" dirty="0">
                <a:effectLst/>
                <a:latin typeface="Calibri" panose="020F0502020204030204" pitchFamily="34" charset="0"/>
                <a:ea typeface="Calibri" panose="020F0502020204030204" pitchFamily="34" charset="0"/>
                <a:cs typeface="Times New Roman" panose="02020603050405020304" pitchFamily="18" charset="0"/>
              </a:rPr>
              <a:t>you have completed the second section of the general induction </a:t>
            </a:r>
            <a:r>
              <a:rPr lang="en-US" sz="1200" dirty="0">
                <a:solidFill>
                  <a:srgbClr val="000000"/>
                </a:solidFill>
                <a:effectLst/>
                <a:latin typeface="Calibri" panose="020F0502020204030204" pitchFamily="34" charset="0"/>
                <a:ea typeface="Calibri" panose="020F0502020204030204" pitchFamily="34" charset="0"/>
              </a:rPr>
              <a:t>how to do everyday tasks</a:t>
            </a:r>
            <a:r>
              <a:rPr lang="en-US" sz="1200" dirty="0">
                <a:effectLst/>
                <a:latin typeface="Calibri" panose="020F0502020204030204" pitchFamily="34" charset="0"/>
                <a:ea typeface="Calibri" panose="020F0502020204030204" pitchFamily="34" charset="0"/>
                <a:cs typeface="Times New Roman" panose="02020603050405020304" pitchFamily="18" charset="0"/>
              </a:rPr>
              <a:t> – well done! </a:t>
            </a:r>
          </a:p>
          <a:p>
            <a:pPr defTabSz="990661">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we’ll start t</a:t>
            </a:r>
            <a:r>
              <a:rPr lang="en-US" sz="1200" dirty="0">
                <a:solidFill>
                  <a:srgbClr val="000000"/>
                </a:solidFill>
                <a:effectLst/>
                <a:latin typeface="Calibri" panose="020F0502020204030204" pitchFamily="34" charset="0"/>
                <a:ea typeface="Calibri" panose="020F0502020204030204" pitchFamily="34" charset="0"/>
              </a:rPr>
              <a:t>he third and final section of the general induction on what you need to do when carrying out specific activities.</a:t>
            </a:r>
          </a:p>
          <a:p>
            <a:pPr defTabSz="990661">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dirty="0"/>
              <a:t>Shutterstock.com</a:t>
            </a:r>
            <a:endParaRPr lang="en-GB" sz="1200" b="1" dirty="0">
              <a:highlight>
                <a:srgbClr val="FFFF00"/>
              </a:highlight>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23</a:t>
            </a:fld>
            <a:endParaRPr lang="en-GB" dirty="0"/>
          </a:p>
        </p:txBody>
      </p:sp>
      <p:sp>
        <p:nvSpPr>
          <p:cNvPr id="5" name="Date Placeholder 4">
            <a:extLst>
              <a:ext uri="{FF2B5EF4-FFF2-40B4-BE49-F238E27FC236}">
                <a16:creationId xmlns:a16="http://schemas.microsoft.com/office/drawing/2014/main" id="{2C275FDD-BADD-4F35-B28D-BD7214F1DCFE}"/>
              </a:ext>
            </a:extLst>
          </p:cNvPr>
          <p:cNvSpPr>
            <a:spLocks noGrp="1"/>
          </p:cNvSpPr>
          <p:nvPr>
            <p:ph type="dt" idx="1"/>
          </p:nvPr>
        </p:nvSpPr>
        <p:spPr/>
        <p:txBody>
          <a:bodyPr/>
          <a:lstStyle/>
          <a:p>
            <a:fld id="{B859CAC8-DF03-49DE-88AB-2261A4E49064}" type="datetime1">
              <a:rPr lang="en-GB" smtClean="0"/>
              <a:t>31/05/2023</a:t>
            </a:fld>
            <a:endParaRPr lang="en-GB" dirty="0"/>
          </a:p>
        </p:txBody>
      </p:sp>
    </p:spTree>
    <p:extLst>
      <p:ext uri="{BB962C8B-B14F-4D97-AF65-F5344CB8AC3E}">
        <p14:creationId xmlns:p14="http://schemas.microsoft.com/office/powerpoint/2010/main" val="36113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kern="1200" dirty="0">
                <a:solidFill>
                  <a:schemeClr val="tx1"/>
                </a:solidFill>
                <a:latin typeface="+mn-lt"/>
                <a:ea typeface="+mn-lt"/>
                <a:cs typeface="+mn-lt"/>
              </a:rPr>
              <a:t>Let’s begin by explaining </a:t>
            </a:r>
            <a:r>
              <a:rPr lang="en-US" b="0" dirty="0"/>
              <a:t>why worker accommodation is important</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Your accommodation should be set up and managed properly so that you can be comfortable and well.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t>Jack Mozingo / </a:t>
            </a:r>
            <a:r>
              <a:rPr lang="en-US" sz="1200" dirty="0"/>
              <a:t>World Bank</a:t>
            </a:r>
            <a:r>
              <a:rPr lang="en-US" dirty="0"/>
              <a:t>. </a:t>
            </a:r>
            <a:r>
              <a:rPr lang="en-US" sz="1200" dirty="0"/>
              <a:t>Further permission required for reuse. </a:t>
            </a:r>
          </a:p>
          <a:p>
            <a:pPr>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a:t>
            </a:fld>
            <a:endParaRPr lang="en-GB" dirty="0"/>
          </a:p>
        </p:txBody>
      </p:sp>
    </p:spTree>
    <p:extLst>
      <p:ext uri="{BB962C8B-B14F-4D97-AF65-F5344CB8AC3E}">
        <p14:creationId xmlns:p14="http://schemas.microsoft.com/office/powerpoint/2010/main" val="186025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sz="1200" kern="1200" dirty="0">
                <a:solidFill>
                  <a:schemeClr val="tx1"/>
                </a:solidFill>
                <a:latin typeface="+mn-lt"/>
                <a:ea typeface="+mn-ea"/>
                <a:cs typeface="+mn-cs"/>
              </a:rPr>
              <a:t>It should:</a:t>
            </a:r>
          </a:p>
          <a:p>
            <a:pPr marL="457200" indent="-457200">
              <a:buFont typeface="Arial" panose="020B0604020202020204" pitchFamily="34" charset="0"/>
              <a:buChar char="•"/>
            </a:pPr>
            <a:r>
              <a:rPr lang="en-US" sz="1200" kern="1200" dirty="0">
                <a:solidFill>
                  <a:schemeClr val="tx1"/>
                </a:solidFill>
                <a:latin typeface="+mn-lt"/>
                <a:ea typeface="+mn-ea"/>
                <a:cs typeface="+mn-cs"/>
              </a:rPr>
              <a:t>Be safe and secure</a:t>
            </a:r>
          </a:p>
          <a:p>
            <a:pPr marL="457200" indent="-457200">
              <a:buFont typeface="Arial" panose="020B0604020202020204" pitchFamily="34" charset="0"/>
              <a:buChar char="•"/>
            </a:pPr>
            <a:r>
              <a:rPr lang="en-US" sz="1200" kern="1200" dirty="0">
                <a:solidFill>
                  <a:schemeClr val="tx1"/>
                </a:solidFill>
                <a:latin typeface="+mn-lt"/>
                <a:ea typeface="+mn-ea"/>
                <a:cs typeface="+mn-cs"/>
              </a:rPr>
              <a:t>Meet your basic needs at least</a:t>
            </a:r>
          </a:p>
          <a:p>
            <a:pPr marL="457200" indent="-457200">
              <a:buFont typeface="Arial" panose="020B0604020202020204" pitchFamily="34" charset="0"/>
              <a:buChar char="•"/>
            </a:pPr>
            <a:r>
              <a:rPr lang="en-US" sz="1200" kern="1200" dirty="0">
                <a:solidFill>
                  <a:schemeClr val="tx1"/>
                </a:solidFill>
                <a:latin typeface="+mn-lt"/>
                <a:ea typeface="+mn-ea"/>
                <a:cs typeface="+mn-cs"/>
              </a:rPr>
              <a:t>Not be overcrowded</a:t>
            </a:r>
          </a:p>
          <a:p>
            <a:pPr marL="457200" indent="-457200">
              <a:buFont typeface="Arial" panose="020B0604020202020204" pitchFamily="34" charset="0"/>
              <a:buChar char="•"/>
            </a:pPr>
            <a:r>
              <a:rPr lang="en-US" sz="1200" kern="1200" dirty="0">
                <a:solidFill>
                  <a:schemeClr val="tx1"/>
                </a:solidFill>
                <a:latin typeface="+mn-lt"/>
                <a:ea typeface="+mn-ea"/>
                <a:cs typeface="+mn-cs"/>
              </a:rPr>
              <a:t>Be in good condition and kept clean and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Have </a:t>
            </a:r>
            <a:r>
              <a:rPr lang="en-US" sz="1200" kern="1200" dirty="0">
                <a:solidFill>
                  <a:schemeClr val="tx1"/>
                </a:solidFill>
                <a:latin typeface="Arial"/>
                <a:ea typeface="+mn-ea"/>
                <a:cs typeface="Arial"/>
              </a:rPr>
              <a:t>s</a:t>
            </a:r>
            <a:r>
              <a:rPr lang="en-US" dirty="0">
                <a:latin typeface="Arial"/>
                <a:cs typeface="Arial"/>
              </a:rPr>
              <a:t>eparate bedrooms and bathrooms for men and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dirty="0"/>
          </a:p>
        </p:txBody>
      </p:sp>
    </p:spTree>
    <p:extLst>
      <p:ext uri="{BB962C8B-B14F-4D97-AF65-F5344CB8AC3E}">
        <p14:creationId xmlns:p14="http://schemas.microsoft.com/office/powerpoint/2010/main" val="6800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Now we’ll see how you can help keep the facilities a good place to stay for you and everyone else.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sz="1200" b="0" i="0" dirty="0">
                <a:solidFill>
                  <a:srgbClr val="212124"/>
                </a:solidFill>
                <a:effectLst/>
                <a:latin typeface="Proxima Nova"/>
              </a:rPr>
              <a:t>© </a:t>
            </a:r>
            <a:r>
              <a:rPr lang="en-US" dirty="0">
                <a:cs typeface="Calibri"/>
              </a:rPr>
              <a:t>Michael Hall / </a:t>
            </a:r>
            <a:r>
              <a:rPr lang="en-US" sz="1200" dirty="0"/>
              <a:t>World Bank</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5</a:t>
            </a:fld>
            <a:endParaRPr lang="en-GB" dirty="0"/>
          </a:p>
        </p:txBody>
      </p:sp>
    </p:spTree>
    <p:extLst>
      <p:ext uri="{BB962C8B-B14F-4D97-AF65-F5344CB8AC3E}">
        <p14:creationId xmlns:p14="http://schemas.microsoft.com/office/powerpoint/2010/main" val="427486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Keep all areas clean and tidy - a messy room is not as safe and healthy as a tidy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Put waste in the bins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dirty="0"/>
              <a:t>Shutterstock.com</a:t>
            </a:r>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dirty="0"/>
          </a:p>
        </p:txBody>
      </p:sp>
    </p:spTree>
    <p:extLst>
      <p:ext uri="{BB962C8B-B14F-4D97-AF65-F5344CB8AC3E}">
        <p14:creationId xmlns:p14="http://schemas.microsoft.com/office/powerpoint/2010/main" val="174018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dirty="0"/>
              <a:t>Turn off lights, heating, air conditioning, and ventilation when you are not using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to save fuel or electricity and help combat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b="0" i="0" dirty="0">
                <a:solidFill>
                  <a:srgbClr val="30272E"/>
                </a:solidFill>
                <a:effectLst/>
                <a:latin typeface="Inter"/>
              </a:rPr>
              <a:t>Fried Dough, Public Domain Mark 1.0, https://wordpress.org/openverse/image/d4985711-7a23-4a47-90e1-d68e51a5ce05/?referrer=creativecommons.org</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dirty="0"/>
          </a:p>
        </p:txBody>
      </p:sp>
    </p:spTree>
    <p:extLst>
      <p:ext uri="{BB962C8B-B14F-4D97-AF65-F5344CB8AC3E}">
        <p14:creationId xmlns:p14="http://schemas.microsoft.com/office/powerpoint/2010/main" val="330549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Follow the same rules we have already covered in Module 6: Respecting yourself and others about treating people, and being treated, equally, fairly and respectfully.</a:t>
            </a:r>
          </a:p>
          <a:p>
            <a:r>
              <a:rPr lang="en-US" sz="1200" dirty="0"/>
              <a:t>Be considerate to other people staying in the accommodation.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Be quiet – especially at night so that everyone can sleep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Image by:​ </a:t>
            </a:r>
            <a:r>
              <a:rPr lang="en-US" dirty="0"/>
              <a:t>Shutterstock.com</a:t>
            </a:r>
            <a:endParaRPr lang="en-GB"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dirty="0"/>
          </a:p>
        </p:txBody>
      </p:sp>
    </p:spTree>
    <p:extLst>
      <p:ext uri="{BB962C8B-B14F-4D97-AF65-F5344CB8AC3E}">
        <p14:creationId xmlns:p14="http://schemas.microsoft.com/office/powerpoint/2010/main" val="70745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Next we’ll explore what you need to do to stay safe and healthy which will also help to keep everyone else safe and healthy too.</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t>Curt </a:t>
            </a:r>
            <a:r>
              <a:rPr lang="en-US" dirty="0" err="1"/>
              <a:t>Carnemark</a:t>
            </a:r>
            <a:r>
              <a:rPr lang="en-US" dirty="0"/>
              <a:t>/ World Bank.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dirty="0"/>
          </a:p>
        </p:txBody>
      </p:sp>
    </p:spTree>
    <p:extLst>
      <p:ext uri="{BB962C8B-B14F-4D97-AF65-F5344CB8AC3E}">
        <p14:creationId xmlns:p14="http://schemas.microsoft.com/office/powerpoint/2010/main" val="8219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p:cNvGrpSpPr/>
          <p:nvPr userDrawn="1"/>
        </p:nvGrpSpPr>
        <p:grpSpPr>
          <a:xfrm>
            <a:off x="-8" y="-20581"/>
            <a:ext cx="7029458" cy="615363"/>
            <a:chOff x="-8" y="-20581"/>
            <a:chExt cx="7029458" cy="615363"/>
          </a:xfrm>
        </p:grpSpPr>
        <p:sp>
          <p:nvSpPr>
            <p:cNvPr id="8" name="Rectangle 8"/>
            <p:cNvSpPr/>
            <p:nvPr userDrawn="1"/>
          </p:nvSpPr>
          <p:spPr>
            <a:xfrm rot="10800000" flipV="1">
              <a:off x="-8" y="-20581"/>
              <a:ext cx="7029458"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76140"/>
                <a:gd name="connsiteY0" fmla="*/ 34592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34592 h 589441"/>
                <a:gd name="connsiteX0" fmla="*/ 0 w 5176140"/>
                <a:gd name="connsiteY0" fmla="*/ 23643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23643 h 589441"/>
                <a:gd name="connsiteX0" fmla="*/ 0 w 5176140"/>
                <a:gd name="connsiteY0" fmla="*/ 1746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1746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140" h="589441">
                  <a:moveTo>
                    <a:pt x="0" y="1746"/>
                  </a:moveTo>
                  <a:lnTo>
                    <a:pt x="5176140" y="0"/>
                  </a:lnTo>
                  <a:lnTo>
                    <a:pt x="5176140" y="589441"/>
                  </a:lnTo>
                  <a:lnTo>
                    <a:pt x="374626" y="589441"/>
                  </a:lnTo>
                  <a:lnTo>
                    <a:pt x="0" y="17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30594" y="101108"/>
              <a:ext cx="6490245"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11</a:t>
              </a:r>
              <a:r>
                <a:rPr lang="en-US" dirty="0">
                  <a:solidFill>
                    <a:schemeClr val="bg1"/>
                  </a:solidFill>
                  <a:latin typeface="Arial" charset="0"/>
                  <a:ea typeface="Arial" charset="0"/>
                  <a:cs typeface="Arial" charset="0"/>
                </a:rPr>
                <a:t>  •  STAYING IN WORKER</a:t>
              </a:r>
              <a:r>
                <a:rPr lang="en-US" baseline="0" dirty="0">
                  <a:solidFill>
                    <a:schemeClr val="bg1"/>
                  </a:solidFill>
                  <a:latin typeface="Arial" charset="0"/>
                  <a:ea typeface="Arial" charset="0"/>
                  <a:cs typeface="Arial" charset="0"/>
                </a:rPr>
                <a:t> ACCOMMODATION</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0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Rectangle 8">
            <a:extLst>
              <a:ext uri="{FF2B5EF4-FFF2-40B4-BE49-F238E27FC236}">
                <a16:creationId xmlns:a16="http://schemas.microsoft.com/office/drawing/2014/main" id="{085AB11E-DBEE-44C2-95EF-10EC62A5CB9E}"/>
              </a:ext>
            </a:extLst>
          </p:cNvPr>
          <p:cNvSpPr/>
          <p:nvPr userDrawn="1"/>
        </p:nvSpPr>
        <p:spPr>
          <a:xfrm rot="10800000" flipV="1">
            <a:off x="-8" y="-20581"/>
            <a:ext cx="7029458"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76140"/>
              <a:gd name="connsiteY0" fmla="*/ 34592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34592 h 589441"/>
              <a:gd name="connsiteX0" fmla="*/ 0 w 5176140"/>
              <a:gd name="connsiteY0" fmla="*/ 23643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23643 h 589441"/>
              <a:gd name="connsiteX0" fmla="*/ 0 w 5176140"/>
              <a:gd name="connsiteY0" fmla="*/ 1746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1746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140" h="589441">
                <a:moveTo>
                  <a:pt x="0" y="1746"/>
                </a:moveTo>
                <a:lnTo>
                  <a:pt x="5176140" y="0"/>
                </a:lnTo>
                <a:lnTo>
                  <a:pt x="5176140" y="589441"/>
                </a:lnTo>
                <a:lnTo>
                  <a:pt x="374626" y="589441"/>
                </a:lnTo>
                <a:lnTo>
                  <a:pt x="0" y="17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712556A-6B6F-4B4D-9693-F4562C534627}"/>
              </a:ext>
            </a:extLst>
          </p:cNvPr>
          <p:cNvSpPr txBox="1"/>
          <p:nvPr userDrawn="1"/>
        </p:nvSpPr>
        <p:spPr>
          <a:xfrm>
            <a:off x="230594" y="101108"/>
            <a:ext cx="6490245"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11</a:t>
            </a:r>
            <a:r>
              <a:rPr lang="en-US" dirty="0">
                <a:solidFill>
                  <a:schemeClr val="bg1"/>
                </a:solidFill>
                <a:latin typeface="Arial" charset="0"/>
                <a:ea typeface="Arial" charset="0"/>
                <a:cs typeface="Arial" charset="0"/>
              </a:rPr>
              <a:t>  •  STAYING IN WORKER</a:t>
            </a:r>
            <a:r>
              <a:rPr lang="en-US" baseline="0" dirty="0">
                <a:solidFill>
                  <a:schemeClr val="bg1"/>
                </a:solidFill>
                <a:latin typeface="Arial" charset="0"/>
                <a:ea typeface="Arial" charset="0"/>
                <a:cs typeface="Arial" charset="0"/>
              </a:rPr>
              <a:t> ACCOMMODATION</a:t>
            </a:r>
            <a:endParaRPr lang="en-US" b="1" dirty="0">
              <a:solidFill>
                <a:schemeClr val="bg1"/>
              </a:solidFill>
              <a:latin typeface="Arial" charset="0"/>
              <a:ea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3" name="Group 12"/>
          <p:cNvGrpSpPr/>
          <p:nvPr userDrawn="1"/>
        </p:nvGrpSpPr>
        <p:grpSpPr>
          <a:xfrm>
            <a:off x="-8" y="-20581"/>
            <a:ext cx="7029458" cy="615363"/>
            <a:chOff x="-8" y="-20581"/>
            <a:chExt cx="7029458" cy="615363"/>
          </a:xfrm>
        </p:grpSpPr>
        <p:sp>
          <p:nvSpPr>
            <p:cNvPr id="15" name="Rectangle 8"/>
            <p:cNvSpPr/>
            <p:nvPr userDrawn="1"/>
          </p:nvSpPr>
          <p:spPr>
            <a:xfrm rot="10800000" flipV="1">
              <a:off x="-8" y="-20581"/>
              <a:ext cx="7029458"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76140"/>
                <a:gd name="connsiteY0" fmla="*/ 34592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34592 h 589441"/>
                <a:gd name="connsiteX0" fmla="*/ 0 w 5176140"/>
                <a:gd name="connsiteY0" fmla="*/ 23643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23643 h 589441"/>
                <a:gd name="connsiteX0" fmla="*/ 0 w 5176140"/>
                <a:gd name="connsiteY0" fmla="*/ 1746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1746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140" h="589441">
                  <a:moveTo>
                    <a:pt x="0" y="1746"/>
                  </a:moveTo>
                  <a:lnTo>
                    <a:pt x="5176140" y="0"/>
                  </a:lnTo>
                  <a:lnTo>
                    <a:pt x="5176140" y="589441"/>
                  </a:lnTo>
                  <a:lnTo>
                    <a:pt x="374626" y="589441"/>
                  </a:lnTo>
                  <a:lnTo>
                    <a:pt x="0" y="17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30594" y="101108"/>
              <a:ext cx="6490245"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11</a:t>
              </a:r>
              <a:r>
                <a:rPr lang="en-US" dirty="0">
                  <a:solidFill>
                    <a:schemeClr val="bg1"/>
                  </a:solidFill>
                  <a:latin typeface="Arial" charset="0"/>
                  <a:ea typeface="Arial" charset="0"/>
                  <a:cs typeface="Arial" charset="0"/>
                </a:rPr>
                <a:t>  •  STAYING IN WORKER</a:t>
              </a:r>
              <a:r>
                <a:rPr lang="en-US" baseline="0" dirty="0">
                  <a:solidFill>
                    <a:schemeClr val="bg1"/>
                  </a:solidFill>
                  <a:latin typeface="Arial" charset="0"/>
                  <a:ea typeface="Arial" charset="0"/>
                  <a:cs typeface="Arial" charset="0"/>
                </a:rPr>
                <a:t> ACCOMMODATION</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4" name="Group 13"/>
          <p:cNvGrpSpPr/>
          <p:nvPr userDrawn="1"/>
        </p:nvGrpSpPr>
        <p:grpSpPr>
          <a:xfrm>
            <a:off x="-8" y="-20581"/>
            <a:ext cx="7029458" cy="615363"/>
            <a:chOff x="-8" y="-20581"/>
            <a:chExt cx="7029458" cy="615363"/>
          </a:xfrm>
        </p:grpSpPr>
        <p:sp>
          <p:nvSpPr>
            <p:cNvPr id="16" name="Rectangle 8"/>
            <p:cNvSpPr/>
            <p:nvPr userDrawn="1"/>
          </p:nvSpPr>
          <p:spPr>
            <a:xfrm rot="10800000" flipV="1">
              <a:off x="-8" y="-20581"/>
              <a:ext cx="7029458"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76140"/>
                <a:gd name="connsiteY0" fmla="*/ 34592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34592 h 589441"/>
                <a:gd name="connsiteX0" fmla="*/ 0 w 5176140"/>
                <a:gd name="connsiteY0" fmla="*/ 23643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23643 h 589441"/>
                <a:gd name="connsiteX0" fmla="*/ 0 w 5176140"/>
                <a:gd name="connsiteY0" fmla="*/ 1746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1746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140" h="589441">
                  <a:moveTo>
                    <a:pt x="0" y="1746"/>
                  </a:moveTo>
                  <a:lnTo>
                    <a:pt x="5176140" y="0"/>
                  </a:lnTo>
                  <a:lnTo>
                    <a:pt x="5176140" y="589441"/>
                  </a:lnTo>
                  <a:lnTo>
                    <a:pt x="374626" y="589441"/>
                  </a:lnTo>
                  <a:lnTo>
                    <a:pt x="0" y="17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230594" y="101108"/>
              <a:ext cx="6490245"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11</a:t>
              </a:r>
              <a:r>
                <a:rPr lang="en-US" dirty="0">
                  <a:solidFill>
                    <a:schemeClr val="bg1"/>
                  </a:solidFill>
                  <a:latin typeface="Arial" charset="0"/>
                  <a:ea typeface="Arial" charset="0"/>
                  <a:cs typeface="Arial" charset="0"/>
                </a:rPr>
                <a:t>  •  STAYING IN WORKER</a:t>
              </a:r>
              <a:r>
                <a:rPr lang="en-US" baseline="0" dirty="0">
                  <a:solidFill>
                    <a:schemeClr val="bg1"/>
                  </a:solidFill>
                  <a:latin typeface="Arial" charset="0"/>
                  <a:ea typeface="Arial" charset="0"/>
                  <a:cs typeface="Arial" charset="0"/>
                </a:rPr>
                <a:t> ACCOMMODATION</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 name="Group 10"/>
          <p:cNvGrpSpPr/>
          <p:nvPr userDrawn="1"/>
        </p:nvGrpSpPr>
        <p:grpSpPr>
          <a:xfrm>
            <a:off x="-8" y="-20581"/>
            <a:ext cx="7029458" cy="615363"/>
            <a:chOff x="-8" y="-20581"/>
            <a:chExt cx="7029458" cy="615363"/>
          </a:xfrm>
        </p:grpSpPr>
        <p:sp>
          <p:nvSpPr>
            <p:cNvPr id="13" name="Rectangle 8"/>
            <p:cNvSpPr/>
            <p:nvPr userDrawn="1"/>
          </p:nvSpPr>
          <p:spPr>
            <a:xfrm rot="10800000" flipV="1">
              <a:off x="-8" y="-20581"/>
              <a:ext cx="7029458"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76140"/>
                <a:gd name="connsiteY0" fmla="*/ 34592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34592 h 589441"/>
                <a:gd name="connsiteX0" fmla="*/ 0 w 5176140"/>
                <a:gd name="connsiteY0" fmla="*/ 23643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23643 h 589441"/>
                <a:gd name="connsiteX0" fmla="*/ 0 w 5176140"/>
                <a:gd name="connsiteY0" fmla="*/ 1746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1746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140" h="589441">
                  <a:moveTo>
                    <a:pt x="0" y="1746"/>
                  </a:moveTo>
                  <a:lnTo>
                    <a:pt x="5176140" y="0"/>
                  </a:lnTo>
                  <a:lnTo>
                    <a:pt x="5176140" y="589441"/>
                  </a:lnTo>
                  <a:lnTo>
                    <a:pt x="374626" y="589441"/>
                  </a:lnTo>
                  <a:lnTo>
                    <a:pt x="0" y="17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230594" y="101108"/>
              <a:ext cx="6490245"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11</a:t>
              </a:r>
              <a:r>
                <a:rPr lang="en-US" dirty="0">
                  <a:solidFill>
                    <a:schemeClr val="bg1"/>
                  </a:solidFill>
                  <a:latin typeface="Arial" charset="0"/>
                  <a:ea typeface="Arial" charset="0"/>
                  <a:cs typeface="Arial" charset="0"/>
                </a:rPr>
                <a:t>  •  STAYING IN WORKER</a:t>
              </a:r>
              <a:r>
                <a:rPr lang="en-US" baseline="0" dirty="0">
                  <a:solidFill>
                    <a:schemeClr val="bg1"/>
                  </a:solidFill>
                  <a:latin typeface="Arial" charset="0"/>
                  <a:ea typeface="Arial" charset="0"/>
                  <a:cs typeface="Arial" charset="0"/>
                </a:rPr>
                <a:t> ACCOMMODATION</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p:spPr>
        <p:txBody>
          <a:bodyPr>
            <a:normAutofit/>
          </a:bodyPr>
          <a:lstStyle>
            <a:lvl1pPr marL="0" indent="0" algn="l">
              <a:buFont typeface="+mj-lt"/>
              <a:buNone/>
              <a:defRPr sz="4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9" name="Group 18"/>
          <p:cNvGrpSpPr/>
          <p:nvPr userDrawn="1"/>
        </p:nvGrpSpPr>
        <p:grpSpPr>
          <a:xfrm>
            <a:off x="-8" y="-20581"/>
            <a:ext cx="7029458" cy="615363"/>
            <a:chOff x="-8" y="-20581"/>
            <a:chExt cx="7029458" cy="615363"/>
          </a:xfrm>
        </p:grpSpPr>
        <p:sp>
          <p:nvSpPr>
            <p:cNvPr id="21" name="Rectangle 8"/>
            <p:cNvSpPr/>
            <p:nvPr userDrawn="1"/>
          </p:nvSpPr>
          <p:spPr>
            <a:xfrm rot="10800000" flipV="1">
              <a:off x="-8" y="-20581"/>
              <a:ext cx="7029458"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76140"/>
                <a:gd name="connsiteY0" fmla="*/ 34592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34592 h 589441"/>
                <a:gd name="connsiteX0" fmla="*/ 0 w 5176140"/>
                <a:gd name="connsiteY0" fmla="*/ 23643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23643 h 589441"/>
                <a:gd name="connsiteX0" fmla="*/ 0 w 5176140"/>
                <a:gd name="connsiteY0" fmla="*/ 1746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1746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140" h="589441">
                  <a:moveTo>
                    <a:pt x="0" y="1746"/>
                  </a:moveTo>
                  <a:lnTo>
                    <a:pt x="5176140" y="0"/>
                  </a:lnTo>
                  <a:lnTo>
                    <a:pt x="5176140" y="589441"/>
                  </a:lnTo>
                  <a:lnTo>
                    <a:pt x="374626" y="589441"/>
                  </a:lnTo>
                  <a:lnTo>
                    <a:pt x="0" y="17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230594" y="101108"/>
              <a:ext cx="6490245"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11</a:t>
              </a:r>
              <a:r>
                <a:rPr lang="en-US" dirty="0">
                  <a:solidFill>
                    <a:schemeClr val="bg1"/>
                  </a:solidFill>
                  <a:latin typeface="Arial" charset="0"/>
                  <a:ea typeface="Arial" charset="0"/>
                  <a:cs typeface="Arial" charset="0"/>
                </a:rPr>
                <a:t>  •  STAYING IN WORKER</a:t>
              </a:r>
              <a:r>
                <a:rPr lang="en-US" baseline="0" dirty="0">
                  <a:solidFill>
                    <a:schemeClr val="bg1"/>
                  </a:solidFill>
                  <a:latin typeface="Arial" charset="0"/>
                  <a:ea typeface="Arial" charset="0"/>
                  <a:cs typeface="Arial" charset="0"/>
                </a:rPr>
                <a:t> ACCOMMODATION</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Key things</a:t>
            </a:r>
            <a:br>
              <a:rPr lang="en-US" sz="6000" dirty="0">
                <a:solidFill>
                  <a:schemeClr val="bg1"/>
                </a:solidFill>
                <a:latin typeface="Arial" charset="0"/>
                <a:ea typeface="Arial" charset="0"/>
                <a:cs typeface="Arial" charset="0"/>
              </a:rPr>
            </a:br>
            <a:r>
              <a:rPr lang="en-US" sz="6000" dirty="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6" name="Group 15"/>
          <p:cNvGrpSpPr/>
          <p:nvPr userDrawn="1"/>
        </p:nvGrpSpPr>
        <p:grpSpPr>
          <a:xfrm>
            <a:off x="-8" y="-20581"/>
            <a:ext cx="12203438" cy="6889714"/>
            <a:chOff x="-8" y="-20581"/>
            <a:chExt cx="12203438" cy="6889714"/>
          </a:xfrm>
        </p:grpSpPr>
        <p:grpSp>
          <p:nvGrpSpPr>
            <p:cNvPr id="17" name="Group 16"/>
            <p:cNvGrpSpPr/>
            <p:nvPr userDrawn="1"/>
          </p:nvGrpSpPr>
          <p:grpSpPr>
            <a:xfrm>
              <a:off x="-8" y="-20581"/>
              <a:ext cx="12192008" cy="6889714"/>
              <a:chOff x="-8" y="-20581"/>
              <a:chExt cx="12192008" cy="6889714"/>
            </a:xfrm>
          </p:grpSpPr>
          <p:sp>
            <p:nvSpPr>
              <p:cNvPr id="19" name="Rectangle 8"/>
              <p:cNvSpPr/>
              <p:nvPr userDrawn="1"/>
            </p:nvSpPr>
            <p:spPr>
              <a:xfrm rot="10800000" flipV="1">
                <a:off x="-8" y="-20581"/>
                <a:ext cx="7029458"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5176140"/>
                  <a:gd name="connsiteY0" fmla="*/ 34592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34592 h 589441"/>
                  <a:gd name="connsiteX0" fmla="*/ 0 w 5176140"/>
                  <a:gd name="connsiteY0" fmla="*/ 23643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23643 h 589441"/>
                  <a:gd name="connsiteX0" fmla="*/ 0 w 5176140"/>
                  <a:gd name="connsiteY0" fmla="*/ 1746 h 589441"/>
                  <a:gd name="connsiteX1" fmla="*/ 5176140 w 5176140"/>
                  <a:gd name="connsiteY1" fmla="*/ 0 h 589441"/>
                  <a:gd name="connsiteX2" fmla="*/ 5176140 w 5176140"/>
                  <a:gd name="connsiteY2" fmla="*/ 589441 h 589441"/>
                  <a:gd name="connsiteX3" fmla="*/ 374626 w 5176140"/>
                  <a:gd name="connsiteY3" fmla="*/ 589441 h 589441"/>
                  <a:gd name="connsiteX4" fmla="*/ 0 w 5176140"/>
                  <a:gd name="connsiteY4" fmla="*/ 1746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140" h="589441">
                    <a:moveTo>
                      <a:pt x="0" y="1746"/>
                    </a:moveTo>
                    <a:lnTo>
                      <a:pt x="5176140" y="0"/>
                    </a:lnTo>
                    <a:lnTo>
                      <a:pt x="5176140" y="589441"/>
                    </a:lnTo>
                    <a:lnTo>
                      <a:pt x="374626" y="589441"/>
                    </a:lnTo>
                    <a:lnTo>
                      <a:pt x="0" y="17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230594" y="101108"/>
                <a:ext cx="6490245"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11</a:t>
                </a:r>
                <a:r>
                  <a:rPr lang="en-US" dirty="0">
                    <a:solidFill>
                      <a:schemeClr val="bg1"/>
                    </a:solidFill>
                    <a:latin typeface="Arial" charset="0"/>
                    <a:ea typeface="Arial" charset="0"/>
                    <a:cs typeface="Arial" charset="0"/>
                  </a:rPr>
                  <a:t>  •  STAYING IN WORKER</a:t>
                </a:r>
                <a:r>
                  <a:rPr lang="en-US" baseline="0" dirty="0">
                    <a:solidFill>
                      <a:schemeClr val="bg1"/>
                    </a:solidFill>
                    <a:latin typeface="Arial" charset="0"/>
                    <a:ea typeface="Arial" charset="0"/>
                    <a:cs typeface="Arial" charset="0"/>
                  </a:rPr>
                  <a:t> ACCOMMODATION</a:t>
                </a:r>
                <a:endParaRPr lang="en-US" b="1" dirty="0">
                  <a:solidFill>
                    <a:schemeClr val="bg1"/>
                  </a:solidFill>
                  <a:latin typeface="Arial" charset="0"/>
                  <a:ea typeface="Arial" charset="0"/>
                  <a:cs typeface="Arial" charset="0"/>
                </a:endParaRPr>
              </a:p>
            </p:txBody>
          </p:sp>
          <p:sp>
            <p:nvSpPr>
              <p:cNvPr id="23"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6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04551-A16C-4859-B163-B69F50EC2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081EC-51CF-4CC9-BEBF-1E9EA397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244DE-3772-43A4-B2F7-44785E69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89A97-8563-4AE1-B52D-E1850343695E}" type="datetime1">
              <a:rPr lang="en-GB" smtClean="0"/>
              <a:t>31/05/2023</a:t>
            </a:fld>
            <a:endParaRPr lang="en-GB" dirty="0"/>
          </a:p>
        </p:txBody>
      </p:sp>
      <p:sp>
        <p:nvSpPr>
          <p:cNvPr id="5" name="Footer Placeholder 4">
            <a:extLst>
              <a:ext uri="{FF2B5EF4-FFF2-40B4-BE49-F238E27FC236}">
                <a16:creationId xmlns:a16="http://schemas.microsoft.com/office/drawing/2014/main" id="{64275A60-25D9-49AE-9384-8B8027C5C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51EC0E2-88E8-43D1-890C-B1EB1B02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186D-BD8E-4EDD-A417-AFA9BA614779}" type="slidenum">
              <a:rPr lang="en-GB" smtClean="0"/>
              <a:t>‹#›</a:t>
            </a:fld>
            <a:endParaRPr lang="en-GB" dirty="0"/>
          </a:p>
        </p:txBody>
      </p:sp>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49" r:id="rId8"/>
    <p:sldLayoutId id="2147483650" r:id="rId9"/>
    <p:sldLayoutId id="2147483651" r:id="rId10"/>
    <p:sldLayoutId id="2147483655" r:id="rId11"/>
    <p:sldLayoutId id="214748365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598"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671638"/>
            <a:ext cx="12192000" cy="3514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9011" y="2050483"/>
            <a:ext cx="6164317" cy="584775"/>
          </a:xfrm>
          <a:prstGeom prst="rect">
            <a:avLst/>
          </a:prstGeom>
          <a:noFill/>
        </p:spPr>
        <p:txBody>
          <a:bodyPr wrap="square" rtlCol="0">
            <a:spAutoFit/>
          </a:bodyPr>
          <a:lstStyle/>
          <a:p>
            <a:r>
              <a:rPr lang="en-US" sz="3200" b="1" dirty="0">
                <a:solidFill>
                  <a:schemeClr val="bg1"/>
                </a:solidFill>
                <a:latin typeface="Arial" charset="0"/>
                <a:ea typeface="Arial" charset="0"/>
                <a:cs typeface="Arial" charset="0"/>
              </a:rPr>
              <a:t>MODULE 11</a:t>
            </a:r>
          </a:p>
        </p:txBody>
      </p:sp>
      <p:sp>
        <p:nvSpPr>
          <p:cNvPr id="17" name="TextBox 16"/>
          <p:cNvSpPr txBox="1"/>
          <p:nvPr/>
        </p:nvSpPr>
        <p:spPr>
          <a:xfrm>
            <a:off x="369011" y="2985670"/>
            <a:ext cx="7394507" cy="1754326"/>
          </a:xfrm>
          <a:prstGeom prst="rect">
            <a:avLst/>
          </a:prstGeom>
          <a:noFill/>
        </p:spPr>
        <p:txBody>
          <a:bodyPr wrap="square" rtlCol="0">
            <a:spAutoFit/>
          </a:bodyPr>
          <a:lstStyle/>
          <a:p>
            <a:r>
              <a:rPr lang="en-US" sz="5400" dirty="0">
                <a:solidFill>
                  <a:schemeClr val="bg1"/>
                </a:solidFill>
                <a:latin typeface="Arial" charset="0"/>
                <a:ea typeface="Arial" charset="0"/>
                <a:cs typeface="Arial" charset="0"/>
              </a:rPr>
              <a:t>Staying in worker</a:t>
            </a:r>
          </a:p>
          <a:p>
            <a:r>
              <a:rPr lang="en-US" sz="5400" dirty="0">
                <a:solidFill>
                  <a:schemeClr val="bg1"/>
                </a:solidFill>
                <a:latin typeface="Arial" charset="0"/>
                <a:ea typeface="Arial" charset="0"/>
                <a:cs typeface="Arial" charset="0"/>
              </a:rPr>
              <a:t>accommodation</a:t>
            </a:r>
          </a:p>
        </p:txBody>
      </p:sp>
      <p:cxnSp>
        <p:nvCxnSpPr>
          <p:cNvPr id="18" name="Straight Connector 17"/>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1316" y="1287752"/>
            <a:ext cx="4184116" cy="4068020"/>
          </a:xfrm>
          <a:prstGeom prst="rect">
            <a:avLst/>
          </a:prstGeom>
        </p:spPr>
      </p:pic>
      <p:sp>
        <p:nvSpPr>
          <p:cNvPr id="9" name="TextBox 8">
            <a:extLst>
              <a:ext uri="{FF2B5EF4-FFF2-40B4-BE49-F238E27FC236}">
                <a16:creationId xmlns:a16="http://schemas.microsoft.com/office/drawing/2014/main" id="{EBA5E8CD-A9B8-46E2-BBD3-F36DD3B74A73}"/>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ED7D31"/>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3BFF67B-6B27-4A42-9930-07F6DC7A95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4091" y="112386"/>
            <a:ext cx="4417936" cy="6637368"/>
          </a:xfrm>
          <a:prstGeom prst="rect">
            <a:avLst/>
          </a:prstGeom>
          <a:ln>
            <a:noFill/>
          </a:ln>
          <a:effectLst>
            <a:outerShdw blurRad="292100" dist="139700" dir="2700000" algn="tl" rotWithShape="0">
              <a:srgbClr val="333333">
                <a:alpha val="65000"/>
              </a:srgbClr>
            </a:outerShdw>
          </a:effectLst>
        </p:spPr>
      </p:pic>
      <p:sp>
        <p:nvSpPr>
          <p:cNvPr id="2" name="Subtitle 1">
            <a:extLst>
              <a:ext uri="{FF2B5EF4-FFF2-40B4-BE49-F238E27FC236}">
                <a16:creationId xmlns:a16="http://schemas.microsoft.com/office/drawing/2014/main" id="{B5E3BE75-7530-42BD-B4BE-3A96291E0B9B}"/>
              </a:ext>
            </a:extLst>
          </p:cNvPr>
          <p:cNvSpPr>
            <a:spLocks noGrp="1"/>
          </p:cNvSpPr>
          <p:nvPr>
            <p:ph type="subTitle" idx="1"/>
          </p:nvPr>
        </p:nvSpPr>
        <p:spPr>
          <a:xfrm>
            <a:off x="624911" y="2871203"/>
            <a:ext cx="5809207" cy="5143500"/>
          </a:xfrm>
        </p:spPr>
        <p:txBody>
          <a:bodyPr vert="horz" lIns="91440" tIns="45720" rIns="91440" bIns="45720" rtlCol="0" anchor="t">
            <a:normAutofit/>
          </a:bodyPr>
          <a:lstStyle/>
          <a:p>
            <a:pPr marL="0" indent="0">
              <a:lnSpc>
                <a:spcPct val="100000"/>
              </a:lnSpc>
              <a:spcBef>
                <a:spcPts val="0"/>
              </a:spcBef>
              <a:buNone/>
            </a:pPr>
            <a:endParaRPr lang="en-US" dirty="0"/>
          </a:p>
          <a:p>
            <a:pPr marL="0" indent="0">
              <a:lnSpc>
                <a:spcPct val="100000"/>
              </a:lnSpc>
              <a:spcBef>
                <a:spcPts val="0"/>
              </a:spcBef>
              <a:buNone/>
            </a:pPr>
            <a:r>
              <a:rPr lang="en-US" dirty="0">
                <a:latin typeface="Arial"/>
                <a:cs typeface="Arial"/>
              </a:rPr>
              <a:t>If ill report to the Medical Center </a:t>
            </a:r>
            <a:endParaRPr lang="en-GB"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7A944F9-46BA-4B9A-9E53-4C6E52DA4459}"/>
              </a:ext>
            </a:extLst>
          </p:cNvPr>
          <p:cNvSpPr>
            <a:spLocks noGrp="1"/>
          </p:cNvSpPr>
          <p:nvPr>
            <p:ph type="sldNum" sz="quarter" idx="4294967295"/>
          </p:nvPr>
        </p:nvSpPr>
        <p:spPr>
          <a:xfrm>
            <a:off x="9448800" y="6356350"/>
            <a:ext cx="2743200" cy="365125"/>
          </a:xfrm>
        </p:spPr>
        <p:txBody>
          <a:bodyPr/>
          <a:lstStyle/>
          <a:p>
            <a:fld id="{E8F9186D-BD8E-4EDD-A417-AFA9BA614779}" type="slidenum">
              <a:rPr lang="en-GB" smtClean="0"/>
              <a:t>10</a:t>
            </a:fld>
            <a:endParaRPr lang="en-GB" dirty="0"/>
          </a:p>
        </p:txBody>
      </p:sp>
      <p:sp>
        <p:nvSpPr>
          <p:cNvPr id="6" name="Rectangle 8">
            <a:extLst>
              <a:ext uri="{FF2B5EF4-FFF2-40B4-BE49-F238E27FC236}">
                <a16:creationId xmlns:a16="http://schemas.microsoft.com/office/drawing/2014/main" id="{11BD32E6-8A4F-4EEB-8BE1-F724D133EBAA}"/>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02FBDF0-CF55-4B1E-BE34-BCD12C7E004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3" name="Slide Number Placeholder 1">
            <a:extLst>
              <a:ext uri="{FF2B5EF4-FFF2-40B4-BE49-F238E27FC236}">
                <a16:creationId xmlns:a16="http://schemas.microsoft.com/office/drawing/2014/main" id="{EBBD8A3D-4ABC-4202-8DF6-2D77F5509A57}"/>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10</a:t>
            </a:fld>
            <a:endParaRPr lang="en-GB" sz="1800" dirty="0">
              <a:solidFill>
                <a:schemeClr val="tx1"/>
              </a:solidFill>
              <a:latin typeface="Arial"/>
              <a:cs typeface="Arial"/>
            </a:endParaRPr>
          </a:p>
        </p:txBody>
      </p:sp>
    </p:spTree>
    <p:extLst>
      <p:ext uri="{BB962C8B-B14F-4D97-AF65-F5344CB8AC3E}">
        <p14:creationId xmlns:p14="http://schemas.microsoft.com/office/powerpoint/2010/main" val="208651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E8EB50B-5CE3-43D8-ACD2-9FDE9266215A}"/>
              </a:ext>
            </a:extLst>
          </p:cNvPr>
          <p:cNvSpPr>
            <a:spLocks noGrp="1"/>
          </p:cNvSpPr>
          <p:nvPr>
            <p:ph type="subTitle" idx="1"/>
          </p:nvPr>
        </p:nvSpPr>
        <p:spPr/>
        <p:txBody>
          <a:bodyPr vert="horz" lIns="91440" tIns="45720" rIns="91440" bIns="45720" rtlCol="0" anchor="t">
            <a:normAutofit/>
          </a:bodyPr>
          <a:lstStyle/>
          <a:p>
            <a:pPr marL="0" indent="0" algn="ctr">
              <a:buNone/>
            </a:pPr>
            <a:r>
              <a:rPr lang="en-GB" dirty="0">
                <a:latin typeface="Arial"/>
                <a:cs typeface="Arial"/>
              </a:rPr>
              <a:t>Smoke only in smoking areas</a:t>
            </a:r>
            <a:endParaRPr lang="en-GB" dirty="0"/>
          </a:p>
          <a:p>
            <a:pPr marL="0" indent="0">
              <a:buNone/>
            </a:pPr>
            <a:endParaRPr lang="en-GB" dirty="0"/>
          </a:p>
          <a:p>
            <a:pPr marL="0" indent="0">
              <a:buNone/>
            </a:pPr>
            <a:endParaRPr lang="en-US" dirty="0"/>
          </a:p>
        </p:txBody>
      </p:sp>
      <p:pic>
        <p:nvPicPr>
          <p:cNvPr id="2" name="Picture 5">
            <a:extLst>
              <a:ext uri="{FF2B5EF4-FFF2-40B4-BE49-F238E27FC236}">
                <a16:creationId xmlns:a16="http://schemas.microsoft.com/office/drawing/2014/main" id="{B2A2A604-74F7-4A98-BB0A-B7986EC7107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503360" y="1205074"/>
            <a:ext cx="5620710" cy="5601738"/>
          </a:xfrm>
          <a:prstGeom prst="rect">
            <a:avLst/>
          </a:prstGeom>
        </p:spPr>
      </p:pic>
      <p:sp>
        <p:nvSpPr>
          <p:cNvPr id="4" name="Rectangle 8">
            <a:extLst>
              <a:ext uri="{FF2B5EF4-FFF2-40B4-BE49-F238E27FC236}">
                <a16:creationId xmlns:a16="http://schemas.microsoft.com/office/drawing/2014/main" id="{A789DD32-0D88-474E-80DB-33316A2ABED8}"/>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62FDC59-6A7C-4F94-8740-55E5217DDA3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3" name="Slide Number Placeholder 1">
            <a:extLst>
              <a:ext uri="{FF2B5EF4-FFF2-40B4-BE49-F238E27FC236}">
                <a16:creationId xmlns:a16="http://schemas.microsoft.com/office/drawing/2014/main" id="{4EFCD4A0-E13C-4B53-BD84-E3A3AD460E88}"/>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11</a:t>
            </a:fld>
            <a:endParaRPr lang="en-GB" sz="1800" dirty="0">
              <a:solidFill>
                <a:schemeClr val="tx1"/>
              </a:solidFill>
              <a:latin typeface="Arial"/>
              <a:cs typeface="Arial"/>
            </a:endParaRPr>
          </a:p>
        </p:txBody>
      </p:sp>
    </p:spTree>
    <p:extLst>
      <p:ext uri="{BB962C8B-B14F-4D97-AF65-F5344CB8AC3E}">
        <p14:creationId xmlns:p14="http://schemas.microsoft.com/office/powerpoint/2010/main" val="368025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0B56F-ECA6-48CA-9B1F-85D68606C7AB}"/>
              </a:ext>
            </a:extLst>
          </p:cNvPr>
          <p:cNvSpPr>
            <a:spLocks noGrp="1"/>
          </p:cNvSpPr>
          <p:nvPr>
            <p:ph type="subTitle" idx="1"/>
          </p:nvPr>
        </p:nvSpPr>
        <p:spPr>
          <a:xfrm>
            <a:off x="6748688" y="856343"/>
            <a:ext cx="4576763" cy="5143500"/>
          </a:xfrm>
        </p:spPr>
        <p:txBody>
          <a:bodyPr vert="horz" lIns="91440" tIns="45720" rIns="91440" bIns="45720" rtlCol="0" anchor="t">
            <a:noAutofit/>
          </a:bodyPr>
          <a:lstStyle/>
          <a:p>
            <a:pPr marL="0" indent="0">
              <a:buNone/>
            </a:pPr>
            <a:endParaRPr lang="en-GB" dirty="0">
              <a:latin typeface="Arial"/>
              <a:cs typeface="Arial"/>
            </a:endParaRPr>
          </a:p>
          <a:p>
            <a:pPr marL="0" indent="0">
              <a:buNone/>
            </a:pPr>
            <a:endParaRPr lang="en-GB" dirty="0">
              <a:latin typeface="Arial"/>
              <a:cs typeface="Arial"/>
            </a:endParaRPr>
          </a:p>
          <a:p>
            <a:pPr marL="0" indent="0">
              <a:buNone/>
            </a:pPr>
            <a:endParaRPr lang="en-GB" dirty="0">
              <a:latin typeface="Arial"/>
              <a:cs typeface="Arial"/>
            </a:endParaRPr>
          </a:p>
          <a:p>
            <a:pPr marL="0" indent="0">
              <a:buNone/>
            </a:pPr>
            <a:r>
              <a:rPr lang="en-GB" dirty="0">
                <a:latin typeface="Arial"/>
                <a:cs typeface="Arial"/>
              </a:rPr>
              <a:t>Plug electrical power strip or extension lead directly into wall socket</a:t>
            </a:r>
            <a:endParaRPr lang="en-US" dirty="0">
              <a:latin typeface="Arial"/>
              <a:cs typeface="Arial"/>
            </a:endParaRPr>
          </a:p>
        </p:txBody>
      </p:sp>
      <p:sp>
        <p:nvSpPr>
          <p:cNvPr id="4" name="Slide Number Placeholder 3">
            <a:extLst>
              <a:ext uri="{FF2B5EF4-FFF2-40B4-BE49-F238E27FC236}">
                <a16:creationId xmlns:a16="http://schemas.microsoft.com/office/drawing/2014/main" id="{520D5B8A-0F9E-4348-A313-02801DE7FE1B}"/>
              </a:ext>
            </a:extLst>
          </p:cNvPr>
          <p:cNvSpPr>
            <a:spLocks noGrp="1"/>
          </p:cNvSpPr>
          <p:nvPr>
            <p:ph type="sldNum" sz="quarter" idx="4294967295"/>
          </p:nvPr>
        </p:nvSpPr>
        <p:spPr>
          <a:xfrm>
            <a:off x="9448800" y="6356350"/>
            <a:ext cx="2743200" cy="365125"/>
          </a:xfrm>
        </p:spPr>
        <p:txBody>
          <a:bodyPr/>
          <a:lstStyle/>
          <a:p>
            <a:fld id="{E8F9186D-BD8E-4EDD-A417-AFA9BA614779}" type="slidenum">
              <a:rPr lang="en-GB" smtClean="0"/>
              <a:t>12</a:t>
            </a:fld>
            <a:endParaRPr lang="en-GB" dirty="0"/>
          </a:p>
        </p:txBody>
      </p:sp>
      <p:pic>
        <p:nvPicPr>
          <p:cNvPr id="2" name="Picture 4">
            <a:extLst>
              <a:ext uri="{FF2B5EF4-FFF2-40B4-BE49-F238E27FC236}">
                <a16:creationId xmlns:a16="http://schemas.microsoft.com/office/drawing/2014/main" id="{5871A412-91DF-4376-9CA2-67D7C24B0EF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12035" y="747959"/>
            <a:ext cx="5442900" cy="5949910"/>
          </a:xfrm>
          <a:prstGeom prst="rect">
            <a:avLst/>
          </a:prstGeom>
          <a:ln>
            <a:noFill/>
          </a:ln>
          <a:effectLst>
            <a:outerShdw blurRad="292100" dist="139700" dir="2700000" algn="tl" rotWithShape="0">
              <a:srgbClr val="333333">
                <a:alpha val="65000"/>
              </a:srgbClr>
            </a:outerShdw>
          </a:effectLst>
        </p:spPr>
      </p:pic>
      <p:pic>
        <p:nvPicPr>
          <p:cNvPr id="5" name="Picture 5">
            <a:extLst>
              <a:ext uri="{FF2B5EF4-FFF2-40B4-BE49-F238E27FC236}">
                <a16:creationId xmlns:a16="http://schemas.microsoft.com/office/drawing/2014/main" id="{2433C0B8-709C-44D6-8208-8E61F87E4AF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2686" y="748551"/>
            <a:ext cx="5109028" cy="5230268"/>
          </a:xfrm>
          <a:prstGeom prst="rect">
            <a:avLst/>
          </a:prstGeom>
        </p:spPr>
      </p:pic>
      <p:sp>
        <p:nvSpPr>
          <p:cNvPr id="8" name="Rectangle 8">
            <a:extLst>
              <a:ext uri="{FF2B5EF4-FFF2-40B4-BE49-F238E27FC236}">
                <a16:creationId xmlns:a16="http://schemas.microsoft.com/office/drawing/2014/main" id="{B46F9781-80EE-459C-B04E-C106F0EAE67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ED7031CD-942F-48AA-A500-14CCBB1E6D8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12" name="Slide Number Placeholder 1">
            <a:extLst>
              <a:ext uri="{FF2B5EF4-FFF2-40B4-BE49-F238E27FC236}">
                <a16:creationId xmlns:a16="http://schemas.microsoft.com/office/drawing/2014/main" id="{87C03F29-C031-4A18-9FD8-6898BA220E02}"/>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12</a:t>
            </a:fld>
            <a:endParaRPr lang="en-GB" sz="1800" dirty="0">
              <a:solidFill>
                <a:schemeClr val="tx1"/>
              </a:solidFill>
              <a:latin typeface="Arial"/>
              <a:cs typeface="Arial"/>
            </a:endParaRPr>
          </a:p>
        </p:txBody>
      </p:sp>
    </p:spTree>
    <p:extLst>
      <p:ext uri="{BB962C8B-B14F-4D97-AF65-F5344CB8AC3E}">
        <p14:creationId xmlns:p14="http://schemas.microsoft.com/office/powerpoint/2010/main" val="34901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09BCD9-2363-43C7-884E-5F8455BB741D}"/>
              </a:ext>
            </a:extLst>
          </p:cNvPr>
          <p:cNvSpPr>
            <a:spLocks noGrp="1"/>
          </p:cNvSpPr>
          <p:nvPr>
            <p:ph type="subTitle" idx="1"/>
          </p:nvPr>
        </p:nvSpPr>
        <p:spPr>
          <a:xfrm>
            <a:off x="397560" y="2874224"/>
            <a:ext cx="4178243" cy="5143500"/>
          </a:xfrm>
        </p:spPr>
        <p:txBody>
          <a:bodyPr vert="horz" lIns="91440" tIns="45720" rIns="91440" bIns="45720" rtlCol="0" anchor="t">
            <a:normAutofit/>
          </a:bodyPr>
          <a:lstStyle/>
          <a:p>
            <a:pPr marL="0" indent="0">
              <a:lnSpc>
                <a:spcPct val="100000"/>
              </a:lnSpc>
              <a:spcBef>
                <a:spcPts val="0"/>
              </a:spcBef>
              <a:buNone/>
            </a:pPr>
            <a:r>
              <a:rPr lang="en-US" dirty="0">
                <a:latin typeface="Arial"/>
                <a:cs typeface="Arial"/>
              </a:rPr>
              <a:t>Know what to do and where to go in an emergency</a:t>
            </a:r>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1391D963-A70D-4DB2-810F-F923C0FAFE3B}"/>
              </a:ext>
            </a:extLst>
          </p:cNvPr>
          <p:cNvSpPr>
            <a:spLocks noGrp="1"/>
          </p:cNvSpPr>
          <p:nvPr>
            <p:ph type="sldNum" sz="quarter" idx="4294967295"/>
          </p:nvPr>
        </p:nvSpPr>
        <p:spPr>
          <a:xfrm>
            <a:off x="9448800" y="6356350"/>
            <a:ext cx="2743200" cy="365125"/>
          </a:xfrm>
        </p:spPr>
        <p:txBody>
          <a:bodyPr/>
          <a:lstStyle/>
          <a:p>
            <a:fld id="{E8F9186D-BD8E-4EDD-A417-AFA9BA614779}" type="slidenum">
              <a:rPr lang="en-GB" smtClean="0"/>
              <a:t>13</a:t>
            </a:fld>
            <a:endParaRPr lang="en-GB" dirty="0"/>
          </a:p>
        </p:txBody>
      </p:sp>
      <p:pic>
        <p:nvPicPr>
          <p:cNvPr id="5" name="Picture 5" descr="Icon&#10;&#10;Description automatically generated">
            <a:extLst>
              <a:ext uri="{FF2B5EF4-FFF2-40B4-BE49-F238E27FC236}">
                <a16:creationId xmlns:a16="http://schemas.microsoft.com/office/drawing/2014/main" id="{F59B2CCC-78B4-4C30-9325-4A304F7201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32686" y="901298"/>
            <a:ext cx="2103120" cy="2093406"/>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E1712DD1-634E-406E-B959-37DA32297CD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72A20E4-8391-42D1-A0CB-3E5F727B251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F89E3DF9-B740-4F0C-B653-DF4D4EF0B91A}"/>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13</a:t>
            </a:fld>
            <a:endParaRPr lang="en-GB" sz="1800" dirty="0">
              <a:solidFill>
                <a:schemeClr val="tx1"/>
              </a:solidFill>
              <a:latin typeface="Arial"/>
              <a:cs typeface="Arial"/>
            </a:endParaRPr>
          </a:p>
        </p:txBody>
      </p:sp>
      <p:pic>
        <p:nvPicPr>
          <p:cNvPr id="9" name="Picture 3">
            <a:extLst>
              <a:ext uri="{FF2B5EF4-FFF2-40B4-BE49-F238E27FC236}">
                <a16:creationId xmlns:a16="http://schemas.microsoft.com/office/drawing/2014/main" id="{B6FED1E3-62E6-4181-ACF8-A812E9475C4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768840" y="2203664"/>
            <a:ext cx="2103120" cy="2103120"/>
          </a:xfrm>
          <a:prstGeom prst="rect">
            <a:avLst/>
          </a:prstGeom>
          <a:ln>
            <a:noFill/>
          </a:ln>
          <a:effectLst>
            <a:outerShdw blurRad="292100" dist="139700" dir="2700000" algn="tl" rotWithShape="0">
              <a:srgbClr val="333333">
                <a:alpha val="65000"/>
              </a:srgbClr>
            </a:outerShdw>
          </a:effectLst>
        </p:spPr>
      </p:pic>
      <p:pic>
        <p:nvPicPr>
          <p:cNvPr id="10" name="Picture 5" descr="Logo&#10;&#10;Description automatically generated">
            <a:extLst>
              <a:ext uri="{FF2B5EF4-FFF2-40B4-BE49-F238E27FC236}">
                <a16:creationId xmlns:a16="http://schemas.microsoft.com/office/drawing/2014/main" id="{C45A5C4D-A72E-4A6F-A960-AD5779DB232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209771" y="1357977"/>
            <a:ext cx="2106401" cy="2103120"/>
          </a:xfrm>
          <a:prstGeom prst="rect">
            <a:avLst/>
          </a:prstGeom>
          <a:ln>
            <a:noFill/>
          </a:ln>
          <a:effectLst>
            <a:outerShdw blurRad="292100" dist="139700" dir="2700000" algn="tl" rotWithShape="0">
              <a:srgbClr val="333333">
                <a:alpha val="65000"/>
              </a:srgbClr>
            </a:outerShdw>
          </a:effectLst>
        </p:spPr>
      </p:pic>
      <p:pic>
        <p:nvPicPr>
          <p:cNvPr id="11" name="Picture 3" descr="Logo, icon&#10;&#10;Description automatically generated">
            <a:extLst>
              <a:ext uri="{FF2B5EF4-FFF2-40B4-BE49-F238E27FC236}">
                <a16:creationId xmlns:a16="http://schemas.microsoft.com/office/drawing/2014/main" id="{5D4A53D9-D6C4-40FB-B82D-440B79D0F17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05544" y="3853582"/>
            <a:ext cx="2106213" cy="2103120"/>
          </a:xfrm>
          <a:prstGeom prst="rect">
            <a:avLst/>
          </a:prstGeom>
        </p:spPr>
      </p:pic>
      <p:pic>
        <p:nvPicPr>
          <p:cNvPr id="12" name="Picture 3" descr="Logo&#10;&#10;Description automatically generated">
            <a:extLst>
              <a:ext uri="{FF2B5EF4-FFF2-40B4-BE49-F238E27FC236}">
                <a16:creationId xmlns:a16="http://schemas.microsoft.com/office/drawing/2014/main" id="{B8CB5917-401D-4220-B3C4-2D932342960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125522" y="4570263"/>
            <a:ext cx="2103120" cy="2103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247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87DD669-0239-4079-96AA-32AF1BD8E487}"/>
              </a:ext>
            </a:extLst>
          </p:cNvPr>
          <p:cNvSpPr>
            <a:spLocks noGrp="1"/>
          </p:cNvSpPr>
          <p:nvPr>
            <p:ph type="subTitle" idx="1"/>
          </p:nvPr>
        </p:nvSpPr>
        <p:spPr>
          <a:xfrm>
            <a:off x="168706" y="4979602"/>
            <a:ext cx="11134726" cy="1321281"/>
          </a:xfrm>
        </p:spPr>
        <p:txBody>
          <a:bodyPr vert="horz" lIns="91440" tIns="45720" rIns="91440" bIns="45720" rtlCol="0" anchor="t">
            <a:normAutofit lnSpcReduction="10000"/>
          </a:bodyPr>
          <a:lstStyle/>
          <a:p>
            <a:pPr marL="0" indent="0">
              <a:lnSpc>
                <a:spcPct val="100000"/>
              </a:lnSpc>
              <a:spcBef>
                <a:spcPts val="0"/>
              </a:spcBef>
              <a:buNone/>
            </a:pPr>
            <a:r>
              <a:rPr lang="en-US" dirty="0">
                <a:latin typeface="Arial"/>
                <a:cs typeface="Arial"/>
              </a:rPr>
              <a:t>If you are in an area where insects spread diseases use:</a:t>
            </a:r>
          </a:p>
          <a:p>
            <a:pPr marL="457200" indent="-457200">
              <a:lnSpc>
                <a:spcPct val="100000"/>
              </a:lnSpc>
              <a:spcBef>
                <a:spcPts val="0"/>
              </a:spcBef>
            </a:pPr>
            <a:r>
              <a:rPr lang="en-US" dirty="0">
                <a:latin typeface="Arial"/>
                <a:cs typeface="Arial"/>
              </a:rPr>
              <a:t>Screens on doors and windows</a:t>
            </a:r>
            <a:endParaRPr lang="en-US" dirty="0">
              <a:cs typeface="Arial"/>
            </a:endParaRPr>
          </a:p>
          <a:p>
            <a:pPr marL="457200" indent="-457200">
              <a:lnSpc>
                <a:spcPct val="100000"/>
              </a:lnSpc>
              <a:spcBef>
                <a:spcPts val="0"/>
              </a:spcBef>
            </a:pPr>
            <a:r>
              <a:rPr lang="en-US" dirty="0">
                <a:latin typeface="Arial"/>
                <a:cs typeface="Arial"/>
              </a:rPr>
              <a:t>Insect repellant</a:t>
            </a:r>
            <a:endParaRPr lang="en-US" dirty="0">
              <a:cs typeface="Arial"/>
            </a:endParaRPr>
          </a:p>
          <a:p>
            <a:pPr marL="0" indent="0">
              <a:lnSpc>
                <a:spcPct val="100000"/>
              </a:lnSpc>
              <a:spcBef>
                <a:spcPts val="0"/>
              </a:spcBef>
              <a:buNone/>
            </a:pPr>
            <a:endParaRPr lang="en-US" dirty="0"/>
          </a:p>
          <a:p>
            <a:pPr marL="0" indent="0">
              <a:buNone/>
            </a:pPr>
            <a:endParaRPr lang="en-US" dirty="0"/>
          </a:p>
        </p:txBody>
      </p:sp>
      <p:pic>
        <p:nvPicPr>
          <p:cNvPr id="1026" name="Picture 2" descr="aedes albopictus, mosquito, genus, culicine, family, mosquitoes">
            <a:extLst>
              <a:ext uri="{FF2B5EF4-FFF2-40B4-BE49-F238E27FC236}">
                <a16:creationId xmlns:a16="http://schemas.microsoft.com/office/drawing/2014/main" id="{2E1FC3F1-7741-459A-A57E-D582BB229D8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732" y="706101"/>
            <a:ext cx="6141625" cy="4008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7E1C1626-8FC5-4389-9E54-C1A26D32461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309976" y="723563"/>
            <a:ext cx="5806594" cy="3963840"/>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BC7FDD4C-AE2D-4849-863E-08BDB96EF0E5}"/>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A5BA58A-801D-4F49-B014-B8ABDDB1AAC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5F414D83-B69E-4A73-9A12-5675B62CF933}"/>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14</a:t>
            </a:fld>
            <a:endParaRPr lang="en-GB" sz="1800" dirty="0">
              <a:solidFill>
                <a:schemeClr val="tx1"/>
              </a:solidFill>
              <a:latin typeface="Arial"/>
              <a:cs typeface="Arial"/>
            </a:endParaRPr>
          </a:p>
        </p:txBody>
      </p:sp>
    </p:spTree>
    <p:extLst>
      <p:ext uri="{BB962C8B-B14F-4D97-AF65-F5344CB8AC3E}">
        <p14:creationId xmlns:p14="http://schemas.microsoft.com/office/powerpoint/2010/main" val="426655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2E1CC2D-6A28-4AC1-9DF0-79B3CFEDCA0E}"/>
              </a:ext>
            </a:extLst>
          </p:cNvPr>
          <p:cNvSpPr>
            <a:spLocks noGrp="1"/>
          </p:cNvSpPr>
          <p:nvPr>
            <p:ph type="subTitle" idx="1"/>
          </p:nvPr>
        </p:nvSpPr>
        <p:spPr>
          <a:xfrm>
            <a:off x="329244" y="1856357"/>
            <a:ext cx="3498233" cy="4446251"/>
          </a:xfrm>
        </p:spPr>
        <p:txBody>
          <a:bodyPr vert="horz" lIns="91440" tIns="45720" rIns="91440" bIns="45720" rtlCol="0" anchor="t">
            <a:normAutofit/>
          </a:bodyPr>
          <a:lstStyle/>
          <a:p>
            <a:pPr marL="0" indent="0">
              <a:lnSpc>
                <a:spcPct val="100000"/>
              </a:lnSpc>
              <a:spcBef>
                <a:spcPts val="0"/>
              </a:spcBef>
              <a:buNone/>
            </a:pPr>
            <a:r>
              <a:rPr lang="en-US" dirty="0">
                <a:latin typeface="Arial"/>
                <a:cs typeface="Arial"/>
              </a:rPr>
              <a:t>Net</a:t>
            </a:r>
            <a:endParaRPr lang="en-US" dirty="0"/>
          </a:p>
          <a:p>
            <a:endParaRPr lang="en-US" dirty="0"/>
          </a:p>
        </p:txBody>
      </p:sp>
      <p:sp>
        <p:nvSpPr>
          <p:cNvPr id="2" name="Slide Number Placeholder 1">
            <a:extLst>
              <a:ext uri="{FF2B5EF4-FFF2-40B4-BE49-F238E27FC236}">
                <a16:creationId xmlns:a16="http://schemas.microsoft.com/office/drawing/2014/main" id="{112E5886-2CED-4254-9C4E-9FC98BE77694}"/>
              </a:ext>
            </a:extLst>
          </p:cNvPr>
          <p:cNvSpPr>
            <a:spLocks noGrp="1"/>
          </p:cNvSpPr>
          <p:nvPr>
            <p:ph type="sldNum" sz="quarter" idx="4294967295"/>
          </p:nvPr>
        </p:nvSpPr>
        <p:spPr>
          <a:xfrm>
            <a:off x="9448800" y="6356350"/>
            <a:ext cx="2743200" cy="365125"/>
          </a:xfrm>
        </p:spPr>
        <p:txBody>
          <a:bodyPr/>
          <a:lstStyle/>
          <a:p>
            <a:fld id="{E8F9186D-BD8E-4EDD-A417-AFA9BA614779}" type="slidenum">
              <a:rPr lang="en-GB" smtClean="0"/>
              <a:t>15</a:t>
            </a:fld>
            <a:endParaRPr lang="en-GB" dirty="0"/>
          </a:p>
        </p:txBody>
      </p:sp>
      <p:pic>
        <p:nvPicPr>
          <p:cNvPr id="6" name="Picture 6">
            <a:extLst>
              <a:ext uri="{FF2B5EF4-FFF2-40B4-BE49-F238E27FC236}">
                <a16:creationId xmlns:a16="http://schemas.microsoft.com/office/drawing/2014/main" id="{B7B69DBE-DC82-478A-B605-5487C1A2242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697879" y="715779"/>
            <a:ext cx="8295727" cy="5528262"/>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A5B2C7E7-E647-4476-868D-D2FC54EC22C7}"/>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86710D1-7BA2-4723-96AF-A20CFA1BC97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3" name="Slide Number Placeholder 1">
            <a:extLst>
              <a:ext uri="{FF2B5EF4-FFF2-40B4-BE49-F238E27FC236}">
                <a16:creationId xmlns:a16="http://schemas.microsoft.com/office/drawing/2014/main" id="{A242E5A1-BE25-4399-8FC8-3F25A6208A89}"/>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15</a:t>
            </a:fld>
            <a:endParaRPr lang="en-GB" sz="1800" dirty="0">
              <a:solidFill>
                <a:schemeClr val="tx1"/>
              </a:solidFill>
              <a:latin typeface="Arial"/>
              <a:cs typeface="Arial"/>
            </a:endParaRPr>
          </a:p>
        </p:txBody>
      </p:sp>
      <p:sp>
        <p:nvSpPr>
          <p:cNvPr id="8" name="TextBox 7">
            <a:extLst>
              <a:ext uri="{FF2B5EF4-FFF2-40B4-BE49-F238E27FC236}">
                <a16:creationId xmlns:a16="http://schemas.microsoft.com/office/drawing/2014/main" id="{7EF6D3BE-BE96-4C7F-847A-6E7E12E0DE31}"/>
              </a:ext>
            </a:extLst>
          </p:cNvPr>
          <p:cNvSpPr txBox="1"/>
          <p:nvPr/>
        </p:nvSpPr>
        <p:spPr>
          <a:xfrm>
            <a:off x="3697879" y="6385023"/>
            <a:ext cx="4097487" cy="307777"/>
          </a:xfrm>
          <a:prstGeom prst="rect">
            <a:avLst/>
          </a:prstGeom>
          <a:noFill/>
        </p:spPr>
        <p:txBody>
          <a:bodyPr wrap="squar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Photo: </a:t>
            </a:r>
            <a:r>
              <a:rPr lang="en-US" sz="1400" dirty="0" err="1">
                <a:solidFill>
                  <a:schemeClr val="bg1">
                    <a:lumMod val="50000"/>
                  </a:schemeClr>
                </a:solidFill>
                <a:latin typeface="Arial" panose="020B0604020202020204" pitchFamily="34" charset="0"/>
                <a:cs typeface="Arial" panose="020B0604020202020204" pitchFamily="34" charset="0"/>
              </a:rPr>
              <a:t>Tatsiana</a:t>
            </a:r>
            <a:r>
              <a:rPr lang="en-US" sz="1400" dirty="0">
                <a:solidFill>
                  <a:schemeClr val="bg1">
                    <a:lumMod val="50000"/>
                  </a:schemeClr>
                </a:solidFill>
                <a:latin typeface="Arial" panose="020B0604020202020204" pitchFamily="34" charset="0"/>
                <a:cs typeface="Arial" panose="020B0604020202020204" pitchFamily="34" charset="0"/>
              </a:rPr>
              <a:t> </a:t>
            </a:r>
            <a:r>
              <a:rPr lang="en-US" sz="1400" dirty="0" err="1">
                <a:solidFill>
                  <a:schemeClr val="bg1">
                    <a:lumMod val="50000"/>
                  </a:schemeClr>
                </a:solidFill>
                <a:latin typeface="Arial" panose="020B0604020202020204" pitchFamily="34" charset="0"/>
                <a:cs typeface="Arial" panose="020B0604020202020204" pitchFamily="34" charset="0"/>
              </a:rPr>
              <a:t>Hendzel</a:t>
            </a:r>
            <a:r>
              <a:rPr lang="en-US" sz="1400" dirty="0">
                <a:solidFill>
                  <a:schemeClr val="bg1">
                    <a:lumMod val="50000"/>
                  </a:schemeClr>
                </a:solidFill>
                <a:latin typeface="Arial" panose="020B0604020202020204" pitchFamily="34" charset="0"/>
                <a:cs typeface="Arial" panose="020B0604020202020204" pitchFamily="34" charset="0"/>
              </a:rPr>
              <a:t> / Shutterstock</a:t>
            </a:r>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.com</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150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alcohol, background, beer, bio, bottle, capsule, cold, full, glass, gold, green, health, healthy, isolated, lifestyle, liquid, medical, medication, medicine, nutrient, nutrition, nutritional, object, transparent, treatment, glass bottle, beer bottle, drink, wine bottle, drinkware, tableware, liqueur, home accessories">
            <a:extLst>
              <a:ext uri="{FF2B5EF4-FFF2-40B4-BE49-F238E27FC236}">
                <a16:creationId xmlns:a16="http://schemas.microsoft.com/office/drawing/2014/main" id="{579A3E85-5AE2-4068-A0D5-177C6FCBA3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08181" y="1169503"/>
            <a:ext cx="7495980" cy="49973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green plant on a white background&#10;&#10;Description automatically generated with low confidence">
            <a:extLst>
              <a:ext uri="{FF2B5EF4-FFF2-40B4-BE49-F238E27FC236}">
                <a16:creationId xmlns:a16="http://schemas.microsoft.com/office/drawing/2014/main" id="{838A95C3-41EF-4B45-BCB0-F34B39345C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24300" y="3825240"/>
            <a:ext cx="5638800" cy="4229100"/>
          </a:xfrm>
          <a:prstGeom prst="rect">
            <a:avLst/>
          </a:prstGeom>
        </p:spPr>
      </p:pic>
      <p:sp>
        <p:nvSpPr>
          <p:cNvPr id="3" name="Subtitle 2">
            <a:extLst>
              <a:ext uri="{FF2B5EF4-FFF2-40B4-BE49-F238E27FC236}">
                <a16:creationId xmlns:a16="http://schemas.microsoft.com/office/drawing/2014/main" id="{F6388CE6-9BEE-4446-8D53-297FA4E2D064}"/>
              </a:ext>
            </a:extLst>
          </p:cNvPr>
          <p:cNvSpPr>
            <a:spLocks noGrp="1"/>
          </p:cNvSpPr>
          <p:nvPr>
            <p:ph type="subTitle" idx="1"/>
          </p:nvPr>
        </p:nvSpPr>
        <p:spPr>
          <a:xfrm>
            <a:off x="-214435" y="262061"/>
            <a:ext cx="12114440" cy="1118960"/>
          </a:xfrm>
        </p:spPr>
        <p:txBody>
          <a:bodyPr vert="horz" lIns="91440" tIns="45720" rIns="91440" bIns="45720" rtlCol="0" anchor="t">
            <a:normAutofit/>
          </a:bodyPr>
          <a:lstStyle/>
          <a:p>
            <a:pPr>
              <a:lnSpc>
                <a:spcPct val="100000"/>
              </a:lnSpc>
              <a:spcBef>
                <a:spcPts val="0"/>
              </a:spcBef>
            </a:pPr>
            <a:endParaRPr lang="en-US" dirty="0"/>
          </a:p>
          <a:p>
            <a:pPr marL="0" indent="0" algn="ctr">
              <a:lnSpc>
                <a:spcPct val="100000"/>
              </a:lnSpc>
              <a:spcBef>
                <a:spcPts val="0"/>
              </a:spcBef>
              <a:buNone/>
            </a:pPr>
            <a:r>
              <a:rPr lang="en-US" dirty="0">
                <a:latin typeface="Arial"/>
                <a:cs typeface="Arial"/>
              </a:rPr>
              <a:t>Don’t use illegal drugs and use legal drugs only in moderation</a:t>
            </a:r>
          </a:p>
          <a:p>
            <a:pPr>
              <a:lnSpc>
                <a:spcPct val="100000"/>
              </a:lnSpc>
              <a:spcBef>
                <a:spcPts val="0"/>
              </a:spcBef>
            </a:pPr>
            <a:endParaRPr lang="en-US" dirty="0"/>
          </a:p>
          <a:p>
            <a:endParaRPr lang="en-US" dirty="0"/>
          </a:p>
        </p:txBody>
      </p:sp>
      <p:sp>
        <p:nvSpPr>
          <p:cNvPr id="4" name="Rectangle 8">
            <a:extLst>
              <a:ext uri="{FF2B5EF4-FFF2-40B4-BE49-F238E27FC236}">
                <a16:creationId xmlns:a16="http://schemas.microsoft.com/office/drawing/2014/main" id="{0370BFF2-7589-49D1-B5F0-56CD1BD2391A}"/>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63EA557-1171-4538-BBC6-A29E2C2A9C8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pic>
        <p:nvPicPr>
          <p:cNvPr id="2" name="Picture 5">
            <a:extLst>
              <a:ext uri="{FF2B5EF4-FFF2-40B4-BE49-F238E27FC236}">
                <a16:creationId xmlns:a16="http://schemas.microsoft.com/office/drawing/2014/main" id="{980F18A3-9F75-4DFC-81A4-D6C67E248F4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5075" y="1441001"/>
            <a:ext cx="4867434" cy="3240445"/>
          </a:xfrm>
          <a:prstGeom prst="rect">
            <a:avLst/>
          </a:prstGeom>
          <a:ln>
            <a:noFill/>
          </a:ln>
          <a:effectLst>
            <a:outerShdw blurRad="292100" dist="139700" dir="2700000" algn="tl" rotWithShape="0">
              <a:srgbClr val="333333">
                <a:alpha val="65000"/>
              </a:srgbClr>
            </a:outerShdw>
          </a:effectLst>
        </p:spPr>
      </p:pic>
      <p:sp>
        <p:nvSpPr>
          <p:cNvPr id="7" name="Slide Number Placeholder 1">
            <a:extLst>
              <a:ext uri="{FF2B5EF4-FFF2-40B4-BE49-F238E27FC236}">
                <a16:creationId xmlns:a16="http://schemas.microsoft.com/office/drawing/2014/main" id="{4018BD20-B71B-4423-BE37-C567851455C4}"/>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16</a:t>
            </a:fld>
            <a:endParaRPr lang="en-GB" sz="1800" dirty="0">
              <a:solidFill>
                <a:schemeClr val="tx1"/>
              </a:solidFill>
              <a:latin typeface="Arial"/>
              <a:cs typeface="Arial"/>
            </a:endParaRPr>
          </a:p>
        </p:txBody>
      </p:sp>
      <p:pic>
        <p:nvPicPr>
          <p:cNvPr id="9" name="Picture 8" descr="A picture containing box, container, plastic, tray&#10;&#10;Description automatically generated">
            <a:extLst>
              <a:ext uri="{FF2B5EF4-FFF2-40B4-BE49-F238E27FC236}">
                <a16:creationId xmlns:a16="http://schemas.microsoft.com/office/drawing/2014/main" id="{34ECF53D-6A05-4442-BF7B-44CFE37863E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31529" y="1441001"/>
            <a:ext cx="4081448" cy="3240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806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ECC30B4-1B56-4488-B40A-A020F66A5748}"/>
              </a:ext>
            </a:extLst>
          </p:cNvPr>
          <p:cNvSpPr>
            <a:spLocks noGrp="1"/>
          </p:cNvSpPr>
          <p:nvPr>
            <p:ph type="subTitle" idx="1"/>
          </p:nvPr>
        </p:nvSpPr>
        <p:spPr>
          <a:xfrm>
            <a:off x="134541" y="2344811"/>
            <a:ext cx="5280434" cy="2858728"/>
          </a:xfrm>
        </p:spPr>
        <p:txBody>
          <a:bodyPr vert="horz" lIns="91440" tIns="45720" rIns="91440" bIns="45720" rtlCol="0" anchor="t">
            <a:normAutofit/>
          </a:bodyPr>
          <a:lstStyle/>
          <a:p>
            <a:r>
              <a:rPr lang="en-US" sz="6000" dirty="0">
                <a:latin typeface="Arial"/>
                <a:cs typeface="Arial"/>
              </a:rPr>
              <a:t>Your rights and responsibilities</a:t>
            </a:r>
          </a:p>
          <a:p>
            <a:endParaRPr lang="en-US" sz="6000" dirty="0"/>
          </a:p>
        </p:txBody>
      </p:sp>
      <p:sp>
        <p:nvSpPr>
          <p:cNvPr id="4" name="Slide Number Placeholder 3">
            <a:extLst>
              <a:ext uri="{FF2B5EF4-FFF2-40B4-BE49-F238E27FC236}">
                <a16:creationId xmlns:a16="http://schemas.microsoft.com/office/drawing/2014/main" id="{C14C5C42-0A0D-4681-9E11-63A7A8C209B6}"/>
              </a:ext>
            </a:extLst>
          </p:cNvPr>
          <p:cNvSpPr>
            <a:spLocks noGrp="1"/>
          </p:cNvSpPr>
          <p:nvPr>
            <p:ph type="sldNum" sz="quarter" idx="4294967295"/>
          </p:nvPr>
        </p:nvSpPr>
        <p:spPr>
          <a:xfrm>
            <a:off x="9448800" y="6356350"/>
            <a:ext cx="2743200" cy="365125"/>
          </a:xfrm>
        </p:spPr>
        <p:txBody>
          <a:bodyPr/>
          <a:lstStyle/>
          <a:p>
            <a:fld id="{E8F9186D-BD8E-4EDD-A417-AFA9BA614779}" type="slidenum">
              <a:rPr lang="en-GB" smtClean="0"/>
              <a:t>17</a:t>
            </a:fld>
            <a:endParaRPr lang="en-GB" dirty="0"/>
          </a:p>
        </p:txBody>
      </p:sp>
      <p:pic>
        <p:nvPicPr>
          <p:cNvPr id="3074" name="Picture 2">
            <a:extLst>
              <a:ext uri="{FF2B5EF4-FFF2-40B4-BE49-F238E27FC236}">
                <a16:creationId xmlns:a16="http://schemas.microsoft.com/office/drawing/2014/main" id="{757464E0-47BC-4913-9157-23A775E9AA8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5552685" y="1293510"/>
            <a:ext cx="6512238" cy="4356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9D01B046-CC4C-46F7-924E-8CDC362EB31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E2522EC-E5A2-46EE-A121-7271234F0ED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7002908D-397D-4570-AEC1-50387A67948D}"/>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17</a:t>
            </a:fld>
            <a:endParaRPr lang="en-GB" sz="1800" dirty="0">
              <a:solidFill>
                <a:schemeClr val="tx1"/>
              </a:solidFill>
              <a:latin typeface="Arial"/>
              <a:cs typeface="Arial"/>
            </a:endParaRPr>
          </a:p>
        </p:txBody>
      </p:sp>
    </p:spTree>
    <p:extLst>
      <p:ext uri="{BB962C8B-B14F-4D97-AF65-F5344CB8AC3E}">
        <p14:creationId xmlns:p14="http://schemas.microsoft.com/office/powerpoint/2010/main" val="33535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54FEE9-099E-4980-8848-DAD4ED46F9A8}"/>
              </a:ext>
            </a:extLst>
          </p:cNvPr>
          <p:cNvSpPr>
            <a:spLocks noGrp="1"/>
          </p:cNvSpPr>
          <p:nvPr>
            <p:ph type="subTitle" idx="1"/>
          </p:nvPr>
        </p:nvSpPr>
        <p:spPr>
          <a:xfrm>
            <a:off x="8338855" y="1347694"/>
            <a:ext cx="3754999" cy="5143500"/>
          </a:xfrm>
        </p:spPr>
        <p:txBody>
          <a:bodyPr vert="horz" lIns="91440" tIns="45720" rIns="91440" bIns="45720" rtlCol="0" anchor="t">
            <a:normAutofit/>
          </a:bodyPr>
          <a:lstStyle/>
          <a:p>
            <a:pPr marL="0" indent="0">
              <a:lnSpc>
                <a:spcPct val="100000"/>
              </a:lnSpc>
              <a:spcBef>
                <a:spcPts val="0"/>
              </a:spcBef>
              <a:buNone/>
            </a:pPr>
            <a:r>
              <a:rPr lang="en-US" dirty="0">
                <a:latin typeface="Arial"/>
                <a:cs typeface="Arial"/>
              </a:rPr>
              <a:t>Accommodation rules should be fair and reasonable</a:t>
            </a:r>
          </a:p>
          <a:p>
            <a:pPr>
              <a:lnSpc>
                <a:spcPct val="100000"/>
              </a:lnSpc>
              <a:spcBef>
                <a:spcPts val="0"/>
              </a:spcBef>
            </a:pPr>
            <a:endParaRPr lang="en-US" dirty="0"/>
          </a:p>
          <a:p>
            <a:pPr marL="0" indent="0">
              <a:lnSpc>
                <a:spcPct val="100000"/>
              </a:lnSpc>
              <a:spcBef>
                <a:spcPts val="0"/>
              </a:spcBef>
              <a:buNone/>
            </a:pPr>
            <a:r>
              <a:rPr lang="en-US" dirty="0">
                <a:latin typeface="Arial"/>
                <a:cs typeface="Arial"/>
              </a:rPr>
              <a:t>If you break the rules there can be serious consequences for you</a:t>
            </a:r>
          </a:p>
          <a:p>
            <a:endParaRPr lang="en-US" dirty="0"/>
          </a:p>
        </p:txBody>
      </p:sp>
      <p:pic>
        <p:nvPicPr>
          <p:cNvPr id="4" name="Picture 4">
            <a:extLst>
              <a:ext uri="{FF2B5EF4-FFF2-40B4-BE49-F238E27FC236}">
                <a16:creationId xmlns:a16="http://schemas.microsoft.com/office/drawing/2014/main" id="{FE95CDCC-27C3-4EA9-8E32-4581C097547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54961" y="878536"/>
            <a:ext cx="8008471" cy="5311173"/>
          </a:xfrm>
          <a:prstGeom prst="rect">
            <a:avLst/>
          </a:prstGeom>
          <a:ln>
            <a:noFill/>
          </a:ln>
          <a:effectLst>
            <a:outerShdw blurRad="292100" dist="139700" dir="2700000" algn="tl" rotWithShape="0">
              <a:srgbClr val="333333">
                <a:alpha val="65000"/>
              </a:srgbClr>
            </a:outerShdw>
          </a:effectLst>
        </p:spPr>
      </p:pic>
      <p:sp>
        <p:nvSpPr>
          <p:cNvPr id="2" name="Rectangle 8">
            <a:extLst>
              <a:ext uri="{FF2B5EF4-FFF2-40B4-BE49-F238E27FC236}">
                <a16:creationId xmlns:a16="http://schemas.microsoft.com/office/drawing/2014/main" id="{20337700-E98D-4852-ACBA-AA4E74072CA2}"/>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383457D-E946-4DC1-B597-F6B6CCE183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9" name="Slide Number Placeholder 1">
            <a:extLst>
              <a:ext uri="{FF2B5EF4-FFF2-40B4-BE49-F238E27FC236}">
                <a16:creationId xmlns:a16="http://schemas.microsoft.com/office/drawing/2014/main" id="{BA92ECFA-DD4A-4019-A4E9-9FBC8002BEA6}"/>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18</a:t>
            </a:fld>
            <a:endParaRPr lang="en-GB" sz="1800" dirty="0">
              <a:solidFill>
                <a:schemeClr val="tx1"/>
              </a:solidFill>
              <a:latin typeface="Arial"/>
              <a:cs typeface="Arial"/>
            </a:endParaRPr>
          </a:p>
        </p:txBody>
      </p:sp>
    </p:spTree>
    <p:extLst>
      <p:ext uri="{BB962C8B-B14F-4D97-AF65-F5344CB8AC3E}">
        <p14:creationId xmlns:p14="http://schemas.microsoft.com/office/powerpoint/2010/main" val="349918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A3174E-5D5E-44B0-A5F3-E8D1F19BA612}"/>
              </a:ext>
            </a:extLst>
          </p:cNvPr>
          <p:cNvSpPr>
            <a:spLocks noGrp="1"/>
          </p:cNvSpPr>
          <p:nvPr>
            <p:ph type="subTitle" idx="1"/>
          </p:nvPr>
        </p:nvSpPr>
        <p:spPr>
          <a:xfrm>
            <a:off x="397808" y="1713753"/>
            <a:ext cx="4038881" cy="5143500"/>
          </a:xfrm>
        </p:spPr>
        <p:txBody>
          <a:bodyPr vert="horz" lIns="91440" tIns="45720" rIns="91440" bIns="45720" rtlCol="0" anchor="t">
            <a:normAutofit/>
          </a:bodyPr>
          <a:lstStyle/>
          <a:p>
            <a:pPr marL="0" indent="0">
              <a:lnSpc>
                <a:spcPct val="100000"/>
              </a:lnSpc>
              <a:spcBef>
                <a:spcPts val="0"/>
              </a:spcBef>
              <a:buNone/>
            </a:pPr>
            <a:r>
              <a:rPr lang="en-US" dirty="0">
                <a:latin typeface="Arial"/>
                <a:cs typeface="Arial"/>
              </a:rPr>
              <a:t>Payments for accommodation must be in your work contract or free or the same or less than the local market price</a:t>
            </a:r>
          </a:p>
          <a:p>
            <a:pPr>
              <a:lnSpc>
                <a:spcPct val="100000"/>
              </a:lnSpc>
              <a:spcBef>
                <a:spcPts val="0"/>
              </a:spcBef>
            </a:pPr>
            <a:endParaRPr lang="en-US" dirty="0"/>
          </a:p>
          <a:p>
            <a:pPr marL="0" indent="0">
              <a:lnSpc>
                <a:spcPct val="100000"/>
              </a:lnSpc>
              <a:spcBef>
                <a:spcPts val="0"/>
              </a:spcBef>
              <a:buNone/>
            </a:pPr>
            <a:r>
              <a:rPr lang="en-US" dirty="0"/>
              <a:t>Your identify papers should never be taken </a:t>
            </a:r>
            <a:endParaRPr lang="en-GB" dirty="0"/>
          </a:p>
          <a:p>
            <a:endParaRPr lang="en-US" dirty="0"/>
          </a:p>
        </p:txBody>
      </p:sp>
      <p:pic>
        <p:nvPicPr>
          <p:cNvPr id="4" name="Picture 4" descr="A picture containing text, person, indoor&#10;&#10;Description automatically generated">
            <a:extLst>
              <a:ext uri="{FF2B5EF4-FFF2-40B4-BE49-F238E27FC236}">
                <a16:creationId xmlns:a16="http://schemas.microsoft.com/office/drawing/2014/main" id="{CC450120-A010-4D8D-9FD9-14407A525E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9655" y="1090970"/>
            <a:ext cx="7684033" cy="5120454"/>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1AB94825-193B-48E0-BCE8-C14D0567C4E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0ED8A26-8281-402A-99CF-A900172E7F0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BEA7B97A-64D0-4D60-B680-3F292D469C71}"/>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19</a:t>
            </a:fld>
            <a:endParaRPr lang="en-GB" sz="1800" dirty="0">
              <a:solidFill>
                <a:schemeClr val="tx1"/>
              </a:solidFill>
              <a:latin typeface="Arial"/>
              <a:cs typeface="Arial"/>
            </a:endParaRPr>
          </a:p>
        </p:txBody>
      </p:sp>
    </p:spTree>
    <p:extLst>
      <p:ext uri="{BB962C8B-B14F-4D97-AF65-F5344CB8AC3E}">
        <p14:creationId xmlns:p14="http://schemas.microsoft.com/office/powerpoint/2010/main" val="118121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401F27-4F5B-4495-8A5C-9E631E278EF0}"/>
              </a:ext>
            </a:extLst>
          </p:cNvPr>
          <p:cNvSpPr>
            <a:spLocks noGrp="1"/>
          </p:cNvSpPr>
          <p:nvPr>
            <p:ph type="subTitle" idx="1"/>
          </p:nvPr>
        </p:nvSpPr>
        <p:spPr>
          <a:xfrm>
            <a:off x="508279" y="4569852"/>
            <a:ext cx="8400491" cy="1874557"/>
          </a:xfrm>
        </p:spPr>
        <p:txBody>
          <a:bodyPr vert="horz" lIns="91440" tIns="45720" rIns="91440" bIns="45720" rtlCol="0" anchor="t">
            <a:normAutofit/>
          </a:bodyPr>
          <a:lstStyle/>
          <a:p>
            <a:pPr marL="285750" indent="-285750">
              <a:lnSpc>
                <a:spcPct val="100000"/>
              </a:lnSpc>
              <a:spcBef>
                <a:spcPts val="0"/>
              </a:spcBef>
              <a:buFont typeface="Arial,Sans-Serif"/>
              <a:buChar char="•"/>
            </a:pPr>
            <a:r>
              <a:rPr lang="en-US" dirty="0">
                <a:latin typeface="Arial"/>
                <a:cs typeface="Arial"/>
              </a:rPr>
              <a:t>Keep safe and healthy in worker accommodation</a:t>
            </a:r>
          </a:p>
          <a:p>
            <a:pPr marL="285750" indent="-285750">
              <a:lnSpc>
                <a:spcPct val="100000"/>
              </a:lnSpc>
              <a:spcBef>
                <a:spcPts val="0"/>
              </a:spcBef>
              <a:buFont typeface="Arial,Sans-Serif"/>
              <a:buChar char="•"/>
            </a:pPr>
            <a:r>
              <a:rPr lang="en-US" dirty="0">
                <a:latin typeface="Arial"/>
                <a:cs typeface="Arial"/>
              </a:rPr>
              <a:t>Look after your accommodation </a:t>
            </a:r>
          </a:p>
          <a:p>
            <a:pPr marL="285750" indent="-285750">
              <a:lnSpc>
                <a:spcPct val="100000"/>
              </a:lnSpc>
              <a:spcBef>
                <a:spcPts val="0"/>
              </a:spcBef>
              <a:buFont typeface="Arial,Sans-Serif"/>
              <a:buChar char="•"/>
            </a:pPr>
            <a:r>
              <a:rPr lang="en-US" dirty="0">
                <a:latin typeface="Arial"/>
                <a:cs typeface="Arial"/>
              </a:rPr>
              <a:t>Know your rights </a:t>
            </a:r>
          </a:p>
          <a:p>
            <a:pPr marL="285750" indent="-285750">
              <a:lnSpc>
                <a:spcPct val="100000"/>
              </a:lnSpc>
              <a:spcBef>
                <a:spcPts val="0"/>
              </a:spcBef>
              <a:buFont typeface="Arial,Sans-Serif"/>
              <a:buChar char="•"/>
            </a:pPr>
            <a:r>
              <a:rPr lang="en-US" dirty="0">
                <a:latin typeface="Arial"/>
                <a:cs typeface="Arial"/>
              </a:rPr>
              <a:t>Report concerns</a:t>
            </a:r>
          </a:p>
        </p:txBody>
      </p:sp>
      <p:sp>
        <p:nvSpPr>
          <p:cNvPr id="2" name="Slide Number Placeholder 1">
            <a:extLst>
              <a:ext uri="{FF2B5EF4-FFF2-40B4-BE49-F238E27FC236}">
                <a16:creationId xmlns:a16="http://schemas.microsoft.com/office/drawing/2014/main" id="{86E9CCDC-2FE9-4E68-9DE8-1557FE91E2A9}"/>
              </a:ext>
            </a:extLst>
          </p:cNvPr>
          <p:cNvSpPr>
            <a:spLocks noGrp="1"/>
          </p:cNvSpPr>
          <p:nvPr>
            <p:ph type="sldNum" sz="quarter" idx="4294967295"/>
          </p:nvPr>
        </p:nvSpPr>
        <p:spPr>
          <a:xfrm>
            <a:off x="8193741" y="6490821"/>
            <a:ext cx="2743200" cy="365125"/>
          </a:xfrm>
        </p:spPr>
        <p:txBody>
          <a:bodyPr/>
          <a:lstStyle/>
          <a:p>
            <a:fld id="{E8F9186D-BD8E-4EDD-A417-AFA9BA614779}" type="slidenum">
              <a:rPr lang="en-GB" sz="1800" dirty="0" smtClean="0">
                <a:solidFill>
                  <a:schemeClr val="tx1"/>
                </a:solidFill>
                <a:latin typeface="Arial"/>
                <a:cs typeface="Arial"/>
              </a:rPr>
              <a:t>2</a:t>
            </a:fld>
            <a:endParaRPr lang="en-GB" sz="1800" dirty="0">
              <a:solidFill>
                <a:schemeClr val="tx1"/>
              </a:solidFill>
              <a:latin typeface="Arial"/>
              <a:cs typeface="Arial"/>
            </a:endParaRPr>
          </a:p>
        </p:txBody>
      </p:sp>
      <p:pic>
        <p:nvPicPr>
          <p:cNvPr id="4" name="Picture 4" descr="A picture containing sky, outdoor, ground, building&#10;&#10;Description automatically generated">
            <a:extLst>
              <a:ext uri="{FF2B5EF4-FFF2-40B4-BE49-F238E27FC236}">
                <a16:creationId xmlns:a16="http://schemas.microsoft.com/office/drawing/2014/main" id="{3B789015-1939-45F5-8431-2CBA73CF2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234" y="931461"/>
            <a:ext cx="6927966" cy="3323012"/>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2C39D952-B4BB-4168-A7FE-5A13CCE993B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6DA4CE9-3658-41B6-96D0-8332ED713DA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7" name="Subtitle 2">
            <a:extLst>
              <a:ext uri="{FF2B5EF4-FFF2-40B4-BE49-F238E27FC236}">
                <a16:creationId xmlns:a16="http://schemas.microsoft.com/office/drawing/2014/main" id="{CE5A6097-D23F-451A-A19C-9EE410ABB0E7}"/>
              </a:ext>
            </a:extLst>
          </p:cNvPr>
          <p:cNvSpPr txBox="1">
            <a:spLocks/>
          </p:cNvSpPr>
          <p:nvPr/>
        </p:nvSpPr>
        <p:spPr>
          <a:xfrm>
            <a:off x="9057838" y="2154723"/>
            <a:ext cx="5013266" cy="5143500"/>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charset="0"/>
              <a:buChar char="•"/>
              <a:defRPr sz="28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endParaRPr lang="en-US" dirty="0">
              <a:latin typeface="Arial"/>
              <a:cs typeface="Arial"/>
            </a:endParaRPr>
          </a:p>
          <a:p>
            <a:pPr marL="0" indent="0">
              <a:lnSpc>
                <a:spcPct val="100000"/>
              </a:lnSpc>
              <a:spcBef>
                <a:spcPts val="0"/>
              </a:spcBef>
              <a:buFont typeface="Arial" charset="0"/>
              <a:buNone/>
            </a:pPr>
            <a:endParaRPr lang="en-US" dirty="0">
              <a:latin typeface="Arial"/>
              <a:cs typeface="Arial"/>
            </a:endParaRPr>
          </a:p>
          <a:p>
            <a:pPr marL="0" indent="0">
              <a:lnSpc>
                <a:spcPct val="100000"/>
              </a:lnSpc>
              <a:spcBef>
                <a:spcPts val="0"/>
              </a:spcBef>
              <a:buFont typeface="Arial" charset="0"/>
              <a:buNone/>
            </a:pPr>
            <a:endParaRPr lang="en-US" dirty="0">
              <a:latin typeface="Arial"/>
              <a:cs typeface="Arial"/>
            </a:endParaRPr>
          </a:p>
          <a:p>
            <a:pPr marL="0" indent="0">
              <a:buFont typeface="Arial" charset="0"/>
              <a:buNone/>
            </a:pPr>
            <a:endParaRPr lang="en-US" dirty="0"/>
          </a:p>
        </p:txBody>
      </p:sp>
    </p:spTree>
    <p:extLst>
      <p:ext uri="{BB962C8B-B14F-4D97-AF65-F5344CB8AC3E}">
        <p14:creationId xmlns:p14="http://schemas.microsoft.com/office/powerpoint/2010/main" val="250804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EB9C35-9BEB-44C6-8E27-B2004B2FC508}"/>
              </a:ext>
            </a:extLst>
          </p:cNvPr>
          <p:cNvSpPr>
            <a:spLocks noGrp="1"/>
          </p:cNvSpPr>
          <p:nvPr>
            <p:ph type="subTitle" idx="1"/>
          </p:nvPr>
        </p:nvSpPr>
        <p:spPr/>
        <p:txBody>
          <a:bodyPr vert="horz" lIns="91440" tIns="45720" rIns="91440" bIns="45720" rtlCol="0" anchor="t">
            <a:normAutofit/>
          </a:bodyPr>
          <a:lstStyle/>
          <a:p>
            <a:pPr marL="0" indent="0">
              <a:lnSpc>
                <a:spcPct val="100000"/>
              </a:lnSpc>
              <a:spcBef>
                <a:spcPts val="0"/>
              </a:spcBef>
              <a:buNone/>
            </a:pPr>
            <a:r>
              <a:rPr lang="en-US" dirty="0"/>
              <a:t>You should be free to come and go</a:t>
            </a:r>
          </a:p>
          <a:p>
            <a:pPr>
              <a:lnSpc>
                <a:spcPct val="100000"/>
              </a:lnSpc>
              <a:spcBef>
                <a:spcPts val="0"/>
              </a:spcBef>
            </a:pPr>
            <a:endParaRPr lang="en-US" dirty="0"/>
          </a:p>
          <a:p>
            <a:pPr marL="0" indent="0">
              <a:lnSpc>
                <a:spcPct val="100000"/>
              </a:lnSpc>
              <a:spcBef>
                <a:spcPts val="0"/>
              </a:spcBef>
              <a:buNone/>
            </a:pPr>
            <a:r>
              <a:rPr lang="en-US" dirty="0"/>
              <a:t>Free transport between construction site and accommodation</a:t>
            </a:r>
          </a:p>
          <a:p>
            <a:pPr>
              <a:lnSpc>
                <a:spcPct val="100000"/>
              </a:lnSpc>
              <a:spcBef>
                <a:spcPts val="0"/>
              </a:spcBef>
            </a:pPr>
            <a:endParaRPr lang="en-US" dirty="0"/>
          </a:p>
          <a:p>
            <a:pPr marL="0" indent="0">
              <a:lnSpc>
                <a:spcPct val="100000"/>
              </a:lnSpc>
              <a:spcBef>
                <a:spcPts val="0"/>
              </a:spcBef>
              <a:buNone/>
            </a:pPr>
            <a:r>
              <a:rPr lang="en-US" dirty="0"/>
              <a:t>Transport to and from accommodation and nearby towns or villages</a:t>
            </a:r>
          </a:p>
          <a:p>
            <a:endParaRPr lang="en-US" dirty="0"/>
          </a:p>
        </p:txBody>
      </p:sp>
      <p:pic>
        <p:nvPicPr>
          <p:cNvPr id="6146" name="Picture 2">
            <a:extLst>
              <a:ext uri="{FF2B5EF4-FFF2-40B4-BE49-F238E27FC236}">
                <a16:creationId xmlns:a16="http://schemas.microsoft.com/office/drawing/2014/main" id="{D1802BE3-EE1B-43D2-A371-486ABE13D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85" y="959871"/>
            <a:ext cx="4832603" cy="5075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906D0561-F210-4D99-A0DE-79683D5C2F77}"/>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A55C699-A279-4ACC-81B6-7720A0CB871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8A5F8DA9-6A48-4CF5-A616-8E4B7383EC10}"/>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20</a:t>
            </a:fld>
            <a:endParaRPr lang="en-GB" sz="1800" dirty="0">
              <a:solidFill>
                <a:schemeClr val="tx1"/>
              </a:solidFill>
              <a:latin typeface="Arial"/>
              <a:cs typeface="Arial"/>
            </a:endParaRPr>
          </a:p>
        </p:txBody>
      </p:sp>
    </p:spTree>
    <p:extLst>
      <p:ext uri="{BB962C8B-B14F-4D97-AF65-F5344CB8AC3E}">
        <p14:creationId xmlns:p14="http://schemas.microsoft.com/office/powerpoint/2010/main" val="1830263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8D6D7E9-4366-4727-A1AF-752960FC99DC}"/>
              </a:ext>
            </a:extLst>
          </p:cNvPr>
          <p:cNvSpPr>
            <a:spLocks noGrp="1"/>
          </p:cNvSpPr>
          <p:nvPr>
            <p:ph type="subTitle" idx="1"/>
          </p:nvPr>
        </p:nvSpPr>
        <p:spPr>
          <a:xfrm>
            <a:off x="7176860" y="1515889"/>
            <a:ext cx="4576763" cy="5143500"/>
          </a:xfrm>
        </p:spPr>
        <p:txBody>
          <a:bodyPr vert="horz" lIns="91440" tIns="45720" rIns="91440" bIns="45720" rtlCol="0" anchor="t">
            <a:normAutofit/>
          </a:bodyPr>
          <a:lstStyle/>
          <a:p>
            <a:pPr marL="0" indent="0">
              <a:lnSpc>
                <a:spcPct val="100000"/>
              </a:lnSpc>
              <a:spcBef>
                <a:spcPts val="0"/>
              </a:spcBef>
              <a:buNone/>
            </a:pPr>
            <a:r>
              <a:rPr lang="en-US" dirty="0">
                <a:latin typeface="Arial"/>
                <a:cs typeface="Arial"/>
              </a:rPr>
              <a:t>Raise any issues or suggestions</a:t>
            </a:r>
          </a:p>
          <a:p>
            <a:pPr marL="0" indent="0">
              <a:lnSpc>
                <a:spcPct val="100000"/>
              </a:lnSpc>
              <a:spcBef>
                <a:spcPts val="0"/>
              </a:spcBef>
              <a:buNone/>
            </a:pPr>
            <a:endParaRPr lang="en-US" dirty="0"/>
          </a:p>
          <a:p>
            <a:pPr marL="0" indent="0">
              <a:lnSpc>
                <a:spcPct val="100000"/>
              </a:lnSpc>
              <a:spcBef>
                <a:spcPts val="0"/>
              </a:spcBef>
              <a:buNone/>
            </a:pPr>
            <a:r>
              <a:rPr lang="en-US" dirty="0">
                <a:latin typeface="Arial"/>
                <a:cs typeface="Arial"/>
              </a:rPr>
              <a:t>No blame and no consequences for you</a:t>
            </a:r>
          </a:p>
          <a:p>
            <a:pPr marL="0" indent="0">
              <a:buNone/>
            </a:pPr>
            <a:endParaRPr lang="en-US" dirty="0"/>
          </a:p>
        </p:txBody>
      </p:sp>
      <p:pic>
        <p:nvPicPr>
          <p:cNvPr id="4" name="Picture 4">
            <a:extLst>
              <a:ext uri="{FF2B5EF4-FFF2-40B4-BE49-F238E27FC236}">
                <a16:creationId xmlns:a16="http://schemas.microsoft.com/office/drawing/2014/main" id="{0B10C72E-E9F3-4A3F-B531-26331C08897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884518" y="1153458"/>
            <a:ext cx="5044141" cy="5044141"/>
          </a:xfrm>
          <a:prstGeom prst="rect">
            <a:avLst/>
          </a:prstGeom>
        </p:spPr>
      </p:pic>
      <p:sp>
        <p:nvSpPr>
          <p:cNvPr id="5" name="Rectangle 8">
            <a:extLst>
              <a:ext uri="{FF2B5EF4-FFF2-40B4-BE49-F238E27FC236}">
                <a16:creationId xmlns:a16="http://schemas.microsoft.com/office/drawing/2014/main" id="{7EE78072-E8FC-4699-A387-8FEB3BCE913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786FA3D-806B-449D-831A-11A5242380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6096C9CC-1D5F-47E6-B04C-43EC431898B6}"/>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21</a:t>
            </a:fld>
            <a:endParaRPr lang="en-GB" sz="1800" dirty="0">
              <a:solidFill>
                <a:schemeClr val="tx1"/>
              </a:solidFill>
              <a:latin typeface="Arial"/>
              <a:cs typeface="Arial"/>
            </a:endParaRPr>
          </a:p>
        </p:txBody>
      </p:sp>
    </p:spTree>
    <p:extLst>
      <p:ext uri="{BB962C8B-B14F-4D97-AF65-F5344CB8AC3E}">
        <p14:creationId xmlns:p14="http://schemas.microsoft.com/office/powerpoint/2010/main" val="2713015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5CD7AF2-28AD-4D3F-8270-D204D40B9BBF}"/>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22</a:t>
            </a:fld>
            <a:endParaRPr lang="en-GB" sz="1800" dirty="0">
              <a:solidFill>
                <a:schemeClr val="tx1"/>
              </a:solidFill>
              <a:latin typeface="Arial"/>
              <a:cs typeface="Arial"/>
            </a:endParaRPr>
          </a:p>
        </p:txBody>
      </p:sp>
    </p:spTree>
    <p:extLst>
      <p:ext uri="{BB962C8B-B14F-4D97-AF65-F5344CB8AC3E}">
        <p14:creationId xmlns:p14="http://schemas.microsoft.com/office/powerpoint/2010/main" val="601446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728709-073F-4DBF-9E98-11DA041A5225}"/>
              </a:ext>
            </a:extLst>
          </p:cNvPr>
          <p:cNvSpPr>
            <a:spLocks noGrp="1"/>
          </p:cNvSpPr>
          <p:nvPr>
            <p:ph type="subTitle" idx="1"/>
          </p:nvPr>
        </p:nvSpPr>
        <p:spPr>
          <a:xfrm>
            <a:off x="7942019" y="2207303"/>
            <a:ext cx="4576763" cy="5143500"/>
          </a:xfrm>
        </p:spPr>
        <p:txBody>
          <a:bodyPr vert="horz" lIns="91440" tIns="45720" rIns="91440" bIns="45720" rtlCol="0" anchor="t">
            <a:normAutofit/>
          </a:bodyPr>
          <a:lstStyle/>
          <a:p>
            <a:pPr marL="514350" indent="-514350">
              <a:lnSpc>
                <a:spcPct val="100000"/>
              </a:lnSpc>
              <a:spcBef>
                <a:spcPts val="0"/>
              </a:spcBef>
              <a:spcAft>
                <a:spcPts val="2000"/>
              </a:spcAft>
              <a:buAutoNum type="arabicPeriod"/>
            </a:pPr>
            <a:r>
              <a:rPr lang="en-US" dirty="0">
                <a:latin typeface="Arial"/>
                <a:cs typeface="Arial"/>
              </a:rPr>
              <a:t>Keep it clean and tidy</a:t>
            </a:r>
          </a:p>
          <a:p>
            <a:pPr marL="514350" indent="-514350">
              <a:lnSpc>
                <a:spcPct val="100000"/>
              </a:lnSpc>
              <a:spcBef>
                <a:spcPts val="0"/>
              </a:spcBef>
              <a:spcAft>
                <a:spcPts val="2000"/>
              </a:spcAft>
              <a:buAutoNum type="arabicPeriod"/>
            </a:pPr>
            <a:r>
              <a:rPr lang="en-US">
                <a:latin typeface="Arial"/>
                <a:cs typeface="Arial"/>
              </a:rPr>
              <a:t>Be considerate</a:t>
            </a:r>
            <a:endParaRPr lang="en-US" dirty="0">
              <a:latin typeface="Arial"/>
              <a:cs typeface="Arial"/>
            </a:endParaRPr>
          </a:p>
          <a:p>
            <a:pPr marL="514350" indent="-514350">
              <a:lnSpc>
                <a:spcPct val="100000"/>
              </a:lnSpc>
              <a:spcBef>
                <a:spcPts val="0"/>
              </a:spcBef>
              <a:buAutoNum type="arabicPeriod"/>
            </a:pPr>
            <a:r>
              <a:rPr lang="en-US" dirty="0">
                <a:latin typeface="Arial"/>
                <a:cs typeface="Arial"/>
              </a:rPr>
              <a:t>Know your rights </a:t>
            </a:r>
          </a:p>
          <a:p>
            <a:pPr marL="0" indent="0">
              <a:buNone/>
            </a:pPr>
            <a:endParaRPr lang="en-US" dirty="0"/>
          </a:p>
        </p:txBody>
      </p:sp>
      <p:pic>
        <p:nvPicPr>
          <p:cNvPr id="4" name="Picture 6">
            <a:extLst>
              <a:ext uri="{FF2B5EF4-FFF2-40B4-BE49-F238E27FC236}">
                <a16:creationId xmlns:a16="http://schemas.microsoft.com/office/drawing/2014/main" id="{D43B1FA4-723C-4B8A-B143-80C49F1CFA4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86391" y="1289957"/>
            <a:ext cx="7322899" cy="4879726"/>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BD57E506-459B-4C9B-B405-FA534787C32D}"/>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CD3A9DA-C165-483F-87B0-3F09E332D7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ADA54DC7-FAFE-4D58-B409-D264BBEB0756}"/>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23</a:t>
            </a:fld>
            <a:endParaRPr lang="en-GB" sz="1800" dirty="0">
              <a:solidFill>
                <a:schemeClr val="tx1"/>
              </a:solidFill>
              <a:latin typeface="Arial"/>
              <a:cs typeface="Arial"/>
            </a:endParaRPr>
          </a:p>
        </p:txBody>
      </p:sp>
    </p:spTree>
    <p:extLst>
      <p:ext uri="{BB962C8B-B14F-4D97-AF65-F5344CB8AC3E}">
        <p14:creationId xmlns:p14="http://schemas.microsoft.com/office/powerpoint/2010/main" val="331566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2517F83-540E-4181-A9D0-3FC1716C190D}"/>
              </a:ext>
            </a:extLst>
          </p:cNvPr>
          <p:cNvSpPr>
            <a:spLocks noGrp="1"/>
          </p:cNvSpPr>
          <p:nvPr>
            <p:ph type="subTitle" idx="1"/>
          </p:nvPr>
        </p:nvSpPr>
        <p:spPr>
          <a:xfrm>
            <a:off x="115758" y="1999883"/>
            <a:ext cx="5977119" cy="2858728"/>
          </a:xfrm>
        </p:spPr>
        <p:txBody>
          <a:bodyPr vert="horz" lIns="91440" tIns="45720" rIns="91440" bIns="45720" rtlCol="0" anchor="t">
            <a:normAutofit/>
          </a:bodyPr>
          <a:lstStyle/>
          <a:p>
            <a:r>
              <a:rPr lang="en-US" sz="6000" dirty="0">
                <a:latin typeface="Arial"/>
                <a:cs typeface="Arial"/>
              </a:rPr>
              <a:t>Why worker accommodation is important</a:t>
            </a:r>
          </a:p>
          <a:p>
            <a:endParaRPr lang="en-US" sz="6000" dirty="0"/>
          </a:p>
        </p:txBody>
      </p:sp>
      <p:pic>
        <p:nvPicPr>
          <p:cNvPr id="4" name="Picture 4">
            <a:extLst>
              <a:ext uri="{FF2B5EF4-FFF2-40B4-BE49-F238E27FC236}">
                <a16:creationId xmlns:a16="http://schemas.microsoft.com/office/drawing/2014/main" id="{3D644C19-E410-44F3-8D57-90822E8E27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8163" y="1290716"/>
            <a:ext cx="6283587" cy="4714675"/>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4FB9A577-A799-464A-8CD7-8CDE019B6C7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2B51C51-A7CF-457A-A508-DB091276061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D3DDE6F3-93AE-4D37-B922-B52D1AF2F637}"/>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3</a:t>
            </a:fld>
            <a:endParaRPr lang="en-GB" sz="1800" dirty="0">
              <a:solidFill>
                <a:schemeClr val="tx1"/>
              </a:solidFill>
              <a:latin typeface="Arial"/>
              <a:cs typeface="Arial"/>
            </a:endParaRPr>
          </a:p>
        </p:txBody>
      </p:sp>
    </p:spTree>
    <p:extLst>
      <p:ext uri="{BB962C8B-B14F-4D97-AF65-F5344CB8AC3E}">
        <p14:creationId xmlns:p14="http://schemas.microsoft.com/office/powerpoint/2010/main" val="83700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024D5-150B-4C4F-ACD5-7AEAB8C499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56146" y="680571"/>
            <a:ext cx="6407710" cy="6036500"/>
          </a:xfrm>
          <a:prstGeom prst="rect">
            <a:avLst/>
          </a:prstGeom>
          <a:ln>
            <a:noFill/>
          </a:ln>
          <a:effectLst>
            <a:outerShdw blurRad="292100" dist="139700" dir="2700000" algn="tl" rotWithShape="0">
              <a:srgbClr val="333333">
                <a:alpha val="65000"/>
              </a:srgbClr>
            </a:outerShdw>
          </a:effectLst>
        </p:spPr>
      </p:pic>
      <p:sp>
        <p:nvSpPr>
          <p:cNvPr id="4" name="Subtitle 3">
            <a:extLst>
              <a:ext uri="{FF2B5EF4-FFF2-40B4-BE49-F238E27FC236}">
                <a16:creationId xmlns:a16="http://schemas.microsoft.com/office/drawing/2014/main" id="{F999ECD9-C367-48ED-B926-34DC3CAADFD6}"/>
              </a:ext>
            </a:extLst>
          </p:cNvPr>
          <p:cNvSpPr>
            <a:spLocks noGrp="1"/>
          </p:cNvSpPr>
          <p:nvPr>
            <p:ph type="subTitle" idx="1"/>
          </p:nvPr>
        </p:nvSpPr>
        <p:spPr>
          <a:xfrm>
            <a:off x="437329" y="1258463"/>
            <a:ext cx="4576763" cy="5143500"/>
          </a:xfrm>
        </p:spPr>
        <p:txBody>
          <a:bodyPr vert="horz" lIns="91440" tIns="45720" rIns="91440" bIns="45720" rtlCol="0" anchor="t">
            <a:normAutofit lnSpcReduction="10000"/>
          </a:bodyPr>
          <a:lstStyle/>
          <a:p>
            <a:pPr marL="457200" indent="-457200">
              <a:lnSpc>
                <a:spcPct val="100000"/>
              </a:lnSpc>
              <a:spcBef>
                <a:spcPts val="0"/>
              </a:spcBef>
              <a:buFont typeface="Arial,Sans-Serif"/>
              <a:buChar char="•"/>
            </a:pPr>
            <a:r>
              <a:rPr lang="en-US" dirty="0">
                <a:latin typeface="Arial"/>
                <a:cs typeface="Arial"/>
              </a:rPr>
              <a:t>Safe and secure</a:t>
            </a:r>
          </a:p>
          <a:p>
            <a:pPr marL="0" indent="0">
              <a:lnSpc>
                <a:spcPct val="100000"/>
              </a:lnSpc>
              <a:spcBef>
                <a:spcPts val="0"/>
              </a:spcBef>
              <a:buNone/>
            </a:pPr>
            <a:endParaRPr lang="en-US" dirty="0">
              <a:latin typeface="Arial"/>
              <a:cs typeface="Arial"/>
            </a:endParaRPr>
          </a:p>
          <a:p>
            <a:pPr marL="457200" indent="-457200">
              <a:lnSpc>
                <a:spcPct val="100000"/>
              </a:lnSpc>
              <a:spcBef>
                <a:spcPts val="0"/>
              </a:spcBef>
              <a:buFont typeface="Arial,Sans-Serif"/>
              <a:buChar char="•"/>
            </a:pPr>
            <a:r>
              <a:rPr lang="en-US" dirty="0">
                <a:latin typeface="Arial"/>
                <a:cs typeface="Arial"/>
              </a:rPr>
              <a:t>Meet your basic needs</a:t>
            </a:r>
          </a:p>
          <a:p>
            <a:pPr marL="0" indent="0">
              <a:lnSpc>
                <a:spcPct val="100000"/>
              </a:lnSpc>
              <a:spcBef>
                <a:spcPts val="0"/>
              </a:spcBef>
              <a:buNone/>
            </a:pPr>
            <a:endParaRPr lang="en-US" dirty="0">
              <a:latin typeface="Arial"/>
              <a:cs typeface="Arial"/>
            </a:endParaRPr>
          </a:p>
          <a:p>
            <a:pPr marL="457200" indent="-457200">
              <a:lnSpc>
                <a:spcPct val="100000"/>
              </a:lnSpc>
              <a:spcBef>
                <a:spcPts val="0"/>
              </a:spcBef>
              <a:buFont typeface="Arial,Sans-Serif"/>
              <a:buChar char="•"/>
            </a:pPr>
            <a:r>
              <a:rPr lang="en-US" dirty="0">
                <a:latin typeface="Arial"/>
                <a:cs typeface="Arial"/>
              </a:rPr>
              <a:t>Not overcrowded</a:t>
            </a:r>
          </a:p>
          <a:p>
            <a:pPr marL="0" indent="0">
              <a:lnSpc>
                <a:spcPct val="100000"/>
              </a:lnSpc>
              <a:spcBef>
                <a:spcPts val="0"/>
              </a:spcBef>
              <a:buNone/>
            </a:pPr>
            <a:endParaRPr lang="en-US" dirty="0">
              <a:latin typeface="Arial"/>
              <a:cs typeface="Arial"/>
            </a:endParaRPr>
          </a:p>
          <a:p>
            <a:pPr marL="457200" indent="-457200">
              <a:lnSpc>
                <a:spcPct val="100000"/>
              </a:lnSpc>
              <a:spcBef>
                <a:spcPts val="0"/>
              </a:spcBef>
              <a:buFont typeface="Arial,Sans-Serif"/>
              <a:buChar char="•"/>
            </a:pPr>
            <a:r>
              <a:rPr lang="en-US" dirty="0">
                <a:latin typeface="Arial"/>
                <a:cs typeface="Arial"/>
              </a:rPr>
              <a:t>Good condition and clean</a:t>
            </a:r>
          </a:p>
          <a:p>
            <a:pPr marL="0" indent="0">
              <a:lnSpc>
                <a:spcPct val="100000"/>
              </a:lnSpc>
              <a:spcBef>
                <a:spcPts val="0"/>
              </a:spcBef>
              <a:buNone/>
            </a:pPr>
            <a:endParaRPr lang="en-US" dirty="0">
              <a:latin typeface="Arial"/>
              <a:cs typeface="Arial"/>
            </a:endParaRPr>
          </a:p>
          <a:p>
            <a:pPr marL="457200" indent="-457200">
              <a:lnSpc>
                <a:spcPct val="100000"/>
              </a:lnSpc>
              <a:spcBef>
                <a:spcPts val="0"/>
              </a:spcBef>
              <a:buFont typeface="Arial,Sans-Serif"/>
              <a:buChar char="•"/>
            </a:pPr>
            <a:r>
              <a:rPr lang="en-US" dirty="0">
                <a:latin typeface="Arial"/>
                <a:cs typeface="Arial"/>
              </a:rPr>
              <a:t>Separate bedrooms and bathrooms for men and women</a:t>
            </a:r>
          </a:p>
          <a:p>
            <a:pPr marL="0" indent="0">
              <a:buNone/>
            </a:pPr>
            <a:endParaRPr lang="en-US" dirty="0"/>
          </a:p>
        </p:txBody>
      </p:sp>
      <p:sp>
        <p:nvSpPr>
          <p:cNvPr id="2" name="Slide Number Placeholder 1">
            <a:extLst>
              <a:ext uri="{FF2B5EF4-FFF2-40B4-BE49-F238E27FC236}">
                <a16:creationId xmlns:a16="http://schemas.microsoft.com/office/drawing/2014/main" id="{86E9CCDC-2FE9-4E68-9DE8-1557FE91E2A9}"/>
              </a:ext>
            </a:extLst>
          </p:cNvPr>
          <p:cNvSpPr>
            <a:spLocks noGrp="1"/>
          </p:cNvSpPr>
          <p:nvPr>
            <p:ph type="sldNum" sz="quarter" idx="4294967295"/>
          </p:nvPr>
        </p:nvSpPr>
        <p:spPr>
          <a:xfrm>
            <a:off x="9448800" y="6356350"/>
            <a:ext cx="2743200" cy="365125"/>
          </a:xfrm>
        </p:spPr>
        <p:txBody>
          <a:bodyPr/>
          <a:lstStyle/>
          <a:p>
            <a:fld id="{E8F9186D-BD8E-4EDD-A417-AFA9BA614779}" type="slidenum">
              <a:rPr lang="en-GB" smtClean="0"/>
              <a:t>4</a:t>
            </a:fld>
            <a:endParaRPr lang="en-GB" dirty="0"/>
          </a:p>
        </p:txBody>
      </p:sp>
      <p:sp>
        <p:nvSpPr>
          <p:cNvPr id="5" name="Rectangle 8">
            <a:extLst>
              <a:ext uri="{FF2B5EF4-FFF2-40B4-BE49-F238E27FC236}">
                <a16:creationId xmlns:a16="http://schemas.microsoft.com/office/drawing/2014/main" id="{F3B4108A-F190-484D-91A4-CB60FF0EC8F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E3AA4AD-1012-4161-A616-948DE8600AD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8" name="Slide Number Placeholder 1">
            <a:extLst>
              <a:ext uri="{FF2B5EF4-FFF2-40B4-BE49-F238E27FC236}">
                <a16:creationId xmlns:a16="http://schemas.microsoft.com/office/drawing/2014/main" id="{53DBCC85-6798-468F-A39D-17BE949DC81C}"/>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4</a:t>
            </a:fld>
            <a:endParaRPr lang="en-GB" sz="1800" dirty="0">
              <a:solidFill>
                <a:schemeClr val="tx1"/>
              </a:solidFill>
              <a:latin typeface="Arial"/>
              <a:cs typeface="Arial"/>
            </a:endParaRPr>
          </a:p>
        </p:txBody>
      </p:sp>
    </p:spTree>
    <p:extLst>
      <p:ext uri="{BB962C8B-B14F-4D97-AF65-F5344CB8AC3E}">
        <p14:creationId xmlns:p14="http://schemas.microsoft.com/office/powerpoint/2010/main" val="359974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23EBBB1-3A16-4DC6-8E9E-05A62ECEDB73}"/>
              </a:ext>
            </a:extLst>
          </p:cNvPr>
          <p:cNvSpPr>
            <a:spLocks noGrp="1"/>
          </p:cNvSpPr>
          <p:nvPr>
            <p:ph type="subTitle" idx="1"/>
          </p:nvPr>
        </p:nvSpPr>
        <p:spPr>
          <a:xfrm>
            <a:off x="72002" y="2372985"/>
            <a:ext cx="5959404" cy="2858728"/>
          </a:xfrm>
        </p:spPr>
        <p:txBody>
          <a:bodyPr vert="horz" lIns="91440" tIns="45720" rIns="91440" bIns="45720" rtlCol="0" anchor="t">
            <a:normAutofit/>
          </a:bodyPr>
          <a:lstStyle/>
          <a:p>
            <a:r>
              <a:rPr lang="en-US" sz="6000" dirty="0">
                <a:latin typeface="Arial"/>
                <a:cs typeface="Arial"/>
              </a:rPr>
              <a:t>Looking after the accommodation</a:t>
            </a:r>
          </a:p>
          <a:p>
            <a:endParaRPr lang="en-US" sz="6000" dirty="0"/>
          </a:p>
        </p:txBody>
      </p:sp>
      <p:sp>
        <p:nvSpPr>
          <p:cNvPr id="3" name="Slide Number Placeholder 2">
            <a:extLst>
              <a:ext uri="{FF2B5EF4-FFF2-40B4-BE49-F238E27FC236}">
                <a16:creationId xmlns:a16="http://schemas.microsoft.com/office/drawing/2014/main" id="{B1C0AD17-E1DF-47DC-922D-D510335E19AB}"/>
              </a:ext>
            </a:extLst>
          </p:cNvPr>
          <p:cNvSpPr>
            <a:spLocks noGrp="1"/>
          </p:cNvSpPr>
          <p:nvPr>
            <p:ph type="sldNum" sz="quarter" idx="4294967295"/>
          </p:nvPr>
        </p:nvSpPr>
        <p:spPr>
          <a:xfrm>
            <a:off x="9448800" y="6356350"/>
            <a:ext cx="2743200" cy="365125"/>
          </a:xfrm>
        </p:spPr>
        <p:txBody>
          <a:bodyPr/>
          <a:lstStyle/>
          <a:p>
            <a:fld id="{E8F9186D-BD8E-4EDD-A417-AFA9BA614779}" type="slidenum">
              <a:rPr lang="en-GB" smtClean="0"/>
              <a:t>5</a:t>
            </a:fld>
            <a:endParaRPr lang="en-GB" dirty="0"/>
          </a:p>
        </p:txBody>
      </p:sp>
      <p:pic>
        <p:nvPicPr>
          <p:cNvPr id="4" name="Picture 2" descr="A picture containing indoor, floor, ceiling, wall&#10;&#10;Description automatically generated">
            <a:extLst>
              <a:ext uri="{FF2B5EF4-FFF2-40B4-BE49-F238E27FC236}">
                <a16:creationId xmlns:a16="http://schemas.microsoft.com/office/drawing/2014/main" id="{8CCB9736-2F23-4D75-A252-E0A90A365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317" y="1231500"/>
            <a:ext cx="6180154" cy="4730993"/>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7C3839AD-288C-44A4-BFB1-8EC6E841586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58D4B25-6271-451E-8ED9-9F5479B41A2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C60981FA-AE16-44A8-A66A-5A47080627F4}"/>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5</a:t>
            </a:fld>
            <a:endParaRPr lang="en-GB" sz="1800" dirty="0">
              <a:solidFill>
                <a:schemeClr val="tx1"/>
              </a:solidFill>
              <a:latin typeface="Arial"/>
              <a:cs typeface="Arial"/>
            </a:endParaRPr>
          </a:p>
        </p:txBody>
      </p:sp>
    </p:spTree>
    <p:extLst>
      <p:ext uri="{BB962C8B-B14F-4D97-AF65-F5344CB8AC3E}">
        <p14:creationId xmlns:p14="http://schemas.microsoft.com/office/powerpoint/2010/main" val="386832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E1188FC-C953-4917-8CA5-565F6E1494E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625179" y="929640"/>
            <a:ext cx="8427482" cy="5609543"/>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29F23129-8329-4A05-981C-66851F4446DD}"/>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98B2549-B9D4-42B3-B323-AAF5C5607C2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9" name="Subtitle 8">
            <a:extLst>
              <a:ext uri="{FF2B5EF4-FFF2-40B4-BE49-F238E27FC236}">
                <a16:creationId xmlns:a16="http://schemas.microsoft.com/office/drawing/2014/main" id="{95C497F7-18D1-426B-8506-112535898BD2}"/>
              </a:ext>
            </a:extLst>
          </p:cNvPr>
          <p:cNvSpPr>
            <a:spLocks noGrp="1"/>
          </p:cNvSpPr>
          <p:nvPr>
            <p:ph type="subTitle" idx="1"/>
          </p:nvPr>
        </p:nvSpPr>
        <p:spPr>
          <a:xfrm>
            <a:off x="-2618" y="2398486"/>
            <a:ext cx="4576763" cy="5143500"/>
          </a:xfrm>
        </p:spPr>
        <p:txBody>
          <a:bodyPr vert="horz" lIns="91440" tIns="45720" rIns="91440" bIns="45720" rtlCol="0" anchor="t">
            <a:normAutofit/>
          </a:bodyPr>
          <a:lstStyle/>
          <a:p>
            <a:pPr marL="0" indent="0">
              <a:buNone/>
            </a:pPr>
            <a:r>
              <a:rPr lang="en-US" dirty="0">
                <a:latin typeface="Arial"/>
                <a:cs typeface="Arial"/>
              </a:rPr>
              <a:t>Keep it clean and tidy </a:t>
            </a:r>
            <a:endParaRPr lang="en-US" dirty="0"/>
          </a:p>
          <a:p>
            <a:pPr marL="0" indent="0">
              <a:buNone/>
            </a:pPr>
            <a:endParaRPr lang="en-US" dirty="0"/>
          </a:p>
          <a:p>
            <a:pPr marL="0" indent="0">
              <a:buNone/>
            </a:pPr>
            <a:r>
              <a:rPr lang="en-US" dirty="0"/>
              <a:t>Put waste in the bins</a:t>
            </a:r>
          </a:p>
          <a:p>
            <a:pPr marL="0" indent="0">
              <a:buNone/>
            </a:pPr>
            <a:endParaRPr lang="en-US" dirty="0"/>
          </a:p>
        </p:txBody>
      </p:sp>
      <p:sp>
        <p:nvSpPr>
          <p:cNvPr id="11" name="Slide Number Placeholder 1">
            <a:extLst>
              <a:ext uri="{FF2B5EF4-FFF2-40B4-BE49-F238E27FC236}">
                <a16:creationId xmlns:a16="http://schemas.microsoft.com/office/drawing/2014/main" id="{67E28889-72D7-451F-8361-11E75E9DAFD6}"/>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6</a:t>
            </a:fld>
            <a:endParaRPr lang="en-GB" sz="1800" dirty="0">
              <a:solidFill>
                <a:schemeClr val="tx1"/>
              </a:solidFill>
              <a:latin typeface="Arial"/>
              <a:cs typeface="Arial"/>
            </a:endParaRPr>
          </a:p>
        </p:txBody>
      </p:sp>
    </p:spTree>
    <p:extLst>
      <p:ext uri="{BB962C8B-B14F-4D97-AF65-F5344CB8AC3E}">
        <p14:creationId xmlns:p14="http://schemas.microsoft.com/office/powerpoint/2010/main" val="15034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0D09E3-BFC9-44BD-A6ED-028BB68AF374}"/>
              </a:ext>
            </a:extLst>
          </p:cNvPr>
          <p:cNvSpPr>
            <a:spLocks noGrp="1"/>
          </p:cNvSpPr>
          <p:nvPr>
            <p:ph type="subTitle" idx="1"/>
          </p:nvPr>
        </p:nvSpPr>
        <p:spPr>
          <a:xfrm>
            <a:off x="7705428" y="2035396"/>
            <a:ext cx="4141335" cy="5143500"/>
          </a:xfrm>
        </p:spPr>
        <p:txBody>
          <a:bodyPr vert="horz" lIns="91440" tIns="45720" rIns="91440" bIns="45720" rtlCol="0" anchor="t">
            <a:normAutofit/>
          </a:bodyPr>
          <a:lstStyle/>
          <a:p>
            <a:pPr>
              <a:lnSpc>
                <a:spcPct val="100000"/>
              </a:lnSpc>
              <a:spcBef>
                <a:spcPts val="0"/>
              </a:spcBef>
            </a:pPr>
            <a:endParaRPr lang="en-US" dirty="0"/>
          </a:p>
          <a:p>
            <a:pPr marL="0" indent="0">
              <a:lnSpc>
                <a:spcPct val="100000"/>
              </a:lnSpc>
              <a:spcBef>
                <a:spcPts val="0"/>
              </a:spcBef>
              <a:buNone/>
            </a:pPr>
            <a:r>
              <a:rPr lang="en-US" dirty="0">
                <a:latin typeface="Arial"/>
                <a:cs typeface="Arial"/>
              </a:rPr>
              <a:t>Turn off lights, heating, air conditioning, and ventilation</a:t>
            </a:r>
            <a:endParaRPr lang="en-US" dirty="0"/>
          </a:p>
          <a:p>
            <a:endParaRPr lang="en-US" dirty="0"/>
          </a:p>
        </p:txBody>
      </p:sp>
      <p:pic>
        <p:nvPicPr>
          <p:cNvPr id="1028" name="Picture 4" descr="ON/OFF switch">
            <a:extLst>
              <a:ext uri="{FF2B5EF4-FFF2-40B4-BE49-F238E27FC236}">
                <a16:creationId xmlns:a16="http://schemas.microsoft.com/office/drawing/2014/main" id="{45E3BD85-29EB-444E-8C48-2007708CDFC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237" y="979633"/>
            <a:ext cx="7071136" cy="5301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0EE6D25F-25BA-4212-B6CF-5821FD18634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C833D23-9617-418B-A9EC-25108E12493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A21D7AE4-FF78-4817-ADBB-9701BD8893E2}"/>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7</a:t>
            </a:fld>
            <a:endParaRPr lang="en-GB" sz="1800" dirty="0">
              <a:solidFill>
                <a:schemeClr val="tx1"/>
              </a:solidFill>
              <a:latin typeface="Arial"/>
              <a:cs typeface="Arial"/>
            </a:endParaRPr>
          </a:p>
        </p:txBody>
      </p:sp>
    </p:spTree>
    <p:extLst>
      <p:ext uri="{BB962C8B-B14F-4D97-AF65-F5344CB8AC3E}">
        <p14:creationId xmlns:p14="http://schemas.microsoft.com/office/powerpoint/2010/main" val="49324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082BE9F-F76F-4C36-AEDD-0371CCD24EDF}"/>
              </a:ext>
            </a:extLst>
          </p:cNvPr>
          <p:cNvSpPr>
            <a:spLocks noGrp="1"/>
          </p:cNvSpPr>
          <p:nvPr>
            <p:ph type="subTitle" idx="1"/>
          </p:nvPr>
        </p:nvSpPr>
        <p:spPr>
          <a:xfrm>
            <a:off x="538161" y="5279557"/>
            <a:ext cx="11134726" cy="1463675"/>
          </a:xfrm>
        </p:spPr>
        <p:txBody>
          <a:bodyPr vert="horz" lIns="91440" tIns="45720" rIns="91440" bIns="45720" rtlCol="0" anchor="t">
            <a:normAutofit/>
          </a:bodyPr>
          <a:lstStyle/>
          <a:p>
            <a:pPr marL="0" indent="0" algn="ctr">
              <a:lnSpc>
                <a:spcPct val="100000"/>
              </a:lnSpc>
              <a:spcBef>
                <a:spcPts val="0"/>
              </a:spcBef>
              <a:buNone/>
            </a:pPr>
            <a:r>
              <a:rPr lang="en-US" dirty="0">
                <a:latin typeface="Arial"/>
                <a:cs typeface="Arial"/>
              </a:rPr>
              <a:t>Be considerate</a:t>
            </a:r>
            <a:endParaRPr lang="en-US"/>
          </a:p>
          <a:p>
            <a:pPr marL="0" indent="0" algn="ctr">
              <a:lnSpc>
                <a:spcPct val="100000"/>
              </a:lnSpc>
              <a:spcBef>
                <a:spcPts val="0"/>
              </a:spcBef>
              <a:buNone/>
            </a:pPr>
            <a:br>
              <a:rPr lang="en-US" dirty="0">
                <a:latin typeface="Arial"/>
                <a:cs typeface="Arial"/>
              </a:rPr>
            </a:br>
            <a:r>
              <a:rPr lang="en-US" dirty="0">
                <a:latin typeface="Arial"/>
                <a:cs typeface="Arial"/>
              </a:rPr>
              <a:t>Be quiet – especially night</a:t>
            </a:r>
            <a:endParaRPr lang="en-US" dirty="0"/>
          </a:p>
          <a:p>
            <a:endParaRPr lang="en-US" dirty="0"/>
          </a:p>
        </p:txBody>
      </p:sp>
      <p:pic>
        <p:nvPicPr>
          <p:cNvPr id="4" name="Picture 5">
            <a:extLst>
              <a:ext uri="{FF2B5EF4-FFF2-40B4-BE49-F238E27FC236}">
                <a16:creationId xmlns:a16="http://schemas.microsoft.com/office/drawing/2014/main" id="{49A0DC3A-1856-48CC-A9CB-87D0FBA00A5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99957" y="1178333"/>
            <a:ext cx="11792086" cy="4105393"/>
          </a:xfrm>
          <a:prstGeom prst="rect">
            <a:avLst/>
          </a:prstGeom>
        </p:spPr>
      </p:pic>
      <p:sp>
        <p:nvSpPr>
          <p:cNvPr id="5" name="Rectangle 8">
            <a:extLst>
              <a:ext uri="{FF2B5EF4-FFF2-40B4-BE49-F238E27FC236}">
                <a16:creationId xmlns:a16="http://schemas.microsoft.com/office/drawing/2014/main" id="{ED39F9A6-AB45-4FB5-8A56-FCC6189B0E2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C664624-6E24-4A99-B52B-D241AC2EE31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13609894-5CFC-46D4-8429-7627BD958D68}"/>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8</a:t>
            </a:fld>
            <a:endParaRPr lang="en-GB" sz="1800" dirty="0">
              <a:solidFill>
                <a:schemeClr val="tx1"/>
              </a:solidFill>
              <a:latin typeface="Arial"/>
              <a:cs typeface="Arial"/>
            </a:endParaRPr>
          </a:p>
        </p:txBody>
      </p:sp>
    </p:spTree>
    <p:extLst>
      <p:ext uri="{BB962C8B-B14F-4D97-AF65-F5344CB8AC3E}">
        <p14:creationId xmlns:p14="http://schemas.microsoft.com/office/powerpoint/2010/main" val="353394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6950CA-25DE-4261-A3EA-7633464429C4}"/>
              </a:ext>
            </a:extLst>
          </p:cNvPr>
          <p:cNvSpPr>
            <a:spLocks noGrp="1"/>
          </p:cNvSpPr>
          <p:nvPr>
            <p:ph type="subTitle" idx="1"/>
          </p:nvPr>
        </p:nvSpPr>
        <p:spPr>
          <a:xfrm>
            <a:off x="137701" y="2459260"/>
            <a:ext cx="4376051" cy="2858728"/>
          </a:xfrm>
        </p:spPr>
        <p:txBody>
          <a:bodyPr vert="horz" lIns="91440" tIns="45720" rIns="91440" bIns="45720" rtlCol="0" anchor="t">
            <a:normAutofit/>
          </a:bodyPr>
          <a:lstStyle/>
          <a:p>
            <a:pPr>
              <a:buNone/>
            </a:pPr>
            <a:r>
              <a:rPr lang="en-US" sz="6000" dirty="0">
                <a:latin typeface="Arial"/>
                <a:cs typeface="Arial"/>
              </a:rPr>
              <a:t>Staying safe and healthy</a:t>
            </a:r>
            <a:endParaRPr lang="en-US" sz="6000" dirty="0"/>
          </a:p>
          <a:p>
            <a:pPr marL="0" indent="0">
              <a:buNone/>
            </a:pPr>
            <a:endParaRPr lang="en-US" dirty="0"/>
          </a:p>
        </p:txBody>
      </p:sp>
      <p:pic>
        <p:nvPicPr>
          <p:cNvPr id="4" name="Picture 4" descr="A picture containing person, indoor&#10;&#10;Description automatically generated">
            <a:extLst>
              <a:ext uri="{FF2B5EF4-FFF2-40B4-BE49-F238E27FC236}">
                <a16:creationId xmlns:a16="http://schemas.microsoft.com/office/drawing/2014/main" id="{60EC3010-E4D3-471B-996F-1748B6380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643" y="1165860"/>
            <a:ext cx="7411656" cy="4800599"/>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56D90DA3-81D2-4D32-A494-5FF6E117A15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4A824D7-DAC8-421C-BEFD-576E3D233F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7564" y="5966459"/>
            <a:ext cx="895866" cy="871009"/>
          </a:xfrm>
          <a:prstGeom prst="rect">
            <a:avLst/>
          </a:prstGeom>
        </p:spPr>
      </p:pic>
      <p:sp>
        <p:nvSpPr>
          <p:cNvPr id="2" name="Slide Number Placeholder 1">
            <a:extLst>
              <a:ext uri="{FF2B5EF4-FFF2-40B4-BE49-F238E27FC236}">
                <a16:creationId xmlns:a16="http://schemas.microsoft.com/office/drawing/2014/main" id="{014447B0-3B81-4726-8B99-2C639592D724}"/>
              </a:ext>
            </a:extLst>
          </p:cNvPr>
          <p:cNvSpPr txBox="1">
            <a:spLocks/>
          </p:cNvSpPr>
          <p:nvPr/>
        </p:nvSpPr>
        <p:spPr>
          <a:xfrm>
            <a:off x="8193741" y="6490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9</a:t>
            </a:fld>
            <a:endParaRPr lang="en-GB" sz="1800" dirty="0">
              <a:solidFill>
                <a:schemeClr val="tx1"/>
              </a:solidFill>
              <a:latin typeface="Arial"/>
              <a:cs typeface="Arial"/>
            </a:endParaRPr>
          </a:p>
        </p:txBody>
      </p:sp>
    </p:spTree>
    <p:extLst>
      <p:ext uri="{BB962C8B-B14F-4D97-AF65-F5344CB8AC3E}">
        <p14:creationId xmlns:p14="http://schemas.microsoft.com/office/powerpoint/2010/main" val="797222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2024</Words>
  <Application>Microsoft Office PowerPoint</Application>
  <PresentationFormat>Widescreen</PresentationFormat>
  <Paragraphs>255</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vt:lpstr>
      <vt:lpstr>Segoe UI</vt:lpstr>
      <vt:lpstr>Open Sans</vt:lpstr>
      <vt:lpstr>Arial,Sans-Serif</vt:lpstr>
      <vt:lpstr>Calibri Light</vt:lpstr>
      <vt:lpstr>Inter</vt:lpstr>
      <vt:lpstr>Arial</vt:lpstr>
      <vt:lpstr>-apple-system</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2023-05-08T15:50:43Z</dcterms:created>
  <dcterms:modified xsi:type="dcterms:W3CDTF">2023-05-31T13:57:19Z</dcterms:modified>
</cp:coreProperties>
</file>