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5"/>
  </p:notesMasterIdLst>
  <p:sldIdLst>
    <p:sldId id="300" r:id="rId2"/>
    <p:sldId id="370" r:id="rId3"/>
    <p:sldId id="303" r:id="rId4"/>
    <p:sldId id="373" r:id="rId5"/>
    <p:sldId id="372" r:id="rId6"/>
    <p:sldId id="312" r:id="rId7"/>
    <p:sldId id="313" r:id="rId8"/>
    <p:sldId id="424" r:id="rId9"/>
    <p:sldId id="374" r:id="rId10"/>
    <p:sldId id="376" r:id="rId11"/>
    <p:sldId id="332" r:id="rId12"/>
    <p:sldId id="369" r:id="rId13"/>
    <p:sldId id="845" r:id="rId14"/>
  </p:sldIdLst>
  <p:sldSz cx="12192000" cy="6858000"/>
  <p:notesSz cx="7315200" cy="96012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FE637E-FE83-4927-8548-BB68D8BECCD7}">
          <p14:sldIdLst>
            <p14:sldId id="300"/>
            <p14:sldId id="370"/>
            <p14:sldId id="303"/>
            <p14:sldId id="373"/>
            <p14:sldId id="372"/>
            <p14:sldId id="312"/>
            <p14:sldId id="313"/>
            <p14:sldId id="424"/>
            <p14:sldId id="374"/>
            <p14:sldId id="376"/>
            <p14:sldId id="332"/>
            <p14:sldId id="369"/>
          </p14:sldIdLst>
        </p14:section>
        <p14:section name="Copyright" id="{9F77D3AD-CAC0-4741-B5C7-C6E747B2A6C2}">
          <p14:sldIdLst>
            <p14:sldId id="8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2" autoAdjust="0"/>
    <p:restoredTop sz="60311" autoAdjust="0"/>
  </p:normalViewPr>
  <p:slideViewPr>
    <p:cSldViewPr snapToGrid="0">
      <p:cViewPr varScale="1">
        <p:scale>
          <a:sx n="49" d="100"/>
          <a:sy n="49" d="100"/>
        </p:scale>
        <p:origin x="1838" y="53"/>
      </p:cViewPr>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C56F860-5541-416E-9302-F45377CA853C}" type="datetimeFigureOut">
              <a:rPr lang="en-GB" smtClean="0"/>
              <a:t>31/05/2023</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728D87D-F75C-4A1C-B1D4-17454C29C32E}" type="slidenum">
              <a:rPr lang="en-GB" smtClean="0"/>
              <a:t>‹#›</a:t>
            </a:fld>
            <a:endParaRPr lang="en-GB"/>
          </a:p>
        </p:txBody>
      </p:sp>
    </p:spTree>
    <p:extLst>
      <p:ext uri="{BB962C8B-B14F-4D97-AF65-F5344CB8AC3E}">
        <p14:creationId xmlns:p14="http://schemas.microsoft.com/office/powerpoint/2010/main" val="383832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xhere.com/en/photo/75672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Welcome to Module 10: </a:t>
            </a:r>
            <a:r>
              <a:rPr lang="en-US" dirty="0"/>
              <a:t>Lifting loads by hand</a:t>
            </a:r>
            <a:r>
              <a:rPr lang="en-US" b="0" dirty="0"/>
              <a:t>.</a:t>
            </a:r>
            <a:r>
              <a:rPr lang="en-US" sz="1300" dirty="0"/>
              <a:t> </a:t>
            </a:r>
          </a:p>
          <a:p>
            <a:r>
              <a:rPr lang="en-US" sz="1300" dirty="0"/>
              <a:t>This module explains what you need to know to </a:t>
            </a:r>
            <a:r>
              <a:rPr lang="en-US" dirty="0"/>
              <a:t>move loads</a:t>
            </a:r>
            <a:r>
              <a:rPr lang="en-US" sz="1300" dirty="0"/>
              <a:t> without hurting yourself</a:t>
            </a:r>
            <a:r>
              <a:rPr lang="en-US" dirty="0"/>
              <a:t>.</a:t>
            </a:r>
            <a:endParaRPr lang="en-US" dirty="0">
              <a:ea typeface="+mn-ea"/>
              <a:cs typeface="+mn-cs"/>
            </a:endParaRPr>
          </a:p>
          <a:p>
            <a:endParaRPr lang="en-US" dirty="0"/>
          </a:p>
          <a:p>
            <a:r>
              <a:rPr lang="en-US" sz="1300" b="1" dirty="0"/>
              <a:t>Image by:</a:t>
            </a:r>
            <a:r>
              <a:rPr lang="en-US" b="1" dirty="0"/>
              <a:t> </a:t>
            </a:r>
            <a:r>
              <a:rPr lang="en-US" sz="1200" b="0" i="0" dirty="0">
                <a:solidFill>
                  <a:srgbClr val="212124"/>
                </a:solidFill>
                <a:effectLst/>
                <a:latin typeface="Proxima Nova"/>
              </a:rPr>
              <a:t>© </a:t>
            </a:r>
            <a:r>
              <a:rPr lang="en-US" b="0" dirty="0"/>
              <a:t>World Bank</a:t>
            </a:r>
            <a:endParaRPr lang="en-US" b="1" dirty="0"/>
          </a:p>
          <a:p>
            <a:endParaRPr lang="en-US" b="1"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a:t>
            </a:fld>
            <a:endParaRPr lang="en-GB"/>
          </a:p>
        </p:txBody>
      </p:sp>
    </p:spTree>
    <p:extLst>
      <p:ext uri="{BB962C8B-B14F-4D97-AF65-F5344CB8AC3E}">
        <p14:creationId xmlns:p14="http://schemas.microsoft.com/office/powerpoint/2010/main" val="254593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t>Narration: </a:t>
            </a:r>
            <a:r>
              <a:rPr lang="en-US" sz="1200" b="0" dirty="0">
                <a:ea typeface="+mj-lt"/>
                <a:cs typeface="Calibri Light"/>
              </a:rPr>
              <a:t>Don’t lift </a:t>
            </a:r>
            <a:r>
              <a:rPr lang="en-US" sz="1200" dirty="0">
                <a:ea typeface="+mj-lt"/>
                <a:cs typeface="Calibri Light"/>
              </a:rPr>
              <a:t>like the person on the right is doing. </a:t>
            </a:r>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dirty="0">
                <a:ea typeface="+mj-lt"/>
                <a:cs typeface="Calibri Light"/>
              </a:rPr>
              <a:t>Do it like the person on the left.</a:t>
            </a:r>
            <a:br>
              <a:rPr lang="en-US" sz="1200" dirty="0">
                <a:ea typeface="+mj-lt"/>
                <a:cs typeface="+mj-lt"/>
              </a:rPr>
            </a:br>
            <a:r>
              <a:rPr lang="en-US" sz="1200" dirty="0">
                <a:ea typeface="+mj-lt"/>
                <a:cs typeface="+mj-lt"/>
              </a:rPr>
              <a:t>- b</a:t>
            </a:r>
            <a:r>
              <a:rPr lang="en-US" sz="1200" dirty="0">
                <a:cs typeface="Calibri Light"/>
              </a:rPr>
              <a:t>end your knees, not your back</a:t>
            </a:r>
            <a:br>
              <a:rPr lang="en-US" sz="1200" dirty="0">
                <a:ea typeface="+mj-lt"/>
                <a:cs typeface="+mj-lt"/>
              </a:rPr>
            </a:br>
            <a:r>
              <a:rPr lang="en-US" sz="1200" dirty="0">
                <a:ea typeface="+mj-lt"/>
                <a:cs typeface="+mj-lt"/>
              </a:rPr>
              <a:t>- move smoothly and slowly </a:t>
            </a:r>
            <a:br>
              <a:rPr lang="en-US" sz="1200" dirty="0">
                <a:ea typeface="+mj-lt"/>
                <a:cs typeface="+mj-lt"/>
              </a:rPr>
            </a:br>
            <a:r>
              <a:rPr lang="en-US" sz="1200" dirty="0">
                <a:ea typeface="+mj-lt"/>
                <a:cs typeface="+mj-lt"/>
              </a:rPr>
              <a:t>- </a:t>
            </a:r>
            <a:r>
              <a:rPr lang="en-US" sz="1200" dirty="0">
                <a:cs typeface="Calibri Light"/>
              </a:rPr>
              <a:t>keep the load close to your body and</a:t>
            </a:r>
          </a:p>
          <a:p>
            <a:pPr marL="171450" marR="0" lvl="0" indent="-171450" algn="l" defTabSz="966612" rtl="0" eaLnBrk="1" fontAlgn="auto" latinLnBrk="0" hangingPunct="1">
              <a:lnSpc>
                <a:spcPct val="100000"/>
              </a:lnSpc>
              <a:spcBef>
                <a:spcPts val="0"/>
              </a:spcBef>
              <a:spcAft>
                <a:spcPts val="0"/>
              </a:spcAft>
              <a:buClrTx/>
              <a:buSzTx/>
              <a:buFontTx/>
              <a:buChar char="-"/>
              <a:tabLst/>
              <a:defRPr/>
            </a:pPr>
            <a:r>
              <a:rPr lang="en-US" sz="1200" dirty="0">
                <a:ea typeface="+mj-lt"/>
                <a:cs typeface="+mj-lt"/>
              </a:rPr>
              <a:t>a</a:t>
            </a:r>
            <a:r>
              <a:rPr lang="en-US" sz="1200" dirty="0">
                <a:cs typeface="Calibri Light"/>
              </a:rPr>
              <a:t>void twisting.</a:t>
            </a:r>
          </a:p>
          <a:p>
            <a:pPr marL="171450" marR="0" lvl="0" indent="-171450" algn="l" defTabSz="966612" rtl="0" eaLnBrk="1" fontAlgn="auto" latinLnBrk="0" hangingPunct="1">
              <a:lnSpc>
                <a:spcPct val="100000"/>
              </a:lnSpc>
              <a:spcBef>
                <a:spcPts val="0"/>
              </a:spcBef>
              <a:spcAft>
                <a:spcPts val="0"/>
              </a:spcAft>
              <a:buClrTx/>
              <a:buSzTx/>
              <a:buFontTx/>
              <a:buChar char="-"/>
              <a:tabLst/>
              <a:defRPr/>
            </a:pPr>
            <a:endParaRPr lang="en-US" sz="1200" b="1" dirty="0"/>
          </a:p>
          <a:p>
            <a:pPr defTabSz="966612">
              <a:defRPr/>
            </a:pPr>
            <a:r>
              <a:rPr lang="en-US" sz="1200" b="1" dirty="0"/>
              <a:t>Image by: </a:t>
            </a:r>
            <a:r>
              <a:rPr lang="en-US" sz="1200" dirty="0"/>
              <a:t>Shutterstock.com</a:t>
            </a:r>
            <a:endParaRPr lang="en-US" sz="1200" i="0" kern="1200" dirty="0">
              <a:effectLst/>
            </a:endParaRPr>
          </a:p>
          <a:p>
            <a:br>
              <a:rPr lang="en-US" dirty="0">
                <a:highlight>
                  <a:srgbClr val="FF00FF"/>
                </a:highlight>
                <a:cs typeface="+mn-lt"/>
              </a:rPr>
            </a:br>
            <a:endParaRPr lang="en-GB" dirty="0"/>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10</a:t>
            </a:fld>
            <a:endParaRPr lang="en-GB"/>
          </a:p>
        </p:txBody>
      </p:sp>
    </p:spTree>
    <p:extLst>
      <p:ext uri="{BB962C8B-B14F-4D97-AF65-F5344CB8AC3E}">
        <p14:creationId xmlns:p14="http://schemas.microsoft.com/office/powerpoint/2010/main" val="69956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sz="1200" dirty="0">
                <a:cs typeface="Calibri Light"/>
              </a:rPr>
              <a:t>Now we’ll finish this module with</a:t>
            </a:r>
            <a:r>
              <a:rPr lang="en-US" b="0" dirty="0"/>
              <a:t> three key things to remember.</a:t>
            </a:r>
            <a:endParaRPr lang="en-US" b="1" dirty="0"/>
          </a:p>
          <a:p>
            <a:endParaRPr lang="en-US" sz="1400" b="1" dirty="0"/>
          </a:p>
          <a:p>
            <a:pPr rtl="0" fontAlgn="base"/>
            <a:r>
              <a:rPr lang="en-US" sz="1400" b="1" dirty="0"/>
              <a:t>Image by: </a:t>
            </a:r>
            <a:r>
              <a:rPr lang="en-US" sz="1200" b="0" i="0" dirty="0">
                <a:solidFill>
                  <a:srgbClr val="212124"/>
                </a:solidFill>
                <a:effectLst/>
                <a:latin typeface="Proxima Nova"/>
              </a:rPr>
              <a:t>©</a:t>
            </a:r>
            <a:r>
              <a:rPr lang="en-US" sz="1300" b="1" dirty="0"/>
              <a:t> </a:t>
            </a:r>
            <a:r>
              <a:rPr lang="en-US" sz="1300" dirty="0"/>
              <a:t>World Bank</a:t>
            </a:r>
          </a:p>
          <a:p>
            <a:pPr rtl="0" fontAlgn="base"/>
            <a:r>
              <a:rPr lang="en-US" sz="1300" dirty="0"/>
              <a:t>​</a:t>
            </a:r>
          </a:p>
        </p:txBody>
      </p:sp>
      <p:sp>
        <p:nvSpPr>
          <p:cNvPr id="4" name="Slide Number Placeholder 3"/>
          <p:cNvSpPr>
            <a:spLocks noGrp="1"/>
          </p:cNvSpPr>
          <p:nvPr>
            <p:ph type="sldNum" sz="quarter" idx="5"/>
          </p:nvPr>
        </p:nvSpPr>
        <p:spPr/>
        <p:txBody>
          <a:bodyPr/>
          <a:lstStyle/>
          <a:p>
            <a:fld id="{4728D87D-F75C-4A1C-B1D4-17454C29C32E}" type="slidenum">
              <a:rPr lang="en-GB" smtClean="0"/>
              <a:t>11</a:t>
            </a:fld>
            <a:endParaRPr lang="en-GB"/>
          </a:p>
        </p:txBody>
      </p:sp>
      <p:sp>
        <p:nvSpPr>
          <p:cNvPr id="5" name="Date Placeholder 4">
            <a:extLst>
              <a:ext uri="{FF2B5EF4-FFF2-40B4-BE49-F238E27FC236}">
                <a16:creationId xmlns:a16="http://schemas.microsoft.com/office/drawing/2014/main" id="{36B3E536-CD2D-4F47-885C-2518CD1DC418}"/>
              </a:ext>
            </a:extLst>
          </p:cNvPr>
          <p:cNvSpPr>
            <a:spLocks noGrp="1"/>
          </p:cNvSpPr>
          <p:nvPr>
            <p:ph type="dt" idx="1"/>
          </p:nvPr>
        </p:nvSpPr>
        <p:spPr/>
        <p:txBody>
          <a:bodyPr/>
          <a:lstStyle/>
          <a:p>
            <a:fld id="{2FCBC42D-ECB1-4518-81A8-B7273CBCC9D5}" type="datetime1">
              <a:rPr lang="en-GB" smtClean="0"/>
              <a:t>31/05/2023</a:t>
            </a:fld>
            <a:endParaRPr lang="en-GB"/>
          </a:p>
        </p:txBody>
      </p:sp>
    </p:spTree>
    <p:extLst>
      <p:ext uri="{BB962C8B-B14F-4D97-AF65-F5344CB8AC3E}">
        <p14:creationId xmlns:p14="http://schemas.microsoft.com/office/powerpoint/2010/main" val="3244868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300" b="1" dirty="0"/>
              <a:t>Narration:  </a:t>
            </a:r>
            <a:r>
              <a:rPr lang="en-GB" sz="1300" dirty="0"/>
              <a:t>1. Think ahead how you will lift a load</a:t>
            </a:r>
            <a:endParaRPr lang="en-US" sz="1300" dirty="0"/>
          </a:p>
          <a:p>
            <a:pPr>
              <a:defRPr/>
            </a:pPr>
            <a:r>
              <a:rPr lang="en-GB" sz="1300" dirty="0"/>
              <a:t>2. </a:t>
            </a:r>
            <a:r>
              <a:rPr lang="en-GB" sz="1300" dirty="0">
                <a:ea typeface="+mj-lt"/>
                <a:cs typeface="+mj-lt"/>
              </a:rPr>
              <a:t>Get help if it’s unsafe to lift on your own</a:t>
            </a:r>
          </a:p>
          <a:p>
            <a:pPr>
              <a:defRPr/>
            </a:pPr>
            <a:r>
              <a:rPr lang="en-GB" sz="1300" dirty="0"/>
              <a:t>3. Bend your knees and move smoothly.</a:t>
            </a:r>
          </a:p>
          <a:p>
            <a:pPr>
              <a:defRPr/>
            </a:pPr>
            <a:r>
              <a:rPr lang="en-US" sz="1300" dirty="0">
                <a:solidFill>
                  <a:srgbClr val="000000"/>
                </a:solidFill>
                <a:latin typeface="Calibri" panose="020F0502020204030204" pitchFamily="34" charset="0"/>
                <a:ea typeface="Calibri" panose="020F0502020204030204" pitchFamily="34" charset="0"/>
              </a:rPr>
              <a:t>Now that you know how to safely lift loads by hand, we’ll explain what you need to do to keep worker accommodation safe and healthy in Module 11.</a:t>
            </a:r>
          </a:p>
          <a:p>
            <a:pPr>
              <a:defRPr/>
            </a:pPr>
            <a:endParaRPr lang="en-GB" sz="1300" dirty="0">
              <a:cs typeface="Calibri"/>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dirty="0"/>
              <a:t>Photo by: </a:t>
            </a:r>
            <a:r>
              <a:rPr lang="en-US" sz="1300" b="1" dirty="0"/>
              <a:t> </a:t>
            </a:r>
            <a:r>
              <a:rPr lang="en-US" sz="1300" dirty="0"/>
              <a:t>Shutterstock.com. </a:t>
            </a:r>
            <a:r>
              <a:rPr lang="en-US" sz="1400" dirty="0"/>
              <a:t>Further permission required for reuse. </a:t>
            </a:r>
          </a:p>
          <a:p>
            <a:pPr defTabSz="966612">
              <a:defRPr/>
            </a:pPr>
            <a:endParaRPr lang="en-US" sz="1300" b="1" dirty="0"/>
          </a:p>
          <a:p>
            <a:pPr>
              <a:defRPr/>
            </a:pPr>
            <a:r>
              <a:rPr lang="en-US" sz="1300" dirty="0"/>
              <a:t>​</a:t>
            </a:r>
            <a:endParaRPr lang="en-US" sz="1300" b="1" dirty="0">
              <a:highlight>
                <a:srgbClr val="FF00FF"/>
              </a:highlight>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12</a:t>
            </a:fld>
            <a:endParaRPr lang="en-GB"/>
          </a:p>
        </p:txBody>
      </p:sp>
    </p:spTree>
    <p:extLst>
      <p:ext uri="{BB962C8B-B14F-4D97-AF65-F5344CB8AC3E}">
        <p14:creationId xmlns:p14="http://schemas.microsoft.com/office/powerpoint/2010/main" val="337266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Narration:</a:t>
            </a:r>
            <a:r>
              <a:rPr lang="en-US" sz="1200" b="1" dirty="0">
                <a:cs typeface="Calibri"/>
              </a:rPr>
              <a:t> </a:t>
            </a:r>
            <a:r>
              <a:rPr lang="en-US" dirty="0"/>
              <a:t>By the end of this module you will be able to:  </a:t>
            </a:r>
          </a:p>
          <a:p>
            <a:pPr marL="302066" indent="-302066">
              <a:buFont typeface="Arial,Sans-Serif"/>
              <a:buChar char="•"/>
            </a:pPr>
            <a:r>
              <a:rPr lang="en-US" dirty="0"/>
              <a:t>identify the hazards and risks from lifting by hand</a:t>
            </a:r>
          </a:p>
          <a:p>
            <a:pPr marL="302066" indent="-302066">
              <a:buFont typeface="Arial,Sans-Serif"/>
              <a:buChar char="•"/>
            </a:pPr>
            <a:r>
              <a:rPr lang="en-US" dirty="0"/>
              <a:t>lift loads safely and</a:t>
            </a:r>
          </a:p>
          <a:p>
            <a:pPr marL="302066" indent="-302066">
              <a:buFont typeface="Arial,Sans-Serif"/>
              <a:buChar char="•"/>
            </a:pPr>
            <a:r>
              <a:rPr lang="en-US" dirty="0"/>
              <a:t>recognize when to get help with lifting.</a:t>
            </a:r>
          </a:p>
          <a:p>
            <a:pPr>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sz="1200" b="0" dirty="0" err="1"/>
              <a:t>Pxhere</a:t>
            </a:r>
            <a:r>
              <a:rPr lang="en-US" sz="1200" b="0" dirty="0"/>
              <a:t>, Creative Commons CC0, </a:t>
            </a:r>
            <a:r>
              <a:rPr lang="en-US" sz="1200" u="sng" dirty="0">
                <a:hlinkClick r:id="rId3"/>
              </a:rPr>
              <a:t>https://pxhere.com/en/photo/756729</a:t>
            </a:r>
            <a:r>
              <a:rPr lang="en-US" sz="1200" dirty="0"/>
              <a:t> Further permission required for reuse. </a:t>
            </a:r>
          </a:p>
          <a:p>
            <a:pPr>
              <a:defRPr/>
            </a:pPr>
            <a:endParaRPr lang="en-US" sz="1200" b="1" dirty="0"/>
          </a:p>
          <a:p>
            <a:br>
              <a:rPr lang="en-US" sz="1200" dirty="0">
                <a:highlight>
                  <a:srgbClr val="FF00FF"/>
                </a:highlight>
                <a:cs typeface="+mn-lt"/>
              </a:rPr>
            </a:br>
            <a:endParaRPr lang="en-GB" sz="1200" dirty="0"/>
          </a:p>
        </p:txBody>
      </p:sp>
      <p:sp>
        <p:nvSpPr>
          <p:cNvPr id="4" name="Slide Number Placeholder 3"/>
          <p:cNvSpPr>
            <a:spLocks noGrp="1"/>
          </p:cNvSpPr>
          <p:nvPr>
            <p:ph type="sldNum" sz="quarter" idx="5"/>
          </p:nvPr>
        </p:nvSpPr>
        <p:spPr/>
        <p:txBody>
          <a:bodyPr/>
          <a:lstStyle/>
          <a:p>
            <a:fld id="{4728D87D-F75C-4A1C-B1D4-17454C29C32E}" type="slidenum">
              <a:rPr lang="en-GB" smtClean="0"/>
              <a:t>2</a:t>
            </a:fld>
            <a:endParaRPr lang="en-GB"/>
          </a:p>
        </p:txBody>
      </p:sp>
    </p:spTree>
    <p:extLst>
      <p:ext uri="{BB962C8B-B14F-4D97-AF65-F5344CB8AC3E}">
        <p14:creationId xmlns:p14="http://schemas.microsoft.com/office/powerpoint/2010/main" val="98350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t>Let’s begin by explaining t</a:t>
            </a:r>
            <a:r>
              <a:rPr lang="en-US" b="0" dirty="0"/>
              <a:t>he hazards and risks of lifting by hand. </a:t>
            </a:r>
          </a:p>
          <a:p>
            <a:endParaRPr lang="en-US" dirty="0"/>
          </a:p>
          <a:p>
            <a:pPr defTabSz="966612">
              <a:defRPr/>
            </a:pPr>
            <a:r>
              <a:rPr lang="en-US" sz="1200" b="1" dirty="0"/>
              <a:t>Photo by: </a:t>
            </a:r>
            <a:r>
              <a:rPr lang="en-US" sz="1200" b="0" i="0" dirty="0">
                <a:solidFill>
                  <a:srgbClr val="212124"/>
                </a:solidFill>
                <a:effectLst/>
                <a:latin typeface="Proxima Nova"/>
              </a:rPr>
              <a:t>© World Bank</a:t>
            </a:r>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3</a:t>
            </a:fld>
            <a:endParaRPr lang="en-GB"/>
          </a:p>
        </p:txBody>
      </p:sp>
    </p:spTree>
    <p:extLst>
      <p:ext uri="{BB962C8B-B14F-4D97-AF65-F5344CB8AC3E}">
        <p14:creationId xmlns:p14="http://schemas.microsoft.com/office/powerpoint/2010/main" val="3485849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M</a:t>
            </a:r>
            <a:r>
              <a:rPr lang="en-US" dirty="0"/>
              <a:t>oving loads is a common cause of injury at work, such damaging the back or pulling muscles. </a:t>
            </a:r>
          </a:p>
          <a:p>
            <a:r>
              <a:rPr lang="en-US" dirty="0"/>
              <a:t>These injuries can cause long-term health problems. </a:t>
            </a:r>
          </a:p>
          <a:p>
            <a:endParaRPr lang="en-US" b="1"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400" b="1" dirty="0"/>
              <a:t>Photo by: </a:t>
            </a:r>
            <a:r>
              <a:rPr lang="en-US" dirty="0"/>
              <a:t>Shutterstock.com. </a:t>
            </a:r>
            <a:r>
              <a:rPr lang="en-US" sz="1200" dirty="0"/>
              <a:t>Further permission required for reuse. </a:t>
            </a:r>
          </a:p>
          <a:p>
            <a:pPr defTabSz="966612">
              <a:defRPr/>
            </a:pPr>
            <a:endParaRPr lang="en-US" b="1" dirty="0">
              <a:highlight>
                <a:srgbClr val="FFFF00"/>
              </a:highlight>
              <a:cs typeface="Calibri"/>
            </a:endParaRPr>
          </a:p>
          <a:p>
            <a:pPr defTabSz="966612">
              <a:defRPr/>
            </a:pPr>
            <a:endParaRPr lang="en-US" sz="1300" b="1" dirty="0"/>
          </a:p>
          <a:p>
            <a:br>
              <a:rPr lang="en-US" dirty="0">
                <a:highlight>
                  <a:srgbClr val="FF00FF"/>
                </a:highlight>
                <a:cs typeface="+mn-l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4</a:t>
            </a:fld>
            <a:endParaRPr lang="en-GB"/>
          </a:p>
        </p:txBody>
      </p:sp>
    </p:spTree>
    <p:extLst>
      <p:ext uri="{BB962C8B-B14F-4D97-AF65-F5344CB8AC3E}">
        <p14:creationId xmlns:p14="http://schemas.microsoft.com/office/powerpoint/2010/main" val="93194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You </a:t>
            </a:r>
            <a:r>
              <a:rPr lang="en-US" dirty="0"/>
              <a:t>need to know the best way to do it to stop yourself from getting hurt.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n</a:t>
            </a:r>
            <a:r>
              <a:rPr lang="en-US" b="0" dirty="0">
                <a:cs typeface="Calibri" panose="020F0502020204030204"/>
              </a:rPr>
              <a:t>ow we’ll look at </a:t>
            </a:r>
            <a:r>
              <a:rPr lang="en-US" dirty="0"/>
              <a:t>how you can do this. </a:t>
            </a:r>
            <a:endParaRPr lang="en-US" dirty="0">
              <a:cs typeface="Calibri"/>
            </a:endParaRPr>
          </a:p>
          <a:p>
            <a:pPr>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dirty="0"/>
              <a:t>Shutterstock.com. </a:t>
            </a:r>
            <a:r>
              <a:rPr lang="en-US" sz="1200" dirty="0"/>
              <a:t>Further permission required for reuse. </a:t>
            </a:r>
          </a:p>
          <a:p>
            <a:pPr>
              <a:defRPr/>
            </a:pPr>
            <a:endParaRPr lang="en-US" b="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5</a:t>
            </a:fld>
            <a:endParaRPr lang="en-GB"/>
          </a:p>
        </p:txBody>
      </p:sp>
    </p:spTree>
    <p:extLst>
      <p:ext uri="{BB962C8B-B14F-4D97-AF65-F5344CB8AC3E}">
        <p14:creationId xmlns:p14="http://schemas.microsoft.com/office/powerpoint/2010/main" val="391919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b="1" dirty="0">
                <a:latin typeface="+mn-lt"/>
              </a:rPr>
              <a:t>Narration:  </a:t>
            </a:r>
            <a:r>
              <a:rPr lang="en-US" sz="1200" b="0" dirty="0">
                <a:latin typeface="+mn-lt"/>
              </a:rPr>
              <a:t>Before you start, think about how you are going to lift the load. </a:t>
            </a:r>
          </a:p>
          <a:p>
            <a:pPr defTabSz="966612">
              <a:defRPr/>
            </a:pPr>
            <a:r>
              <a:rPr lang="en-US" sz="1200" b="0" dirty="0">
                <a:latin typeface="+mn-lt"/>
              </a:rPr>
              <a:t>For instance, is there a safer way to move it? C</a:t>
            </a:r>
            <a:r>
              <a:rPr lang="en-US" sz="1200" dirty="0">
                <a:latin typeface="+mn-lt"/>
              </a:rPr>
              <a:t>an you split the load into smaller loads? Or can you use a wheelbarrow? like this worker here. </a:t>
            </a:r>
          </a:p>
          <a:p>
            <a:pPr defTabSz="966612">
              <a:defRPr/>
            </a:pPr>
            <a:r>
              <a:rPr lang="en-US" sz="1200" dirty="0">
                <a:latin typeface="+mn-lt"/>
              </a:rPr>
              <a:t>Remember to c</a:t>
            </a:r>
            <a:r>
              <a:rPr lang="en-US" sz="1200" dirty="0">
                <a:latin typeface="+mn-lt"/>
                <a:cs typeface="Calibri Light"/>
              </a:rPr>
              <a:t>heck there is nothing in the way that you might slip on or trip over.</a:t>
            </a:r>
          </a:p>
          <a:p>
            <a:r>
              <a:rPr lang="en-US" sz="1200" dirty="0">
                <a:latin typeface="+mn-lt"/>
              </a:rPr>
              <a:t>Do not lift anything on your own if it is:</a:t>
            </a:r>
            <a:br>
              <a:rPr lang="en-US" sz="1200" dirty="0">
                <a:latin typeface="+mn-lt"/>
              </a:rPr>
            </a:br>
            <a:r>
              <a:rPr lang="en-US" sz="1200" dirty="0">
                <a:latin typeface="+mn-lt"/>
              </a:rPr>
              <a:t>- too heavy</a:t>
            </a:r>
            <a:br>
              <a:rPr lang="en-US" sz="1200" dirty="0">
                <a:latin typeface="+mn-lt"/>
              </a:rPr>
            </a:br>
            <a:r>
              <a:rPr lang="en-US" sz="1200" dirty="0">
                <a:latin typeface="+mn-lt"/>
              </a:rPr>
              <a:t>- too large </a:t>
            </a:r>
            <a:br>
              <a:rPr lang="en-US" sz="1200" dirty="0">
                <a:latin typeface="+mn-lt"/>
              </a:rPr>
            </a:br>
            <a:r>
              <a:rPr lang="en-US" sz="1200" dirty="0">
                <a:latin typeface="+mn-lt"/>
              </a:rPr>
              <a:t>- too awkward </a:t>
            </a:r>
            <a:br>
              <a:rPr lang="en-US" sz="1200" dirty="0">
                <a:latin typeface="+mn-lt"/>
              </a:rPr>
            </a:br>
            <a:r>
              <a:rPr lang="en-US" sz="1200" dirty="0">
                <a:latin typeface="+mn-lt"/>
              </a:rPr>
              <a:t>- you cannot get a firm grip </a:t>
            </a:r>
            <a:r>
              <a:rPr lang="en-US" sz="1200" dirty="0">
                <a:latin typeface="+mn-lt"/>
                <a:cs typeface="Calibri Light"/>
              </a:rPr>
              <a:t>on it or </a:t>
            </a:r>
            <a:br>
              <a:rPr lang="en-US" sz="1200" dirty="0">
                <a:latin typeface="+mn-lt"/>
                <a:cs typeface="Calibri Light"/>
              </a:rPr>
            </a:br>
            <a:r>
              <a:rPr lang="en-US" sz="1200" dirty="0">
                <a:latin typeface="+mn-lt"/>
                <a:cs typeface="Calibri Light"/>
              </a:rPr>
              <a:t>- you cannot see over or round it.</a:t>
            </a:r>
          </a:p>
          <a:p>
            <a:endParaRPr lang="en-US" sz="1200" dirty="0">
              <a:latin typeface="+mn-lt"/>
              <a:cs typeface="Calibri Light"/>
            </a:endParaRPr>
          </a:p>
          <a:p>
            <a:r>
              <a:rPr lang="en-US" sz="1200" b="1" dirty="0">
                <a:latin typeface="+mn-lt"/>
                <a:cs typeface="Calibri Light"/>
              </a:rPr>
              <a:t>Note to trainer: </a:t>
            </a:r>
            <a:r>
              <a:rPr lang="en-GB" sz="1200" dirty="0">
                <a:latin typeface="+mn-lt"/>
                <a:ea typeface="Calibri" panose="020F0502020204030204" pitchFamily="34" charset="0"/>
                <a:cs typeface="Times New Roman" panose="02020603050405020304" pitchFamily="18" charset="0"/>
              </a:rPr>
              <a:t>To make the training more interactive, BEFORE this slide, ask the workers: “What do you think you should do before you lift something? </a:t>
            </a:r>
            <a:r>
              <a:rPr lang="en-US" sz="1200" dirty="0">
                <a:latin typeface="+mn-lt"/>
                <a:ea typeface="Calibri" panose="020F0502020204030204" pitchFamily="34" charset="0"/>
                <a:cs typeface="Times New Roman" panose="02020603050405020304" pitchFamily="18" charset="0"/>
              </a:rPr>
              <a:t>The answer is: given in the narration. </a:t>
            </a:r>
            <a:endParaRPr lang="en-US" sz="1200" dirty="0">
              <a:latin typeface="+mn-lt"/>
              <a:cs typeface="Calibri Light"/>
            </a:endParaRPr>
          </a:p>
          <a:p>
            <a:pPr>
              <a:defRPr/>
            </a:pP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sz="1200" b="0" i="0" dirty="0">
                <a:solidFill>
                  <a:srgbClr val="212124"/>
                </a:solidFill>
                <a:effectLst/>
                <a:latin typeface="Proxima Nova"/>
              </a:rPr>
              <a:t>© World Bank</a:t>
            </a:r>
            <a:r>
              <a:rPr lang="en-US" sz="1200" b="1" dirty="0">
                <a:latin typeface="+mn-lt"/>
              </a:rPr>
              <a:t>. </a:t>
            </a:r>
            <a:r>
              <a:rPr lang="en-US" sz="1200" dirty="0"/>
              <a:t>Further permission required for reuse. </a:t>
            </a:r>
          </a:p>
          <a:p>
            <a:pPr>
              <a:defRPr/>
            </a:pPr>
            <a:br>
              <a:rPr lang="en-US" sz="1200" dirty="0">
                <a:highlight>
                  <a:srgbClr val="FF00FF"/>
                </a:highlight>
                <a:latin typeface="+mn-lt"/>
                <a:cs typeface="+mn-lt"/>
              </a:rPr>
            </a:br>
            <a:endParaRPr lang="en-GB" sz="1200" dirty="0">
              <a:latin typeface="+mn-lt"/>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6</a:t>
            </a:fld>
            <a:endParaRPr lang="en-GB"/>
          </a:p>
        </p:txBody>
      </p:sp>
    </p:spTree>
    <p:extLst>
      <p:ext uri="{BB962C8B-B14F-4D97-AF65-F5344CB8AC3E}">
        <p14:creationId xmlns:p14="http://schemas.microsoft.com/office/powerpoint/2010/main" val="172359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ea typeface="+mj-lt"/>
                <a:cs typeface="Calibri"/>
              </a:rPr>
              <a:t>If this is the case, get </a:t>
            </a:r>
            <a:r>
              <a:rPr lang="en-US" dirty="0">
                <a:ea typeface="+mj-lt"/>
                <a:cs typeface="Calibri"/>
              </a:rPr>
              <a:t>another worker to help.</a:t>
            </a:r>
            <a:br>
              <a:rPr lang="en-US" dirty="0">
                <a:ea typeface="+mj-lt"/>
                <a:cs typeface="+mn-lt"/>
              </a:rPr>
            </a:br>
            <a:r>
              <a:rPr lang="en-US" dirty="0">
                <a:cs typeface="Calibri"/>
              </a:rPr>
              <a:t>If several people are lifting, choose one person to call the instructions – this means that everyone can hear and is clear on what to do.</a:t>
            </a:r>
          </a:p>
          <a:p>
            <a:endParaRPr lang="en-US" dirty="0">
              <a:cs typeface="Calibri"/>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US" sz="1400" b="1" dirty="0"/>
              <a:t>Photo by:</a:t>
            </a:r>
            <a:r>
              <a:rPr lang="en-US" sz="1300" b="1" dirty="0"/>
              <a:t> </a:t>
            </a:r>
            <a:r>
              <a:rPr lang="en-US" dirty="0"/>
              <a:t>Shutterstock.com. </a:t>
            </a:r>
            <a:r>
              <a:rPr lang="en-US" sz="1400" dirty="0"/>
              <a:t>Further permission required for reuse. </a:t>
            </a:r>
          </a:p>
          <a:p>
            <a:pPr defTabSz="966612">
              <a:defRPr/>
            </a:pPr>
            <a:endParaRPr lang="en-US" sz="1300" b="1" dirty="0">
              <a:cs typeface="Calibri"/>
            </a:endParaRPr>
          </a:p>
          <a:p>
            <a:pPr defTabSz="966612">
              <a:defRPr/>
            </a:pPr>
            <a:endParaRPr lang="en-US" sz="1300" b="1" dirty="0"/>
          </a:p>
          <a:p>
            <a:br>
              <a:rPr lang="en-US" dirty="0">
                <a:highlight>
                  <a:srgbClr val="FF00FF"/>
                </a:highlight>
                <a:cs typeface="+mn-l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7</a:t>
            </a:fld>
            <a:endParaRPr lang="en-GB"/>
          </a:p>
        </p:txBody>
      </p:sp>
    </p:spTree>
    <p:extLst>
      <p:ext uri="{BB962C8B-B14F-4D97-AF65-F5344CB8AC3E}">
        <p14:creationId xmlns:p14="http://schemas.microsoft.com/office/powerpoint/2010/main" val="1564776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Narration: </a:t>
            </a:r>
            <a:r>
              <a:rPr lang="en-US" sz="1200" b="0" dirty="0"/>
              <a:t>Or</a:t>
            </a:r>
            <a:r>
              <a:rPr lang="en-US" sz="1200" b="1" dirty="0"/>
              <a:t> </a:t>
            </a:r>
            <a:r>
              <a:rPr lang="en-US" dirty="0">
                <a:latin typeface="Arial"/>
                <a:cs typeface="Arial"/>
              </a:rPr>
              <a:t>ask your Supervisor if lifting equipment can be used</a:t>
            </a:r>
            <a:r>
              <a:rPr lang="en-US" dirty="0">
                <a:ea typeface="+mj-lt"/>
                <a:cs typeface="Calibri"/>
              </a:rPr>
              <a:t> instead.</a:t>
            </a:r>
            <a:endParaRPr lang="en-US" sz="1200" b="1" dirty="0"/>
          </a:p>
          <a:p>
            <a:r>
              <a:rPr lang="en-US" sz="1200" b="0" dirty="0"/>
              <a:t>Don’t use </a:t>
            </a:r>
            <a:r>
              <a:rPr lang="en-US" sz="1200" dirty="0"/>
              <a:t>lifting equipment unless you have had special training. </a:t>
            </a:r>
          </a:p>
          <a:p>
            <a:endParaRPr lang="en-US" sz="1200" dirty="0"/>
          </a:p>
          <a:p>
            <a:pPr marL="0" marR="0" lvl="0" indent="0" algn="l" defTabSz="990661" rtl="0" eaLnBrk="1" fontAlgn="auto" latinLnBrk="0" hangingPunct="1">
              <a:lnSpc>
                <a:spcPct val="100000"/>
              </a:lnSpc>
              <a:spcBef>
                <a:spcPts val="0"/>
              </a:spcBef>
              <a:spcAft>
                <a:spcPts val="0"/>
              </a:spcAft>
              <a:buClrTx/>
              <a:buSzTx/>
              <a:buFontTx/>
              <a:buNone/>
              <a:tabLst/>
              <a:defRPr/>
            </a:pPr>
            <a:r>
              <a:rPr lang="en-US" sz="1200" b="1" dirty="0"/>
              <a:t>Photo by: </a:t>
            </a:r>
            <a:r>
              <a:rPr lang="en-US" sz="1200" b="0" i="0" dirty="0">
                <a:solidFill>
                  <a:srgbClr val="212124"/>
                </a:solidFill>
                <a:effectLst/>
                <a:latin typeface="Proxima Nova"/>
              </a:rPr>
              <a:t>© World Bank. </a:t>
            </a:r>
            <a:r>
              <a:rPr lang="en-US" sz="1200" dirty="0"/>
              <a:t>Further permission required for reuse. </a:t>
            </a:r>
          </a:p>
          <a:p>
            <a:pPr marL="0" marR="0" lvl="0" indent="0" algn="l" defTabSz="990661"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4728D87D-F75C-4A1C-B1D4-17454C29C32E}" type="slidenum">
              <a:rPr lang="en-GB" smtClean="0"/>
              <a:t>8</a:t>
            </a:fld>
            <a:endParaRPr lang="en-GB"/>
          </a:p>
        </p:txBody>
      </p:sp>
      <p:sp>
        <p:nvSpPr>
          <p:cNvPr id="5" name="Date Placeholder 4">
            <a:extLst>
              <a:ext uri="{FF2B5EF4-FFF2-40B4-BE49-F238E27FC236}">
                <a16:creationId xmlns:a16="http://schemas.microsoft.com/office/drawing/2014/main" id="{27579E31-21C1-4BF8-8415-3D55372AF0E0}"/>
              </a:ext>
            </a:extLst>
          </p:cNvPr>
          <p:cNvSpPr>
            <a:spLocks noGrp="1"/>
          </p:cNvSpPr>
          <p:nvPr>
            <p:ph type="dt" idx="1"/>
          </p:nvPr>
        </p:nvSpPr>
        <p:spPr/>
        <p:txBody>
          <a:bodyPr/>
          <a:lstStyle/>
          <a:p>
            <a:fld id="{3F34FF36-136D-4AB9-BD4B-B9708EF4188B}" type="datetime1">
              <a:rPr lang="en-GB" smtClean="0"/>
              <a:t>31/05/2023</a:t>
            </a:fld>
            <a:endParaRPr lang="en-GB"/>
          </a:p>
        </p:txBody>
      </p:sp>
    </p:spTree>
    <p:extLst>
      <p:ext uri="{BB962C8B-B14F-4D97-AF65-F5344CB8AC3E}">
        <p14:creationId xmlns:p14="http://schemas.microsoft.com/office/powerpoint/2010/main" val="4148294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Narration: </a:t>
            </a:r>
            <a:r>
              <a:rPr lang="en-US" sz="1300" b="0" dirty="0">
                <a:cs typeface="Calibri Light"/>
              </a:rPr>
              <a:t>W</a:t>
            </a:r>
            <a:r>
              <a:rPr lang="en-US" sz="1300" dirty="0">
                <a:cs typeface="Calibri Light"/>
              </a:rPr>
              <a:t>ear gloves to avoid cuts and scratches.</a:t>
            </a:r>
          </a:p>
          <a:p>
            <a:endParaRPr lang="en-US" b="1" dirty="0"/>
          </a:p>
          <a:p>
            <a:pPr defTabSz="966612">
              <a:defRPr/>
            </a:pPr>
            <a:r>
              <a:rPr lang="en-US" sz="1400" b="1" dirty="0"/>
              <a:t>Photo by: </a:t>
            </a:r>
            <a:r>
              <a:rPr lang="en-US" sz="1300" b="0" dirty="0"/>
              <a:t>Shutterstock.com </a:t>
            </a:r>
          </a:p>
          <a:p>
            <a:pPr defTabSz="966612">
              <a:defRPr/>
            </a:pPr>
            <a:r>
              <a:rPr lang="en-US" sz="1200" b="1" dirty="0"/>
              <a:t>Image by: </a:t>
            </a:r>
            <a:r>
              <a:rPr lang="en-US" sz="1300" u="sng" dirty="0">
                <a:hlinkClick r:id="rId3"/>
              </a:rPr>
              <a:t>https://en.wikipedia.org/wiki/ISO_7010</a:t>
            </a:r>
            <a:r>
              <a:rPr lang="en-US" sz="1300" u="none" dirty="0"/>
              <a:t>, public domain </a:t>
            </a:r>
            <a:endParaRPr lang="en-US" sz="1300" b="1" u="none" dirty="0"/>
          </a:p>
          <a:p>
            <a:br>
              <a:rPr lang="en-US" dirty="0">
                <a:highlight>
                  <a:srgbClr val="FF00FF"/>
                </a:highlight>
                <a:cs typeface="+mn-l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9</a:t>
            </a:fld>
            <a:endParaRPr lang="en-GB"/>
          </a:p>
        </p:txBody>
      </p:sp>
    </p:spTree>
    <p:extLst>
      <p:ext uri="{BB962C8B-B14F-4D97-AF65-F5344CB8AC3E}">
        <p14:creationId xmlns:p14="http://schemas.microsoft.com/office/powerpoint/2010/main" val="246497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5" name="Group 4"/>
          <p:cNvGrpSpPr/>
          <p:nvPr userDrawn="1"/>
        </p:nvGrpSpPr>
        <p:grpSpPr>
          <a:xfrm>
            <a:off x="-5" y="-20581"/>
            <a:ext cx="5549349" cy="615363"/>
            <a:chOff x="-5" y="-20581"/>
            <a:chExt cx="5549349" cy="615363"/>
          </a:xfrm>
        </p:grpSpPr>
        <p:sp>
          <p:nvSpPr>
            <p:cNvPr id="8" name="Rectangle 8"/>
            <p:cNvSpPr/>
            <p:nvPr userDrawn="1"/>
          </p:nvSpPr>
          <p:spPr>
            <a:xfrm rot="10800000" flipV="1">
              <a:off x="-5" y="-20581"/>
              <a:ext cx="554934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526" h="589441">
                  <a:moveTo>
                    <a:pt x="0" y="23643"/>
                  </a:moveTo>
                  <a:lnTo>
                    <a:pt x="5367526" y="0"/>
                  </a:lnTo>
                  <a:lnTo>
                    <a:pt x="5367526" y="589441"/>
                  </a:lnTo>
                  <a:lnTo>
                    <a:pt x="56601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230595" y="101108"/>
              <a:ext cx="4871492"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10</a:t>
              </a:r>
              <a:r>
                <a:rPr lang="en-US">
                  <a:solidFill>
                    <a:schemeClr val="bg1"/>
                  </a:solidFill>
                  <a:latin typeface="Arial" charset="0"/>
                  <a:ea typeface="Arial" charset="0"/>
                  <a:cs typeface="Arial" charset="0"/>
                </a:rPr>
                <a:t>  •  LIFTING</a:t>
              </a:r>
              <a:r>
                <a:rPr lang="en-US" baseline="0">
                  <a:solidFill>
                    <a:schemeClr val="bg1"/>
                  </a:solidFill>
                  <a:latin typeface="Arial" charset="0"/>
                  <a:ea typeface="Arial" charset="0"/>
                  <a:cs typeface="Arial" charset="0"/>
                </a:rPr>
                <a:t> BY HAND</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3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83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7038974" y="914400"/>
            <a:ext cx="4576763" cy="5143500"/>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3" name="Group 12"/>
          <p:cNvGrpSpPr/>
          <p:nvPr userDrawn="1"/>
        </p:nvGrpSpPr>
        <p:grpSpPr>
          <a:xfrm>
            <a:off x="-5" y="-20581"/>
            <a:ext cx="5549349" cy="615363"/>
            <a:chOff x="-5" y="-20581"/>
            <a:chExt cx="5549349" cy="615363"/>
          </a:xfrm>
        </p:grpSpPr>
        <p:sp>
          <p:nvSpPr>
            <p:cNvPr id="15" name="Rectangle 8"/>
            <p:cNvSpPr/>
            <p:nvPr userDrawn="1"/>
          </p:nvSpPr>
          <p:spPr>
            <a:xfrm rot="10800000" flipV="1">
              <a:off x="-5" y="-20581"/>
              <a:ext cx="554934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526" h="589441">
                  <a:moveTo>
                    <a:pt x="0" y="23643"/>
                  </a:moveTo>
                  <a:lnTo>
                    <a:pt x="5367526" y="0"/>
                  </a:lnTo>
                  <a:lnTo>
                    <a:pt x="5367526" y="589441"/>
                  </a:lnTo>
                  <a:lnTo>
                    <a:pt x="56601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230595" y="101108"/>
              <a:ext cx="4871492"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10</a:t>
              </a:r>
              <a:r>
                <a:rPr lang="en-US">
                  <a:solidFill>
                    <a:schemeClr val="bg1"/>
                  </a:solidFill>
                  <a:latin typeface="Arial" charset="0"/>
                  <a:ea typeface="Arial" charset="0"/>
                  <a:cs typeface="Arial" charset="0"/>
                </a:rPr>
                <a:t>  •  LIFTING</a:t>
              </a:r>
              <a:r>
                <a:rPr lang="en-US" baseline="0">
                  <a:solidFill>
                    <a:schemeClr val="bg1"/>
                  </a:solidFill>
                  <a:latin typeface="Arial" charset="0"/>
                  <a:ea typeface="Arial" charset="0"/>
                  <a:cs typeface="Arial" charset="0"/>
                </a:rPr>
                <a:t> BY HAND</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op">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771525"/>
            <a:ext cx="11134726" cy="828675"/>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3" name="Group 12"/>
          <p:cNvGrpSpPr/>
          <p:nvPr userDrawn="1"/>
        </p:nvGrpSpPr>
        <p:grpSpPr>
          <a:xfrm>
            <a:off x="-5" y="-20581"/>
            <a:ext cx="5549349" cy="615363"/>
            <a:chOff x="-5" y="-20581"/>
            <a:chExt cx="5549349" cy="615363"/>
          </a:xfrm>
        </p:grpSpPr>
        <p:sp>
          <p:nvSpPr>
            <p:cNvPr id="15" name="Rectangle 8"/>
            <p:cNvSpPr/>
            <p:nvPr userDrawn="1"/>
          </p:nvSpPr>
          <p:spPr>
            <a:xfrm rot="10800000" flipV="1">
              <a:off x="-5" y="-20581"/>
              <a:ext cx="554934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526" h="589441">
                  <a:moveTo>
                    <a:pt x="0" y="23643"/>
                  </a:moveTo>
                  <a:lnTo>
                    <a:pt x="5367526" y="0"/>
                  </a:lnTo>
                  <a:lnTo>
                    <a:pt x="5367526" y="589441"/>
                  </a:lnTo>
                  <a:lnTo>
                    <a:pt x="56601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230595" y="101108"/>
              <a:ext cx="4871492"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10</a:t>
              </a:r>
              <a:r>
                <a:rPr lang="en-US">
                  <a:solidFill>
                    <a:schemeClr val="bg1"/>
                  </a:solidFill>
                  <a:latin typeface="Arial" charset="0"/>
                  <a:ea typeface="Arial" charset="0"/>
                  <a:cs typeface="Arial" charset="0"/>
                </a:rPr>
                <a:t>  •  LIFTING</a:t>
              </a:r>
              <a:r>
                <a:rPr lang="en-US" baseline="0">
                  <a:solidFill>
                    <a:schemeClr val="bg1"/>
                  </a:solidFill>
                  <a:latin typeface="Arial" charset="0"/>
                  <a:ea typeface="Arial" charset="0"/>
                  <a:cs typeface="Arial" charset="0"/>
                </a:rPr>
                <a:t> BY HAND</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ttom">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5272087"/>
            <a:ext cx="11134726" cy="828675"/>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4" name="Group 13"/>
          <p:cNvGrpSpPr/>
          <p:nvPr userDrawn="1"/>
        </p:nvGrpSpPr>
        <p:grpSpPr>
          <a:xfrm>
            <a:off x="-5" y="-20581"/>
            <a:ext cx="5549349" cy="615363"/>
            <a:chOff x="-5" y="-20581"/>
            <a:chExt cx="5549349" cy="615363"/>
          </a:xfrm>
        </p:grpSpPr>
        <p:sp>
          <p:nvSpPr>
            <p:cNvPr id="16" name="Rectangle 8"/>
            <p:cNvSpPr/>
            <p:nvPr userDrawn="1"/>
          </p:nvSpPr>
          <p:spPr>
            <a:xfrm rot="10800000" flipV="1">
              <a:off x="-5" y="-20581"/>
              <a:ext cx="554934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526" h="589441">
                  <a:moveTo>
                    <a:pt x="0" y="23643"/>
                  </a:moveTo>
                  <a:lnTo>
                    <a:pt x="5367526" y="0"/>
                  </a:lnTo>
                  <a:lnTo>
                    <a:pt x="5367526" y="589441"/>
                  </a:lnTo>
                  <a:lnTo>
                    <a:pt x="56601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30595" y="101108"/>
              <a:ext cx="4871492"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10</a:t>
              </a:r>
              <a:r>
                <a:rPr lang="en-US">
                  <a:solidFill>
                    <a:schemeClr val="bg1"/>
                  </a:solidFill>
                  <a:latin typeface="Arial" charset="0"/>
                  <a:ea typeface="Arial" charset="0"/>
                  <a:cs typeface="Arial" charset="0"/>
                </a:rPr>
                <a:t>  •  LIFTING</a:t>
              </a:r>
              <a:r>
                <a:rPr lang="en-US" baseline="0">
                  <a:solidFill>
                    <a:schemeClr val="bg1"/>
                  </a:solidFill>
                  <a:latin typeface="Arial" charset="0"/>
                  <a:ea typeface="Arial" charset="0"/>
                  <a:cs typeface="Arial" charset="0"/>
                </a:rPr>
                <a:t> BY HAND</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p:spPr>
        <p:txBody>
          <a:bodyPr>
            <a:normAutofit/>
          </a:bodyPr>
          <a:lstStyle>
            <a:lvl1pPr marL="514350" indent="-514350" algn="l">
              <a:buFont typeface="+mj-lt"/>
              <a:buAutoNum type="arabicPeriod"/>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1" name="Group 10"/>
          <p:cNvGrpSpPr/>
          <p:nvPr userDrawn="1"/>
        </p:nvGrpSpPr>
        <p:grpSpPr>
          <a:xfrm>
            <a:off x="-5" y="-20581"/>
            <a:ext cx="5549349" cy="615363"/>
            <a:chOff x="-5" y="-20581"/>
            <a:chExt cx="5549349" cy="615363"/>
          </a:xfrm>
        </p:grpSpPr>
        <p:sp>
          <p:nvSpPr>
            <p:cNvPr id="13" name="Rectangle 8"/>
            <p:cNvSpPr/>
            <p:nvPr userDrawn="1"/>
          </p:nvSpPr>
          <p:spPr>
            <a:xfrm rot="10800000" flipV="1">
              <a:off x="-5" y="-20581"/>
              <a:ext cx="554934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526" h="589441">
                  <a:moveTo>
                    <a:pt x="0" y="23643"/>
                  </a:moveTo>
                  <a:lnTo>
                    <a:pt x="5367526" y="0"/>
                  </a:lnTo>
                  <a:lnTo>
                    <a:pt x="5367526" y="589441"/>
                  </a:lnTo>
                  <a:lnTo>
                    <a:pt x="56601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230595" y="101108"/>
              <a:ext cx="4871492"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10</a:t>
              </a:r>
              <a:r>
                <a:rPr lang="en-US">
                  <a:solidFill>
                    <a:schemeClr val="bg1"/>
                  </a:solidFill>
                  <a:latin typeface="Arial" charset="0"/>
                  <a:ea typeface="Arial" charset="0"/>
                  <a:cs typeface="Arial" charset="0"/>
                </a:rPr>
                <a:t>  •  LIFTING</a:t>
              </a:r>
              <a:r>
                <a:rPr lang="en-US" baseline="0">
                  <a:solidFill>
                    <a:schemeClr val="bg1"/>
                  </a:solidFill>
                  <a:latin typeface="Arial" charset="0"/>
                  <a:ea typeface="Arial" charset="0"/>
                  <a:cs typeface="Arial" charset="0"/>
                </a:rPr>
                <a:t> BY HAND</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485900"/>
            <a:ext cx="121920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493129" y="1956340"/>
            <a:ext cx="5977119" cy="2858728"/>
          </a:xfrm>
        </p:spPr>
        <p:txBody>
          <a:bodyPr>
            <a:normAutofit/>
          </a:bodyPr>
          <a:lstStyle>
            <a:lvl1pPr marL="0" indent="0" algn="l">
              <a:buFont typeface="+mj-lt"/>
              <a:buNone/>
              <a:defRPr sz="60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3" name="Group 12"/>
          <p:cNvGrpSpPr/>
          <p:nvPr userDrawn="1"/>
        </p:nvGrpSpPr>
        <p:grpSpPr>
          <a:xfrm>
            <a:off x="-5" y="-20581"/>
            <a:ext cx="5549349" cy="615363"/>
            <a:chOff x="-5" y="-20581"/>
            <a:chExt cx="5549349" cy="615363"/>
          </a:xfrm>
        </p:grpSpPr>
        <p:sp>
          <p:nvSpPr>
            <p:cNvPr id="15" name="Rectangle 8"/>
            <p:cNvSpPr/>
            <p:nvPr userDrawn="1"/>
          </p:nvSpPr>
          <p:spPr>
            <a:xfrm rot="10800000" flipV="1">
              <a:off x="-5" y="-20581"/>
              <a:ext cx="554934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526" h="589441">
                  <a:moveTo>
                    <a:pt x="0" y="23643"/>
                  </a:moveTo>
                  <a:lnTo>
                    <a:pt x="5367526" y="0"/>
                  </a:lnTo>
                  <a:lnTo>
                    <a:pt x="5367526" y="589441"/>
                  </a:lnTo>
                  <a:lnTo>
                    <a:pt x="56601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230595" y="101108"/>
              <a:ext cx="4871492"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10</a:t>
              </a:r>
              <a:r>
                <a:rPr lang="en-US">
                  <a:solidFill>
                    <a:schemeClr val="bg1"/>
                  </a:solidFill>
                  <a:latin typeface="Arial" charset="0"/>
                  <a:ea typeface="Arial" charset="0"/>
                  <a:cs typeface="Arial" charset="0"/>
                </a:rPr>
                <a:t>  •  LIFTING</a:t>
              </a:r>
              <a:r>
                <a:rPr lang="en-US" baseline="0">
                  <a:solidFill>
                    <a:schemeClr val="bg1"/>
                  </a:solidFill>
                  <a:latin typeface="Arial" charset="0"/>
                  <a:ea typeface="Arial" charset="0"/>
                  <a:cs typeface="Arial" charset="0"/>
                </a:rPr>
                <a:t> BY HAND</a:t>
              </a:r>
              <a:endParaRPr lang="en-US" b="1">
                <a:solidFill>
                  <a:schemeClr val="bg1"/>
                </a:solidFill>
                <a:latin typeface="Arial" charset="0"/>
                <a:ea typeface="Arial" charset="0"/>
                <a:cs typeface="Arial" charset="0"/>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apUp">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485900"/>
            <a:ext cx="121920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74596" y="2402352"/>
            <a:ext cx="6164317" cy="1938992"/>
          </a:xfrm>
          <a:prstGeom prst="rect">
            <a:avLst/>
          </a:prstGeom>
          <a:noFill/>
        </p:spPr>
        <p:txBody>
          <a:bodyPr wrap="square" rtlCol="0">
            <a:spAutoFit/>
          </a:bodyPr>
          <a:lstStyle/>
          <a:p>
            <a:r>
              <a:rPr lang="en-US" sz="6000">
                <a:solidFill>
                  <a:schemeClr val="bg1"/>
                </a:solidFill>
                <a:latin typeface="Arial" charset="0"/>
                <a:ea typeface="Arial" charset="0"/>
                <a:cs typeface="Arial" charset="0"/>
              </a:rPr>
              <a:t>Key things</a:t>
            </a:r>
            <a:br>
              <a:rPr lang="en-US" sz="6000">
                <a:solidFill>
                  <a:schemeClr val="bg1"/>
                </a:solidFill>
                <a:latin typeface="Arial" charset="0"/>
                <a:ea typeface="Arial" charset="0"/>
                <a:cs typeface="Arial" charset="0"/>
              </a:rPr>
            </a:br>
            <a:r>
              <a:rPr lang="en-US" sz="6000">
                <a:solidFill>
                  <a:schemeClr val="bg1"/>
                </a:solidFill>
                <a:latin typeface="Arial" charset="0"/>
                <a:ea typeface="Arial" charset="0"/>
                <a:cs typeface="Arial" charset="0"/>
              </a:rPr>
              <a:t>to remember</a:t>
            </a:r>
          </a:p>
        </p:txBody>
      </p:sp>
      <p:sp>
        <p:nvSpPr>
          <p:cNvPr id="9" name="Rectangle 8"/>
          <p:cNvSpPr/>
          <p:nvPr userDrawn="1"/>
        </p:nvSpPr>
        <p:spPr>
          <a:xfrm>
            <a:off x="6913509" y="659681"/>
            <a:ext cx="4783462" cy="5538638"/>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99221" y="-262059"/>
            <a:ext cx="5182699" cy="6690267"/>
          </a:xfrm>
          <a:prstGeom prst="rect">
            <a:avLst/>
          </a:prstGeom>
        </p:spPr>
      </p:pic>
      <p:grpSp>
        <p:nvGrpSpPr>
          <p:cNvPr id="16" name="Group 15"/>
          <p:cNvGrpSpPr/>
          <p:nvPr userDrawn="1"/>
        </p:nvGrpSpPr>
        <p:grpSpPr>
          <a:xfrm>
            <a:off x="-5" y="-20581"/>
            <a:ext cx="12192005" cy="6889714"/>
            <a:chOff x="-5" y="-20581"/>
            <a:chExt cx="12192005" cy="6889714"/>
          </a:xfrm>
        </p:grpSpPr>
        <p:grpSp>
          <p:nvGrpSpPr>
            <p:cNvPr id="17" name="Group 16"/>
            <p:cNvGrpSpPr/>
            <p:nvPr userDrawn="1"/>
          </p:nvGrpSpPr>
          <p:grpSpPr>
            <a:xfrm>
              <a:off x="-5" y="-20581"/>
              <a:ext cx="12192005" cy="6889714"/>
              <a:chOff x="-5" y="-20581"/>
              <a:chExt cx="12192005" cy="6889714"/>
            </a:xfrm>
          </p:grpSpPr>
          <p:sp>
            <p:nvSpPr>
              <p:cNvPr id="19" name="Rectangle 8"/>
              <p:cNvSpPr/>
              <p:nvPr userDrawn="1"/>
            </p:nvSpPr>
            <p:spPr>
              <a:xfrm rot="10800000" flipV="1">
                <a:off x="-5" y="-20581"/>
                <a:ext cx="5549349"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526" h="589441">
                    <a:moveTo>
                      <a:pt x="0" y="23643"/>
                    </a:moveTo>
                    <a:lnTo>
                      <a:pt x="5367526" y="0"/>
                    </a:lnTo>
                    <a:lnTo>
                      <a:pt x="5367526" y="589441"/>
                    </a:lnTo>
                    <a:lnTo>
                      <a:pt x="566012" y="589441"/>
                    </a:lnTo>
                    <a:lnTo>
                      <a:pt x="0" y="236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30595" y="101108"/>
                <a:ext cx="4871492"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10</a:t>
                </a:r>
                <a:r>
                  <a:rPr lang="en-US">
                    <a:solidFill>
                      <a:schemeClr val="bg1"/>
                    </a:solidFill>
                    <a:latin typeface="Arial" charset="0"/>
                    <a:ea typeface="Arial" charset="0"/>
                    <a:cs typeface="Arial" charset="0"/>
                  </a:rPr>
                  <a:t>  •  LIFTING</a:t>
                </a:r>
                <a:r>
                  <a:rPr lang="en-US" baseline="0">
                    <a:solidFill>
                      <a:schemeClr val="bg1"/>
                    </a:solidFill>
                    <a:latin typeface="Arial" charset="0"/>
                    <a:ea typeface="Arial" charset="0"/>
                    <a:cs typeface="Arial" charset="0"/>
                  </a:rPr>
                  <a:t> BY HAND</a:t>
                </a:r>
                <a:endParaRPr lang="en-US" b="1">
                  <a:solidFill>
                    <a:schemeClr val="bg1"/>
                  </a:solidFill>
                  <a:latin typeface="Arial" charset="0"/>
                  <a:ea typeface="Arial" charset="0"/>
                  <a:cs typeface="Arial" charset="0"/>
                </a:endParaRPr>
              </a:p>
            </p:txBody>
          </p:sp>
          <p:sp>
            <p:nvSpPr>
              <p:cNvPr id="23"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9122" y="5955030"/>
              <a:ext cx="865125" cy="841121"/>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5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12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04551-A16C-4859-B163-B69F50EC2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F081EC-51CF-4CC9-BEBF-1E9EA397A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A244DE-3772-43A4-B2F7-44785E69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EE4C4-8BDE-4122-9A3E-B3E50316334C}" type="datetime1">
              <a:rPr lang="en-GB" smtClean="0"/>
              <a:t>31/05/2023</a:t>
            </a:fld>
            <a:endParaRPr lang="en-GB"/>
          </a:p>
        </p:txBody>
      </p:sp>
      <p:sp>
        <p:nvSpPr>
          <p:cNvPr id="5" name="Footer Placeholder 4">
            <a:extLst>
              <a:ext uri="{FF2B5EF4-FFF2-40B4-BE49-F238E27FC236}">
                <a16:creationId xmlns:a16="http://schemas.microsoft.com/office/drawing/2014/main" id="{64275A60-25D9-49AE-9384-8B8027C5C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1EC0E2-88E8-43D1-890C-B1EB1B022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186D-BD8E-4EDD-A417-AFA9BA614779}" type="slidenum">
              <a:rPr lang="en-GB" smtClean="0"/>
              <a:t>‹#›</a:t>
            </a:fld>
            <a:endParaRPr lang="en-GB"/>
          </a:p>
        </p:txBody>
      </p:sp>
    </p:spTree>
    <p:extLst>
      <p:ext uri="{BB962C8B-B14F-4D97-AF65-F5344CB8AC3E}">
        <p14:creationId xmlns:p14="http://schemas.microsoft.com/office/powerpoint/2010/main" val="134160066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51" r:id="rId8"/>
    <p:sldLayoutId id="2147483649" r:id="rId9"/>
    <p:sldLayoutId id="2147483657" r:id="rId10"/>
    <p:sldLayoutId id="214748366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598" y="0"/>
            <a:ext cx="12192000" cy="685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671638"/>
            <a:ext cx="12192000" cy="3514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94878" y="1042710"/>
            <a:ext cx="3591799" cy="4772580"/>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9011" y="2050483"/>
            <a:ext cx="6164317" cy="584775"/>
          </a:xfrm>
          <a:prstGeom prst="rect">
            <a:avLst/>
          </a:prstGeom>
          <a:noFill/>
        </p:spPr>
        <p:txBody>
          <a:bodyPr wrap="square" rtlCol="0">
            <a:spAutoFit/>
          </a:bodyPr>
          <a:lstStyle/>
          <a:p>
            <a:r>
              <a:rPr lang="en-US" sz="3200" b="1">
                <a:solidFill>
                  <a:schemeClr val="bg1"/>
                </a:solidFill>
                <a:latin typeface="Arial" charset="0"/>
                <a:ea typeface="Arial" charset="0"/>
                <a:cs typeface="Arial" charset="0"/>
              </a:rPr>
              <a:t>MODULE 10</a:t>
            </a:r>
          </a:p>
        </p:txBody>
      </p:sp>
      <p:sp>
        <p:nvSpPr>
          <p:cNvPr id="12" name="TextBox 11"/>
          <p:cNvSpPr txBox="1"/>
          <p:nvPr/>
        </p:nvSpPr>
        <p:spPr>
          <a:xfrm>
            <a:off x="369011" y="2985670"/>
            <a:ext cx="7634623" cy="923330"/>
          </a:xfrm>
          <a:prstGeom prst="rect">
            <a:avLst/>
          </a:prstGeom>
          <a:noFill/>
        </p:spPr>
        <p:txBody>
          <a:bodyPr wrap="square" rtlCol="0">
            <a:spAutoFit/>
          </a:bodyPr>
          <a:lstStyle/>
          <a:p>
            <a:r>
              <a:rPr lang="en-US" sz="5400" dirty="0">
                <a:solidFill>
                  <a:schemeClr val="bg1"/>
                </a:solidFill>
                <a:latin typeface="Arial" charset="0"/>
                <a:ea typeface="Arial" charset="0"/>
                <a:cs typeface="Arial" charset="0"/>
              </a:rPr>
              <a:t>Lifting loads by hand</a:t>
            </a:r>
          </a:p>
        </p:txBody>
      </p:sp>
      <p:cxnSp>
        <p:nvCxnSpPr>
          <p:cNvPr id="13" name="Straight Connector 12"/>
          <p:cNvCxnSpPr/>
          <p:nvPr/>
        </p:nvCxnSpPr>
        <p:spPr>
          <a:xfrm>
            <a:off x="414334" y="2786061"/>
            <a:ext cx="6715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51397" y="1351287"/>
            <a:ext cx="4044879" cy="3932646"/>
          </a:xfrm>
          <a:prstGeom prst="rect">
            <a:avLst/>
          </a:prstGeom>
        </p:spPr>
      </p:pic>
      <p:sp>
        <p:nvSpPr>
          <p:cNvPr id="14" name="TextBox 13">
            <a:extLst>
              <a:ext uri="{FF2B5EF4-FFF2-40B4-BE49-F238E27FC236}">
                <a16:creationId xmlns:a16="http://schemas.microsoft.com/office/drawing/2014/main" id="{163EAB5D-A1F4-40A4-B26F-9CFC89AA727D}"/>
              </a:ext>
            </a:extLst>
          </p:cNvPr>
          <p:cNvSpPr txBox="1"/>
          <p:nvPr/>
        </p:nvSpPr>
        <p:spPr>
          <a:xfrm>
            <a:off x="326572" y="6567938"/>
            <a:ext cx="6008914" cy="276999"/>
          </a:xfrm>
          <a:prstGeom prst="rect">
            <a:avLst/>
          </a:prstGeom>
          <a:noFill/>
        </p:spPr>
        <p:txBody>
          <a:bodyPr wrap="square" rtlCol="0">
            <a:spAutoFit/>
          </a:bodyPr>
          <a:lstStyle/>
          <a:p>
            <a:r>
              <a:rPr lang="en-US" sz="1200" dirty="0">
                <a:solidFill>
                  <a:srgbClr val="ED7D31"/>
                </a:solidFill>
              </a:rPr>
              <a:t>For copyright details see last slide of this PowerPoint presentation</a:t>
            </a:r>
          </a:p>
        </p:txBody>
      </p:sp>
    </p:spTree>
    <p:extLst>
      <p:ext uri="{BB962C8B-B14F-4D97-AF65-F5344CB8AC3E}">
        <p14:creationId xmlns:p14="http://schemas.microsoft.com/office/powerpoint/2010/main" val="81216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 toy&#10;&#10;Description automatically generated">
            <a:extLst>
              <a:ext uri="{FF2B5EF4-FFF2-40B4-BE49-F238E27FC236}">
                <a16:creationId xmlns:a16="http://schemas.microsoft.com/office/drawing/2014/main" id="{E342B681-CD64-4DDC-8B9A-EF683102F6D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76426" y="1570312"/>
            <a:ext cx="9967821" cy="4922807"/>
          </a:xfrm>
          <a:prstGeom prst="rect">
            <a:avLst/>
          </a:prstGeom>
        </p:spPr>
      </p:pic>
      <p:sp>
        <p:nvSpPr>
          <p:cNvPr id="4" name="Slide Number Placeholder 2">
            <a:extLst>
              <a:ext uri="{FF2B5EF4-FFF2-40B4-BE49-F238E27FC236}">
                <a16:creationId xmlns:a16="http://schemas.microsoft.com/office/drawing/2014/main" id="{D32E49F9-D563-499A-AF33-1692D700B13B}"/>
              </a:ext>
            </a:extLst>
          </p:cNvPr>
          <p:cNvSpPr txBox="1">
            <a:spLocks/>
          </p:cNvSpPr>
          <p:nvPr/>
        </p:nvSpPr>
        <p:spPr>
          <a:xfrm>
            <a:off x="8159262" y="649311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smtClean="0">
                <a:solidFill>
                  <a:schemeClr val="tx1"/>
                </a:solidFill>
                <a:latin typeface="Arial"/>
                <a:cs typeface="Arial"/>
              </a:rPr>
              <a:pPr/>
              <a:t>10</a:t>
            </a:fld>
            <a:endParaRPr lang="en-GB">
              <a:solidFill>
                <a:schemeClr val="tx1"/>
              </a:solidFill>
              <a:latin typeface="Calibri" panose="020F0502020204030204"/>
              <a:cs typeface="Calibri" panose="020F0502020204030204"/>
            </a:endParaRPr>
          </a:p>
        </p:txBody>
      </p:sp>
      <p:sp>
        <p:nvSpPr>
          <p:cNvPr id="5" name="Subtitle 4">
            <a:extLst>
              <a:ext uri="{FF2B5EF4-FFF2-40B4-BE49-F238E27FC236}">
                <a16:creationId xmlns:a16="http://schemas.microsoft.com/office/drawing/2014/main" id="{275C8213-884A-4AEF-B163-BBB25F813B95}"/>
              </a:ext>
            </a:extLst>
          </p:cNvPr>
          <p:cNvSpPr txBox="1">
            <a:spLocks/>
          </p:cNvSpPr>
          <p:nvPr/>
        </p:nvSpPr>
        <p:spPr>
          <a:xfrm>
            <a:off x="181370" y="1126191"/>
            <a:ext cx="4965233" cy="4605618"/>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charset="0"/>
              <a:buChar char="•"/>
              <a:defRPr sz="28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n-US" dirty="0">
                <a:latin typeface="Arial"/>
                <a:cs typeface="Arial"/>
              </a:rPr>
              <a:t>Bend knees, not back</a:t>
            </a:r>
          </a:p>
          <a:p>
            <a:pPr marL="0" indent="0">
              <a:buNone/>
            </a:pPr>
            <a:endParaRPr lang="en-US" dirty="0"/>
          </a:p>
          <a:p>
            <a:pPr marL="0" indent="0">
              <a:buNone/>
            </a:pPr>
            <a:r>
              <a:rPr lang="en-US" dirty="0">
                <a:latin typeface="Arial"/>
                <a:cs typeface="Arial"/>
              </a:rPr>
              <a:t>Move smoothly and slowly</a:t>
            </a:r>
          </a:p>
          <a:p>
            <a:pPr marL="0" indent="0">
              <a:buNone/>
            </a:pPr>
            <a:r>
              <a:rPr lang="en-US" dirty="0">
                <a:latin typeface="Arial"/>
                <a:cs typeface="Arial"/>
              </a:rPr>
              <a:t> </a:t>
            </a:r>
            <a:endParaRPr lang="en-US" dirty="0"/>
          </a:p>
          <a:p>
            <a:pPr marL="0" indent="0">
              <a:buNone/>
            </a:pPr>
            <a:r>
              <a:rPr lang="en-US" dirty="0">
                <a:latin typeface="Arial"/>
                <a:cs typeface="Arial"/>
              </a:rPr>
              <a:t>Keep load close to body</a:t>
            </a:r>
            <a:endParaRPr lang="en-US" dirty="0"/>
          </a:p>
          <a:p>
            <a:pPr marL="0" indent="0">
              <a:buNone/>
            </a:pPr>
            <a:endParaRPr lang="en-US" dirty="0">
              <a:latin typeface="Arial"/>
              <a:cs typeface="Arial"/>
            </a:endParaRPr>
          </a:p>
          <a:p>
            <a:pPr marL="0" indent="0">
              <a:buNone/>
            </a:pPr>
            <a:r>
              <a:rPr lang="en-US" dirty="0">
                <a:latin typeface="Arial"/>
                <a:cs typeface="Arial"/>
              </a:rPr>
              <a:t>Avoid twisting </a:t>
            </a:r>
          </a:p>
          <a:p>
            <a:pPr marL="0" indent="0">
              <a:buNone/>
            </a:pPr>
            <a:endParaRPr lang="en-US" dirty="0"/>
          </a:p>
        </p:txBody>
      </p:sp>
      <p:pic>
        <p:nvPicPr>
          <p:cNvPr id="6" name="Picture 8">
            <a:extLst>
              <a:ext uri="{FF2B5EF4-FFF2-40B4-BE49-F238E27FC236}">
                <a16:creationId xmlns:a16="http://schemas.microsoft.com/office/drawing/2014/main" id="{3CB3ED14-4746-46DA-9190-C375BF7EB73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32585" y="2441710"/>
            <a:ext cx="3579905" cy="3654194"/>
          </a:xfrm>
          <a:prstGeom prst="rect">
            <a:avLst/>
          </a:prstGeom>
        </p:spPr>
      </p:pic>
      <p:sp>
        <p:nvSpPr>
          <p:cNvPr id="7" name="Rectangle 8">
            <a:extLst>
              <a:ext uri="{FF2B5EF4-FFF2-40B4-BE49-F238E27FC236}">
                <a16:creationId xmlns:a16="http://schemas.microsoft.com/office/drawing/2014/main" id="{9A839D1B-689D-4C31-925F-A211717F0D08}"/>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74BBAB4-9506-43BE-9056-B218DB568C5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79122" y="5955030"/>
            <a:ext cx="865125" cy="841121"/>
          </a:xfrm>
          <a:prstGeom prst="rect">
            <a:avLst/>
          </a:prstGeom>
        </p:spPr>
      </p:pic>
    </p:spTree>
    <p:extLst>
      <p:ext uri="{BB962C8B-B14F-4D97-AF65-F5344CB8AC3E}">
        <p14:creationId xmlns:p14="http://schemas.microsoft.com/office/powerpoint/2010/main" val="229416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D8BCCD-9B76-4AFB-A48E-1E5473AE07CD}"/>
              </a:ext>
            </a:extLst>
          </p:cNvPr>
          <p:cNvSpPr>
            <a:spLocks noGrp="1"/>
          </p:cNvSpPr>
          <p:nvPr>
            <p:ph type="sldNum" sz="quarter" idx="4294967295"/>
          </p:nvPr>
        </p:nvSpPr>
        <p:spPr>
          <a:xfrm>
            <a:off x="8159262" y="6493119"/>
            <a:ext cx="2743200" cy="365125"/>
          </a:xfrm>
        </p:spPr>
        <p:txBody>
          <a:bodyPr/>
          <a:lstStyle/>
          <a:p>
            <a:fld id="{E8F9186D-BD8E-4EDD-A417-AFA9BA614779}" type="slidenum">
              <a:rPr lang="en-GB" sz="1800" dirty="0" smtClean="0">
                <a:solidFill>
                  <a:schemeClr val="tx1"/>
                </a:solidFill>
                <a:latin typeface="Arial"/>
                <a:cs typeface="Arial"/>
              </a:rPr>
              <a:t>11</a:t>
            </a:fld>
            <a:endParaRPr lang="en-GB">
              <a:solidFill>
                <a:schemeClr val="tx1"/>
              </a:solidFill>
              <a:latin typeface="Calibri" panose="020F0502020204030204"/>
              <a:cs typeface="Calibri" panose="020F0502020204030204"/>
            </a:endParaRPr>
          </a:p>
        </p:txBody>
      </p:sp>
    </p:spTree>
    <p:extLst>
      <p:ext uri="{BB962C8B-B14F-4D97-AF65-F5344CB8AC3E}">
        <p14:creationId xmlns:p14="http://schemas.microsoft.com/office/powerpoint/2010/main" val="15599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869BEDF-25C3-4AD6-801B-9149AC967A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04853" y="905129"/>
            <a:ext cx="7733069" cy="5115341"/>
          </a:xfrm>
          <a:prstGeom prst="rect">
            <a:avLst/>
          </a:prstGeom>
          <a:ln>
            <a:noFill/>
          </a:ln>
          <a:effectLst>
            <a:outerShdw blurRad="292100" dist="139700" dir="2700000" algn="tl" rotWithShape="0">
              <a:srgbClr val="333333">
                <a:alpha val="65000"/>
              </a:srgbClr>
            </a:outerShdw>
          </a:effectLst>
        </p:spPr>
      </p:pic>
      <p:sp>
        <p:nvSpPr>
          <p:cNvPr id="3" name="Subtitle 2">
            <a:extLst>
              <a:ext uri="{FF2B5EF4-FFF2-40B4-BE49-F238E27FC236}">
                <a16:creationId xmlns:a16="http://schemas.microsoft.com/office/drawing/2014/main" id="{7022C1C9-640B-415B-A0C7-D15990A80F82}"/>
              </a:ext>
            </a:extLst>
          </p:cNvPr>
          <p:cNvSpPr>
            <a:spLocks noGrp="1"/>
          </p:cNvSpPr>
          <p:nvPr>
            <p:ph type="subTitle" idx="1"/>
          </p:nvPr>
        </p:nvSpPr>
        <p:spPr>
          <a:xfrm>
            <a:off x="75577" y="1928310"/>
            <a:ext cx="4269505" cy="5466060"/>
          </a:xfrm>
        </p:spPr>
        <p:txBody>
          <a:bodyPr vert="horz" lIns="91440" tIns="45720" rIns="91440" bIns="45720" rtlCol="0" anchor="t">
            <a:normAutofit/>
          </a:bodyPr>
          <a:lstStyle/>
          <a:p>
            <a:pPr>
              <a:lnSpc>
                <a:spcPct val="100000"/>
              </a:lnSpc>
              <a:spcBef>
                <a:spcPts val="0"/>
              </a:spcBef>
            </a:pPr>
            <a:r>
              <a:rPr lang="en-GB" dirty="0">
                <a:latin typeface="Arial"/>
                <a:cs typeface="Arial"/>
              </a:rPr>
              <a:t>Think how you will lift the load</a:t>
            </a:r>
          </a:p>
          <a:p>
            <a:pPr marL="0" indent="0">
              <a:lnSpc>
                <a:spcPct val="100000"/>
              </a:lnSpc>
              <a:spcBef>
                <a:spcPts val="0"/>
              </a:spcBef>
              <a:buNone/>
            </a:pPr>
            <a:endParaRPr lang="en-US" dirty="0">
              <a:latin typeface="Arial"/>
              <a:cs typeface="Arial"/>
            </a:endParaRPr>
          </a:p>
          <a:p>
            <a:pPr>
              <a:lnSpc>
                <a:spcPct val="100000"/>
              </a:lnSpc>
              <a:spcBef>
                <a:spcPts val="0"/>
              </a:spcBef>
              <a:buFont typeface="+mj-lt"/>
              <a:buAutoNum type="arabicPeriod" startAt="2"/>
            </a:pPr>
            <a:r>
              <a:rPr lang="en-GB" dirty="0">
                <a:latin typeface="Arial"/>
                <a:cs typeface="Arial"/>
              </a:rPr>
              <a:t>Get help if it’s unsafe to lift on your own</a:t>
            </a:r>
          </a:p>
          <a:p>
            <a:pPr>
              <a:lnSpc>
                <a:spcPct val="100000"/>
              </a:lnSpc>
              <a:spcBef>
                <a:spcPts val="0"/>
              </a:spcBef>
              <a:buAutoNum type="arabicPeriod" startAt="2"/>
            </a:pPr>
            <a:endParaRPr lang="en-US" dirty="0">
              <a:latin typeface="Arial"/>
              <a:cs typeface="Arial"/>
            </a:endParaRPr>
          </a:p>
          <a:p>
            <a:pPr>
              <a:lnSpc>
                <a:spcPct val="100000"/>
              </a:lnSpc>
              <a:spcBef>
                <a:spcPts val="0"/>
              </a:spcBef>
              <a:buAutoNum type="arabicPeriod" startAt="2"/>
            </a:pPr>
            <a:r>
              <a:rPr lang="en-GB" dirty="0">
                <a:latin typeface="Arial"/>
                <a:cs typeface="Arial"/>
              </a:rPr>
              <a:t>Bend your knees and move smoothly</a:t>
            </a:r>
            <a:endParaRPr lang="en-US" dirty="0">
              <a:latin typeface="Arial"/>
              <a:cs typeface="Arial"/>
            </a:endParaRPr>
          </a:p>
        </p:txBody>
      </p:sp>
      <p:sp>
        <p:nvSpPr>
          <p:cNvPr id="4" name="Slide Number Placeholder 3">
            <a:extLst>
              <a:ext uri="{FF2B5EF4-FFF2-40B4-BE49-F238E27FC236}">
                <a16:creationId xmlns:a16="http://schemas.microsoft.com/office/drawing/2014/main" id="{627EBB9D-1B7C-4DFC-97BB-74F4E4881FDB}"/>
              </a:ext>
            </a:extLst>
          </p:cNvPr>
          <p:cNvSpPr>
            <a:spLocks noGrp="1"/>
          </p:cNvSpPr>
          <p:nvPr>
            <p:ph type="sldNum" sz="quarter" idx="4294967295"/>
          </p:nvPr>
        </p:nvSpPr>
        <p:spPr>
          <a:xfrm>
            <a:off x="8172287" y="6493119"/>
            <a:ext cx="2743200" cy="365125"/>
          </a:xfrm>
        </p:spPr>
        <p:txBody>
          <a:bodyPr/>
          <a:lstStyle/>
          <a:p>
            <a:fld id="{E8F9186D-BD8E-4EDD-A417-AFA9BA614779}" type="slidenum">
              <a:rPr lang="en-GB" sz="1800" dirty="0" smtClean="0">
                <a:solidFill>
                  <a:schemeClr val="bg1"/>
                </a:solidFill>
                <a:latin typeface="Arial"/>
                <a:cs typeface="Arial"/>
              </a:rPr>
              <a:t>12</a:t>
            </a:fld>
            <a:endParaRPr lang="en-US">
              <a:solidFill>
                <a:schemeClr val="bg1"/>
              </a:solidFill>
            </a:endParaRPr>
          </a:p>
        </p:txBody>
      </p:sp>
      <p:sp>
        <p:nvSpPr>
          <p:cNvPr id="5" name="Rectangle 8">
            <a:extLst>
              <a:ext uri="{FF2B5EF4-FFF2-40B4-BE49-F238E27FC236}">
                <a16:creationId xmlns:a16="http://schemas.microsoft.com/office/drawing/2014/main" id="{DA66FC76-E6C5-40FF-A283-E2D0642E952B}"/>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190F07C-A14D-4EC0-B84D-1F601AB32B1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9122" y="5955030"/>
            <a:ext cx="865125" cy="841121"/>
          </a:xfrm>
          <a:prstGeom prst="rect">
            <a:avLst/>
          </a:prstGeom>
        </p:spPr>
      </p:pic>
      <p:sp>
        <p:nvSpPr>
          <p:cNvPr id="8" name="Slide Number Placeholder 3">
            <a:extLst>
              <a:ext uri="{FF2B5EF4-FFF2-40B4-BE49-F238E27FC236}">
                <a16:creationId xmlns:a16="http://schemas.microsoft.com/office/drawing/2014/main" id="{B2FE87DF-08B6-4128-A413-801856E30F23}"/>
              </a:ext>
            </a:extLst>
          </p:cNvPr>
          <p:cNvSpPr txBox="1">
            <a:spLocks/>
          </p:cNvSpPr>
          <p:nvPr/>
        </p:nvSpPr>
        <p:spPr>
          <a:xfrm>
            <a:off x="8232058"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12</a:t>
            </a:fld>
            <a:endParaRPr lang="en-GB" sz="1800">
              <a:solidFill>
                <a:schemeClr val="tx1"/>
              </a:solidFill>
              <a:latin typeface="Arial"/>
              <a:cs typeface="Arial"/>
            </a:endParaRPr>
          </a:p>
        </p:txBody>
      </p:sp>
    </p:spTree>
    <p:extLst>
      <p:ext uri="{BB962C8B-B14F-4D97-AF65-F5344CB8AC3E}">
        <p14:creationId xmlns:p14="http://schemas.microsoft.com/office/powerpoint/2010/main" val="1605494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6966C-611C-4A1F-B632-B2271C380154}"/>
              </a:ext>
            </a:extLst>
          </p:cNvPr>
          <p:cNvSpPr txBox="1"/>
          <p:nvPr/>
        </p:nvSpPr>
        <p:spPr>
          <a:xfrm>
            <a:off x="465908" y="1593669"/>
            <a:ext cx="11260183" cy="4841325"/>
          </a:xfrm>
          <a:prstGeom prst="rect">
            <a:avLst/>
          </a:prstGeom>
          <a:noFill/>
        </p:spPr>
        <p:txBody>
          <a:bodyPr wrap="square">
            <a:spAutoFit/>
          </a:bodyPr>
          <a:lstStyle/>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2022 International Bank for Reconstruction and Development / The World Bank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1818 H Street NW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Washington DC 20433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Telephone: 202-473-1000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Internet: www.worldbank.org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work is a product of the staff of The World Bank with external contributions. The findings, interpretations, and conclusions expressed in this work do not necessarily reflect the views of The World Bank, its Board of Executive Directors, or the governments they represent.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World Bank does not guarantee the accuracy, completeness, or currency of the data included in this work and does not assume responsibility for any errors, omissions, or discrepancies in the information, or liability with respect to the use of or failure to use the information, methods, processes, or conclusions set forth. The boundaries, colors, denominations, and other information shown on any map in this work do not imply any judgment on the part of The World Bank concerning the legal status of any territory or the endorsement or acceptance of such boundaries.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15000"/>
              </a:lnSpc>
              <a:spcBef>
                <a:spcPts val="0"/>
              </a:spcBef>
              <a:spcAft>
                <a:spcPts val="600"/>
              </a:spcAft>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Nothing herein shall constitute or be construed or considered to be a limitation upon or waiver of the privileges and immunities of The World Bank, all of which are specifically reserved.</a:t>
            </a: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Rights and Permissions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material in this work is subject to copyright. Because The World Bank encourages dissemination of its knowledge, this work may be reproduced, in whole or in part, for noncommercial purposes as long as full attribution to this work is given.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queries on rights and licenses, including subsidiary rights, should be addressed to World Bank Publications, The World Bank Group, 1818 H Street NW, Washington, DC 20433, USA; fax: 202-522-2625; e-mail: pubrights@worldbank.org. </a:t>
            </a:r>
          </a:p>
        </p:txBody>
      </p:sp>
    </p:spTree>
    <p:extLst>
      <p:ext uri="{BB962C8B-B14F-4D97-AF65-F5344CB8AC3E}">
        <p14:creationId xmlns:p14="http://schemas.microsoft.com/office/powerpoint/2010/main" val="200913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ground, person, outdoor&#10;&#10;Description automatically generated">
            <a:extLst>
              <a:ext uri="{FF2B5EF4-FFF2-40B4-BE49-F238E27FC236}">
                <a16:creationId xmlns:a16="http://schemas.microsoft.com/office/drawing/2014/main" id="{96E7F0D8-2E3C-4ADC-9D89-CCB17901734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74691" y="987650"/>
            <a:ext cx="8064909" cy="5325152"/>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B390C9C-A499-476D-A0E2-BBE8EC0C0081}"/>
              </a:ext>
            </a:extLst>
          </p:cNvPr>
          <p:cNvSpPr>
            <a:spLocks noGrp="1"/>
          </p:cNvSpPr>
          <p:nvPr>
            <p:ph type="sldNum" sz="quarter" idx="4294967295"/>
          </p:nvPr>
        </p:nvSpPr>
        <p:spPr>
          <a:xfrm>
            <a:off x="8232058" y="6492875"/>
            <a:ext cx="2743200" cy="365125"/>
          </a:xfrm>
        </p:spPr>
        <p:txBody>
          <a:bodyPr/>
          <a:lstStyle/>
          <a:p>
            <a:fld id="{E8F9186D-BD8E-4EDD-A417-AFA9BA614779}" type="slidenum">
              <a:rPr lang="en-GB" sz="1800" dirty="0" smtClean="0">
                <a:solidFill>
                  <a:schemeClr val="tx1"/>
                </a:solidFill>
                <a:latin typeface="Arial"/>
                <a:cs typeface="Arial"/>
              </a:rPr>
              <a:t>2</a:t>
            </a:fld>
            <a:endParaRPr lang="en-GB" sz="1800">
              <a:solidFill>
                <a:schemeClr val="tx1"/>
              </a:solidFill>
              <a:latin typeface="Arial"/>
              <a:cs typeface="Arial"/>
            </a:endParaRPr>
          </a:p>
        </p:txBody>
      </p:sp>
      <p:sp>
        <p:nvSpPr>
          <p:cNvPr id="5" name="Rectangle 8">
            <a:extLst>
              <a:ext uri="{FF2B5EF4-FFF2-40B4-BE49-F238E27FC236}">
                <a16:creationId xmlns:a16="http://schemas.microsoft.com/office/drawing/2014/main" id="{4CBD623F-D6B6-488D-A5EE-D935CFA543FE}"/>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DB90C70-0738-4118-A422-619F53E73E5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9122" y="5955030"/>
            <a:ext cx="865125" cy="841121"/>
          </a:xfrm>
          <a:prstGeom prst="rect">
            <a:avLst/>
          </a:prstGeom>
        </p:spPr>
      </p:pic>
      <p:sp>
        <p:nvSpPr>
          <p:cNvPr id="7" name="Subtitle 2">
            <a:extLst>
              <a:ext uri="{FF2B5EF4-FFF2-40B4-BE49-F238E27FC236}">
                <a16:creationId xmlns:a16="http://schemas.microsoft.com/office/drawing/2014/main" id="{64D4B39A-CEE2-4111-AEA4-1CE160B743C7}"/>
              </a:ext>
            </a:extLst>
          </p:cNvPr>
          <p:cNvSpPr txBox="1">
            <a:spLocks/>
          </p:cNvSpPr>
          <p:nvPr/>
        </p:nvSpPr>
        <p:spPr>
          <a:xfrm>
            <a:off x="152400" y="1998864"/>
            <a:ext cx="3807543" cy="5143500"/>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charset="0"/>
              <a:buChar char="•"/>
              <a:defRPr sz="28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spcBef>
                <a:spcPct val="0"/>
              </a:spcBef>
            </a:pPr>
            <a:r>
              <a:rPr lang="en-US" dirty="0">
                <a:latin typeface="Arial"/>
                <a:cs typeface="Arial"/>
              </a:rPr>
              <a:t>Identify hazards and risks from lifting by hand</a:t>
            </a:r>
          </a:p>
          <a:p>
            <a:pPr marL="285750" indent="-285750">
              <a:spcBef>
                <a:spcPct val="0"/>
              </a:spcBef>
            </a:pPr>
            <a:endParaRPr lang="en-US" dirty="0"/>
          </a:p>
          <a:p>
            <a:pPr marL="285750" indent="-285750">
              <a:spcBef>
                <a:spcPct val="0"/>
              </a:spcBef>
            </a:pPr>
            <a:r>
              <a:rPr lang="en-US" dirty="0">
                <a:latin typeface="Arial"/>
                <a:cs typeface="Arial"/>
              </a:rPr>
              <a:t>Lift loads safely by hand </a:t>
            </a:r>
            <a:br>
              <a:rPr lang="en-US" dirty="0"/>
            </a:br>
            <a:endParaRPr lang="en-US" dirty="0"/>
          </a:p>
          <a:p>
            <a:pPr marL="285750" indent="-285750">
              <a:spcBef>
                <a:spcPct val="0"/>
              </a:spcBef>
            </a:pPr>
            <a:r>
              <a:rPr lang="en-US" dirty="0">
                <a:latin typeface="Arial"/>
                <a:cs typeface="Arial"/>
              </a:rPr>
              <a:t>Recognize when to get help </a:t>
            </a:r>
          </a:p>
        </p:txBody>
      </p:sp>
    </p:spTree>
    <p:extLst>
      <p:ext uri="{BB962C8B-B14F-4D97-AF65-F5344CB8AC3E}">
        <p14:creationId xmlns:p14="http://schemas.microsoft.com/office/powerpoint/2010/main" val="144563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9EEB7B3-43E4-4CA8-A6E8-8E1CF91FE289}"/>
              </a:ext>
            </a:extLst>
          </p:cNvPr>
          <p:cNvSpPr>
            <a:spLocks noGrp="1"/>
          </p:cNvSpPr>
          <p:nvPr>
            <p:ph type="subTitle" idx="1"/>
          </p:nvPr>
        </p:nvSpPr>
        <p:spPr>
          <a:xfrm>
            <a:off x="321064" y="1956340"/>
            <a:ext cx="5230061" cy="3381669"/>
          </a:xfrm>
        </p:spPr>
        <p:txBody>
          <a:bodyPr vert="horz" lIns="91440" tIns="45720" rIns="91440" bIns="45720" rtlCol="0" anchor="t">
            <a:normAutofit/>
          </a:bodyPr>
          <a:lstStyle/>
          <a:p>
            <a:r>
              <a:rPr lang="en-US" sz="6000" dirty="0">
                <a:latin typeface="Arial"/>
                <a:cs typeface="Arial"/>
              </a:rPr>
              <a:t>Hazards and risks of lifting by hand</a:t>
            </a:r>
          </a:p>
          <a:p>
            <a:endParaRPr lang="en-US" dirty="0"/>
          </a:p>
        </p:txBody>
      </p:sp>
      <p:sp>
        <p:nvSpPr>
          <p:cNvPr id="3" name="Slide Number Placeholder 2">
            <a:extLst>
              <a:ext uri="{FF2B5EF4-FFF2-40B4-BE49-F238E27FC236}">
                <a16:creationId xmlns:a16="http://schemas.microsoft.com/office/drawing/2014/main" id="{F2CE97A1-1C78-4F3B-85AE-EE92F658B2D3}"/>
              </a:ext>
            </a:extLst>
          </p:cNvPr>
          <p:cNvSpPr>
            <a:spLocks noGrp="1"/>
          </p:cNvSpPr>
          <p:nvPr>
            <p:ph type="sldNum" sz="quarter" idx="4294967295"/>
          </p:nvPr>
        </p:nvSpPr>
        <p:spPr>
          <a:xfrm>
            <a:off x="9448800" y="6356350"/>
            <a:ext cx="2743200" cy="365125"/>
          </a:xfrm>
        </p:spPr>
        <p:txBody>
          <a:bodyPr/>
          <a:lstStyle/>
          <a:p>
            <a:fld id="{E8F9186D-BD8E-4EDD-A417-AFA9BA614779}" type="slidenum">
              <a:rPr lang="en-GB" smtClean="0"/>
              <a:t>3</a:t>
            </a:fld>
            <a:endParaRPr lang="en-GB"/>
          </a:p>
        </p:txBody>
      </p:sp>
      <p:pic>
        <p:nvPicPr>
          <p:cNvPr id="4" name="Picture 3" descr="A picture containing sky, ground, outdoor, hula-hoop&#10;&#10;Description automatically generated">
            <a:extLst>
              <a:ext uri="{FF2B5EF4-FFF2-40B4-BE49-F238E27FC236}">
                <a16:creationId xmlns:a16="http://schemas.microsoft.com/office/drawing/2014/main" id="{0BF90C9E-8EAC-41A8-AF6F-4AE613538D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53098" y="978766"/>
            <a:ext cx="6833017" cy="4974575"/>
          </a:xfrm>
          <a:prstGeom prst="rect">
            <a:avLst/>
          </a:prstGeom>
          <a:ln>
            <a:noFill/>
          </a:ln>
          <a:effectLst>
            <a:outerShdw blurRad="292100" dist="139700" dir="2700000" algn="tl" rotWithShape="0">
              <a:srgbClr val="333333">
                <a:alpha val="65000"/>
              </a:srgbClr>
            </a:outerShdw>
          </a:effectLst>
        </p:spPr>
      </p:pic>
      <p:sp>
        <p:nvSpPr>
          <p:cNvPr id="6" name="Rectangle 8">
            <a:extLst>
              <a:ext uri="{FF2B5EF4-FFF2-40B4-BE49-F238E27FC236}">
                <a16:creationId xmlns:a16="http://schemas.microsoft.com/office/drawing/2014/main" id="{B8B5AE70-1A2E-4531-BDCD-F76FD7E65215}"/>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609ACA-D4EC-4C05-8ED1-2A51187E2FF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9122" y="5955030"/>
            <a:ext cx="865125" cy="841121"/>
          </a:xfrm>
          <a:prstGeom prst="rect">
            <a:avLst/>
          </a:prstGeom>
        </p:spPr>
      </p:pic>
      <p:sp>
        <p:nvSpPr>
          <p:cNvPr id="2" name="Slide Number Placeholder 3">
            <a:extLst>
              <a:ext uri="{FF2B5EF4-FFF2-40B4-BE49-F238E27FC236}">
                <a16:creationId xmlns:a16="http://schemas.microsoft.com/office/drawing/2014/main" id="{CAD24FF9-2CC3-4481-9786-80559EDA2C0F}"/>
              </a:ext>
            </a:extLst>
          </p:cNvPr>
          <p:cNvSpPr txBox="1">
            <a:spLocks/>
          </p:cNvSpPr>
          <p:nvPr/>
        </p:nvSpPr>
        <p:spPr>
          <a:xfrm>
            <a:off x="8232058"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3</a:t>
            </a:fld>
            <a:endParaRPr lang="en-GB" sz="1800">
              <a:solidFill>
                <a:schemeClr val="tx1"/>
              </a:solidFill>
              <a:latin typeface="Arial"/>
              <a:cs typeface="Arial"/>
            </a:endParaRPr>
          </a:p>
        </p:txBody>
      </p:sp>
    </p:spTree>
    <p:extLst>
      <p:ext uri="{BB962C8B-B14F-4D97-AF65-F5344CB8AC3E}">
        <p14:creationId xmlns:p14="http://schemas.microsoft.com/office/powerpoint/2010/main" val="302818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97481A-5F98-4435-AD19-818BAFCD6A9C}"/>
              </a:ext>
            </a:extLst>
          </p:cNvPr>
          <p:cNvSpPr>
            <a:spLocks noGrp="1"/>
          </p:cNvSpPr>
          <p:nvPr>
            <p:ph type="subTitle" idx="1"/>
          </p:nvPr>
        </p:nvSpPr>
        <p:spPr>
          <a:xfrm>
            <a:off x="512065" y="2418248"/>
            <a:ext cx="4576763" cy="5143500"/>
          </a:xfrm>
        </p:spPr>
        <p:txBody>
          <a:bodyPr vert="horz" lIns="91440" tIns="45720" rIns="91440" bIns="45720" rtlCol="0" anchor="t">
            <a:normAutofit/>
          </a:bodyPr>
          <a:lstStyle/>
          <a:p>
            <a:pPr marL="0" indent="0">
              <a:buNone/>
            </a:pPr>
            <a:endParaRPr lang="en-US" dirty="0">
              <a:latin typeface="Arial"/>
              <a:cs typeface="Arial"/>
            </a:endParaRPr>
          </a:p>
          <a:p>
            <a:pPr marL="0" indent="0">
              <a:buNone/>
            </a:pPr>
            <a:r>
              <a:rPr lang="en-US" dirty="0">
                <a:latin typeface="Arial"/>
                <a:cs typeface="Arial"/>
              </a:rPr>
              <a:t>Common cause of injury</a:t>
            </a:r>
            <a:br>
              <a:rPr lang="en-US" dirty="0"/>
            </a:br>
            <a:endParaRPr lang="en-US" dirty="0"/>
          </a:p>
          <a:p>
            <a:pPr marL="0" indent="0">
              <a:buNone/>
            </a:pPr>
            <a:br>
              <a:rPr lang="en-US" dirty="0"/>
            </a:br>
            <a:r>
              <a:rPr lang="en-US" dirty="0">
                <a:latin typeface="Arial"/>
                <a:cs typeface="Arial"/>
              </a:rPr>
              <a:t>Long-term health problems</a:t>
            </a:r>
          </a:p>
        </p:txBody>
      </p:sp>
      <p:sp>
        <p:nvSpPr>
          <p:cNvPr id="4" name="Slide Number Placeholder 3">
            <a:extLst>
              <a:ext uri="{FF2B5EF4-FFF2-40B4-BE49-F238E27FC236}">
                <a16:creationId xmlns:a16="http://schemas.microsoft.com/office/drawing/2014/main" id="{6B390C9C-A499-476D-A0E2-BBE8EC0C0081}"/>
              </a:ext>
            </a:extLst>
          </p:cNvPr>
          <p:cNvSpPr>
            <a:spLocks noGrp="1"/>
          </p:cNvSpPr>
          <p:nvPr>
            <p:ph type="sldNum" sz="quarter" idx="4294967295"/>
          </p:nvPr>
        </p:nvSpPr>
        <p:spPr>
          <a:xfrm>
            <a:off x="8172287" y="6506145"/>
            <a:ext cx="2743200" cy="365125"/>
          </a:xfrm>
        </p:spPr>
        <p:txBody>
          <a:bodyPr/>
          <a:lstStyle/>
          <a:p>
            <a:fld id="{E8F9186D-BD8E-4EDD-A417-AFA9BA614779}" type="slidenum">
              <a:rPr lang="en-GB" sz="1800" dirty="0" smtClean="0">
                <a:solidFill>
                  <a:schemeClr val="tx1"/>
                </a:solidFill>
                <a:latin typeface="Arial"/>
                <a:cs typeface="Arial"/>
              </a:rPr>
              <a:t>4</a:t>
            </a:fld>
            <a:endParaRPr lang="en-GB">
              <a:solidFill>
                <a:schemeClr val="tx1"/>
              </a:solidFill>
              <a:latin typeface="Calibri" panose="020F0502020204030204"/>
              <a:cs typeface="Calibri" panose="020F0502020204030204"/>
            </a:endParaRPr>
          </a:p>
        </p:txBody>
      </p:sp>
      <p:pic>
        <p:nvPicPr>
          <p:cNvPr id="5" name="Picture 6" descr="A picture containing person, skating, person, outdoor&#10;&#10;Description automatically generated">
            <a:extLst>
              <a:ext uri="{FF2B5EF4-FFF2-40B4-BE49-F238E27FC236}">
                <a16:creationId xmlns:a16="http://schemas.microsoft.com/office/drawing/2014/main" id="{B2FB7172-BB15-4D73-862B-B7F4A4282F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87235" y="-2988"/>
            <a:ext cx="4576941" cy="6871445"/>
          </a:xfrm>
          <a:prstGeom prst="rect">
            <a:avLst/>
          </a:prstGeom>
          <a:ln>
            <a:noFill/>
          </a:ln>
          <a:effectLst>
            <a:outerShdw blurRad="292100" dist="139700" dir="2700000" algn="tl" rotWithShape="0">
              <a:srgbClr val="333333">
                <a:alpha val="65000"/>
              </a:srgbClr>
            </a:outerShdw>
          </a:effectLst>
        </p:spPr>
      </p:pic>
      <p:sp>
        <p:nvSpPr>
          <p:cNvPr id="6" name="Rectangle 8">
            <a:extLst>
              <a:ext uri="{FF2B5EF4-FFF2-40B4-BE49-F238E27FC236}">
                <a16:creationId xmlns:a16="http://schemas.microsoft.com/office/drawing/2014/main" id="{D8C2DA36-20A2-434B-8470-9C8D4385F73F}"/>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80D0217-12E9-41B5-AF76-FE5286AB3E4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9122" y="5955030"/>
            <a:ext cx="865125" cy="841121"/>
          </a:xfrm>
          <a:prstGeom prst="rect">
            <a:avLst/>
          </a:prstGeom>
        </p:spPr>
      </p:pic>
    </p:spTree>
    <p:extLst>
      <p:ext uri="{BB962C8B-B14F-4D97-AF65-F5344CB8AC3E}">
        <p14:creationId xmlns:p14="http://schemas.microsoft.com/office/powerpoint/2010/main" val="190897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0B4BEA5B-0A11-426C-8A10-0EF8166956BF}"/>
              </a:ext>
            </a:extLst>
          </p:cNvPr>
          <p:cNvSpPr>
            <a:spLocks noGrp="1"/>
          </p:cNvSpPr>
          <p:nvPr>
            <p:ph type="subTitle" idx="1"/>
          </p:nvPr>
        </p:nvSpPr>
        <p:spPr>
          <a:xfrm>
            <a:off x="493129" y="2312759"/>
            <a:ext cx="4108990" cy="2858728"/>
          </a:xfrm>
        </p:spPr>
        <p:txBody>
          <a:bodyPr vert="horz" lIns="91440" tIns="45720" rIns="91440" bIns="45720" rtlCol="0" anchor="t">
            <a:normAutofit/>
          </a:bodyPr>
          <a:lstStyle/>
          <a:p>
            <a:r>
              <a:rPr lang="en-US" sz="6000">
                <a:latin typeface="Arial"/>
                <a:cs typeface="Arial"/>
              </a:rPr>
              <a:t>Lifting by hand</a:t>
            </a:r>
          </a:p>
          <a:p>
            <a:endParaRPr lang="en-US"/>
          </a:p>
        </p:txBody>
      </p:sp>
      <p:sp>
        <p:nvSpPr>
          <p:cNvPr id="3" name="Slide Number Placeholder 2">
            <a:extLst>
              <a:ext uri="{FF2B5EF4-FFF2-40B4-BE49-F238E27FC236}">
                <a16:creationId xmlns:a16="http://schemas.microsoft.com/office/drawing/2014/main" id="{F2CE97A1-1C78-4F3B-85AE-EE92F658B2D3}"/>
              </a:ext>
            </a:extLst>
          </p:cNvPr>
          <p:cNvSpPr>
            <a:spLocks noGrp="1"/>
          </p:cNvSpPr>
          <p:nvPr>
            <p:ph type="sldNum" sz="quarter" idx="4294967295"/>
          </p:nvPr>
        </p:nvSpPr>
        <p:spPr>
          <a:xfrm>
            <a:off x="8172287" y="6493119"/>
            <a:ext cx="2743200" cy="365125"/>
          </a:xfrm>
        </p:spPr>
        <p:txBody>
          <a:bodyPr/>
          <a:lstStyle/>
          <a:p>
            <a:fld id="{E8F9186D-BD8E-4EDD-A417-AFA9BA614779}" type="slidenum">
              <a:rPr lang="en-GB" sz="1800" dirty="0" smtClean="0">
                <a:solidFill>
                  <a:schemeClr val="tx1"/>
                </a:solidFill>
                <a:latin typeface="Arial"/>
                <a:cs typeface="Arial"/>
              </a:rPr>
              <a:t>5</a:t>
            </a:fld>
            <a:endParaRPr lang="en-GB">
              <a:solidFill>
                <a:schemeClr val="tx1"/>
              </a:solidFill>
              <a:latin typeface="Calibri" panose="020F0502020204030204"/>
              <a:cs typeface="Calibri" panose="020F0502020204030204"/>
            </a:endParaRPr>
          </a:p>
        </p:txBody>
      </p:sp>
      <p:pic>
        <p:nvPicPr>
          <p:cNvPr id="6" name="Picture 7" descr="A picture containing outdoor, person, ground&#10;&#10;Description automatically generated">
            <a:extLst>
              <a:ext uri="{FF2B5EF4-FFF2-40B4-BE49-F238E27FC236}">
                <a16:creationId xmlns:a16="http://schemas.microsoft.com/office/drawing/2014/main" id="{119ECF39-15CF-42E2-A322-80839A84185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93284" y="1056964"/>
            <a:ext cx="7634747" cy="5071331"/>
          </a:xfrm>
          <a:prstGeom prst="rect">
            <a:avLst/>
          </a:prstGeom>
          <a:ln>
            <a:noFill/>
          </a:ln>
          <a:effectLst>
            <a:outerShdw blurRad="292100" dist="139700" dir="2700000" algn="tl" rotWithShape="0">
              <a:srgbClr val="333333">
                <a:alpha val="65000"/>
              </a:srgbClr>
            </a:outerShdw>
          </a:effectLst>
        </p:spPr>
      </p:pic>
      <p:sp>
        <p:nvSpPr>
          <p:cNvPr id="5" name="Rectangle 8">
            <a:extLst>
              <a:ext uri="{FF2B5EF4-FFF2-40B4-BE49-F238E27FC236}">
                <a16:creationId xmlns:a16="http://schemas.microsoft.com/office/drawing/2014/main" id="{67C7B265-3288-47CF-8773-5B058220BE09}"/>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4495D03-FE63-47B6-B2F7-B145865D4AF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9122" y="5955030"/>
            <a:ext cx="865125" cy="841121"/>
          </a:xfrm>
          <a:prstGeom prst="rect">
            <a:avLst/>
          </a:prstGeom>
        </p:spPr>
      </p:pic>
    </p:spTree>
    <p:extLst>
      <p:ext uri="{BB962C8B-B14F-4D97-AF65-F5344CB8AC3E}">
        <p14:creationId xmlns:p14="http://schemas.microsoft.com/office/powerpoint/2010/main" val="132711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5F60B2DD-A241-48BD-AF4D-797408C77D5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01497" y="800100"/>
            <a:ext cx="7548715" cy="5245509"/>
          </a:xfrm>
          <a:prstGeom prst="rect">
            <a:avLst/>
          </a:prstGeom>
          <a:ln>
            <a:noFill/>
          </a:ln>
          <a:effectLst>
            <a:outerShdw blurRad="292100" dist="139700" dir="2700000" algn="tl" rotWithShape="0">
              <a:srgbClr val="333333">
                <a:alpha val="65000"/>
              </a:srgbClr>
            </a:outerShdw>
          </a:effectLst>
        </p:spPr>
      </p:pic>
      <p:sp>
        <p:nvSpPr>
          <p:cNvPr id="3" name="Subtitle 2">
            <a:extLst>
              <a:ext uri="{FF2B5EF4-FFF2-40B4-BE49-F238E27FC236}">
                <a16:creationId xmlns:a16="http://schemas.microsoft.com/office/drawing/2014/main" id="{7DA2C991-26A5-40E9-AF9A-6A2A930CC625}"/>
              </a:ext>
            </a:extLst>
          </p:cNvPr>
          <p:cNvSpPr>
            <a:spLocks noGrp="1"/>
          </p:cNvSpPr>
          <p:nvPr>
            <p:ph type="subTitle" idx="1"/>
          </p:nvPr>
        </p:nvSpPr>
        <p:spPr>
          <a:xfrm>
            <a:off x="101394" y="1178642"/>
            <a:ext cx="4490731" cy="5032888"/>
          </a:xfrm>
        </p:spPr>
        <p:txBody>
          <a:bodyPr vert="horz" lIns="91440" tIns="45720" rIns="91440" bIns="45720" rtlCol="0" anchor="t">
            <a:normAutofit/>
          </a:bodyPr>
          <a:lstStyle/>
          <a:p>
            <a:pPr marL="0" indent="0">
              <a:buNone/>
            </a:pPr>
            <a:r>
              <a:rPr lang="en-US">
                <a:latin typeface="Arial"/>
                <a:cs typeface="Arial"/>
              </a:rPr>
              <a:t>Think how going to lift load</a:t>
            </a:r>
            <a:endParaRPr lang="en-US"/>
          </a:p>
          <a:p>
            <a:endParaRPr lang="en-US">
              <a:latin typeface="Arial"/>
              <a:cs typeface="Arial"/>
            </a:endParaRPr>
          </a:p>
          <a:p>
            <a:pPr marL="0" indent="0">
              <a:buNone/>
            </a:pPr>
            <a:r>
              <a:rPr lang="en-US">
                <a:latin typeface="Arial"/>
                <a:cs typeface="Arial"/>
              </a:rPr>
              <a:t>Do not lift on your own if:</a:t>
            </a:r>
            <a:endParaRPr lang="en-US"/>
          </a:p>
          <a:p>
            <a:r>
              <a:rPr lang="en-US">
                <a:latin typeface="Arial"/>
                <a:cs typeface="Arial"/>
              </a:rPr>
              <a:t>too heavy</a:t>
            </a:r>
            <a:endParaRPr lang="en-US"/>
          </a:p>
          <a:p>
            <a:r>
              <a:rPr lang="en-US">
                <a:latin typeface="Arial"/>
                <a:cs typeface="Arial"/>
              </a:rPr>
              <a:t>too large </a:t>
            </a:r>
            <a:endParaRPr lang="en-US"/>
          </a:p>
          <a:p>
            <a:r>
              <a:rPr lang="en-US">
                <a:latin typeface="Arial"/>
                <a:cs typeface="Arial"/>
              </a:rPr>
              <a:t>too awkward </a:t>
            </a:r>
            <a:endParaRPr lang="en-US"/>
          </a:p>
          <a:p>
            <a:r>
              <a:rPr lang="en-US">
                <a:latin typeface="Arial"/>
                <a:cs typeface="Arial"/>
              </a:rPr>
              <a:t>cannot get firm grip  </a:t>
            </a:r>
            <a:endParaRPr lang="en-US"/>
          </a:p>
          <a:p>
            <a:r>
              <a:rPr lang="en-US">
                <a:latin typeface="Arial"/>
                <a:cs typeface="Arial"/>
              </a:rPr>
              <a:t>cannot see over or round</a:t>
            </a:r>
            <a:endParaRPr lang="en-US"/>
          </a:p>
        </p:txBody>
      </p:sp>
      <p:sp>
        <p:nvSpPr>
          <p:cNvPr id="4" name="Slide Number Placeholder 3">
            <a:extLst>
              <a:ext uri="{FF2B5EF4-FFF2-40B4-BE49-F238E27FC236}">
                <a16:creationId xmlns:a16="http://schemas.microsoft.com/office/drawing/2014/main" id="{6B390C9C-A499-476D-A0E2-BBE8EC0C0081}"/>
              </a:ext>
            </a:extLst>
          </p:cNvPr>
          <p:cNvSpPr>
            <a:spLocks noGrp="1"/>
          </p:cNvSpPr>
          <p:nvPr>
            <p:ph type="sldNum" sz="quarter" idx="4294967295"/>
          </p:nvPr>
        </p:nvSpPr>
        <p:spPr>
          <a:xfrm>
            <a:off x="9448800" y="6492875"/>
            <a:ext cx="2743200" cy="365125"/>
          </a:xfrm>
        </p:spPr>
        <p:txBody>
          <a:bodyPr/>
          <a:lstStyle/>
          <a:p>
            <a:fld id="{E8F9186D-BD8E-4EDD-A417-AFA9BA614779}" type="slidenum">
              <a:rPr lang="en-GB" sz="1800" dirty="0" smtClean="0">
                <a:solidFill>
                  <a:schemeClr val="bg1"/>
                </a:solidFill>
                <a:latin typeface="Arial"/>
                <a:cs typeface="Arial"/>
              </a:rPr>
              <a:t>6</a:t>
            </a:fld>
            <a:endParaRPr lang="en-GB">
              <a:solidFill>
                <a:schemeClr val="bg1"/>
              </a:solidFill>
              <a:latin typeface="Calibri" panose="020F0502020204030204"/>
              <a:cs typeface="Calibri" panose="020F0502020204030204"/>
            </a:endParaRPr>
          </a:p>
        </p:txBody>
      </p:sp>
      <p:sp>
        <p:nvSpPr>
          <p:cNvPr id="5" name="Rectangle 8">
            <a:extLst>
              <a:ext uri="{FF2B5EF4-FFF2-40B4-BE49-F238E27FC236}">
                <a16:creationId xmlns:a16="http://schemas.microsoft.com/office/drawing/2014/main" id="{03508060-81A9-4DB5-AE3E-BCE69268C08C}"/>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398A633-B8C7-4152-84D8-A79FC44DEF3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9122" y="5955030"/>
            <a:ext cx="865125" cy="841121"/>
          </a:xfrm>
          <a:prstGeom prst="rect">
            <a:avLst/>
          </a:prstGeom>
        </p:spPr>
      </p:pic>
      <p:sp>
        <p:nvSpPr>
          <p:cNvPr id="2" name="Slide Number Placeholder 3">
            <a:extLst>
              <a:ext uri="{FF2B5EF4-FFF2-40B4-BE49-F238E27FC236}">
                <a16:creationId xmlns:a16="http://schemas.microsoft.com/office/drawing/2014/main" id="{8F40EA3B-A545-43EE-8411-C9FD96942E30}"/>
              </a:ext>
            </a:extLst>
          </p:cNvPr>
          <p:cNvSpPr txBox="1">
            <a:spLocks/>
          </p:cNvSpPr>
          <p:nvPr/>
        </p:nvSpPr>
        <p:spPr>
          <a:xfrm>
            <a:off x="8232058"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6</a:t>
            </a:fld>
            <a:endParaRPr lang="en-GB" sz="1800">
              <a:solidFill>
                <a:schemeClr val="tx1"/>
              </a:solidFill>
              <a:latin typeface="Arial"/>
              <a:cs typeface="Arial"/>
            </a:endParaRPr>
          </a:p>
        </p:txBody>
      </p:sp>
    </p:spTree>
    <p:extLst>
      <p:ext uri="{BB962C8B-B14F-4D97-AF65-F5344CB8AC3E}">
        <p14:creationId xmlns:p14="http://schemas.microsoft.com/office/powerpoint/2010/main" val="123939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32254AD-D40E-45BD-A709-EB677F2FDA74}"/>
              </a:ext>
            </a:extLst>
          </p:cNvPr>
          <p:cNvSpPr>
            <a:spLocks noGrp="1"/>
          </p:cNvSpPr>
          <p:nvPr>
            <p:ph type="subTitle" idx="1"/>
          </p:nvPr>
        </p:nvSpPr>
        <p:spPr>
          <a:xfrm>
            <a:off x="607594" y="4582288"/>
            <a:ext cx="11340473" cy="4951577"/>
          </a:xfrm>
        </p:spPr>
        <p:txBody>
          <a:bodyPr vert="horz" lIns="91440" tIns="45720" rIns="91440" bIns="45720" rtlCol="0" anchor="t">
            <a:normAutofit/>
          </a:bodyPr>
          <a:lstStyle/>
          <a:p>
            <a:pPr marL="0" indent="0">
              <a:buNone/>
            </a:pPr>
            <a:r>
              <a:rPr lang="en-US" dirty="0">
                <a:latin typeface="Arial"/>
                <a:cs typeface="Arial"/>
              </a:rPr>
              <a:t>Get another worker to help</a:t>
            </a:r>
            <a:br>
              <a:rPr lang="en-US" dirty="0"/>
            </a:br>
            <a:endParaRPr lang="en-US" dirty="0"/>
          </a:p>
          <a:p>
            <a:pPr marL="0" indent="0">
              <a:buNone/>
            </a:pPr>
            <a:r>
              <a:rPr lang="en-US" dirty="0">
                <a:latin typeface="Arial"/>
                <a:cs typeface="Arial"/>
              </a:rPr>
              <a:t>If several people are lifting, choose one person to call instructions</a:t>
            </a:r>
            <a:endParaRPr lang="en-US" dirty="0"/>
          </a:p>
        </p:txBody>
      </p:sp>
      <p:sp>
        <p:nvSpPr>
          <p:cNvPr id="4" name="Slide Number Placeholder 3">
            <a:extLst>
              <a:ext uri="{FF2B5EF4-FFF2-40B4-BE49-F238E27FC236}">
                <a16:creationId xmlns:a16="http://schemas.microsoft.com/office/drawing/2014/main" id="{70B6F39C-CAFC-4416-BDD3-3763258CE7D5}"/>
              </a:ext>
            </a:extLst>
          </p:cNvPr>
          <p:cNvSpPr>
            <a:spLocks noGrp="1"/>
          </p:cNvSpPr>
          <p:nvPr>
            <p:ph type="sldNum" sz="quarter" idx="4294967295"/>
          </p:nvPr>
        </p:nvSpPr>
        <p:spPr>
          <a:xfrm>
            <a:off x="9448800" y="6492875"/>
            <a:ext cx="2743200" cy="365125"/>
          </a:xfrm>
        </p:spPr>
        <p:txBody>
          <a:bodyPr/>
          <a:lstStyle/>
          <a:p>
            <a:fld id="{E8F9186D-BD8E-4EDD-A417-AFA9BA614779}" type="slidenum">
              <a:rPr lang="en-GB" sz="1800" dirty="0" smtClean="0">
                <a:solidFill>
                  <a:schemeClr val="bg1"/>
                </a:solidFill>
                <a:latin typeface="Arial"/>
                <a:cs typeface="Arial"/>
              </a:rPr>
              <a:t>7</a:t>
            </a:fld>
            <a:endParaRPr lang="en-GB">
              <a:solidFill>
                <a:schemeClr val="bg1"/>
              </a:solidFill>
              <a:latin typeface="Calibri" panose="020F0502020204030204"/>
              <a:cs typeface="Calibri" panose="020F0502020204030204"/>
            </a:endParaRPr>
          </a:p>
        </p:txBody>
      </p:sp>
      <p:sp>
        <p:nvSpPr>
          <p:cNvPr id="6" name="Rectangle 8">
            <a:extLst>
              <a:ext uri="{FF2B5EF4-FFF2-40B4-BE49-F238E27FC236}">
                <a16:creationId xmlns:a16="http://schemas.microsoft.com/office/drawing/2014/main" id="{897A15A6-C14D-437C-9911-A5350C644B1F}"/>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E63C087-4702-4915-9889-E61FA9F81E0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79122" y="5955030"/>
            <a:ext cx="865125" cy="841121"/>
          </a:xfrm>
          <a:prstGeom prst="rect">
            <a:avLst/>
          </a:prstGeom>
        </p:spPr>
      </p:pic>
      <p:pic>
        <p:nvPicPr>
          <p:cNvPr id="8" name="Picture 8" descr="A picture containing person, ground, outdoor, grass&#10;&#10;Description automatically generated">
            <a:extLst>
              <a:ext uri="{FF2B5EF4-FFF2-40B4-BE49-F238E27FC236}">
                <a16:creationId xmlns:a16="http://schemas.microsoft.com/office/drawing/2014/main" id="{78D84262-823E-43D3-95D3-DF4045CD43B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1338" y="749103"/>
            <a:ext cx="10869769" cy="3405168"/>
          </a:xfrm>
          <a:prstGeom prst="rect">
            <a:avLst/>
          </a:prstGeom>
          <a:ln>
            <a:noFill/>
          </a:ln>
          <a:effectLst>
            <a:outerShdw blurRad="292100" dist="139700" dir="2700000" algn="tl" rotWithShape="0">
              <a:srgbClr val="333333">
                <a:alpha val="65000"/>
              </a:srgbClr>
            </a:outerShdw>
          </a:effectLst>
        </p:spPr>
      </p:pic>
      <p:sp>
        <p:nvSpPr>
          <p:cNvPr id="3" name="Slide Number Placeholder 3">
            <a:extLst>
              <a:ext uri="{FF2B5EF4-FFF2-40B4-BE49-F238E27FC236}">
                <a16:creationId xmlns:a16="http://schemas.microsoft.com/office/drawing/2014/main" id="{7D10CB39-ED78-4D46-8450-800E44892AF2}"/>
              </a:ext>
            </a:extLst>
          </p:cNvPr>
          <p:cNvSpPr txBox="1">
            <a:spLocks/>
          </p:cNvSpPr>
          <p:nvPr/>
        </p:nvSpPr>
        <p:spPr>
          <a:xfrm>
            <a:off x="8232058"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dirty="0" smtClean="0">
                <a:solidFill>
                  <a:schemeClr val="tx1"/>
                </a:solidFill>
                <a:latin typeface="Arial"/>
                <a:cs typeface="Arial"/>
              </a:rPr>
              <a:pPr/>
              <a:t>7</a:t>
            </a:fld>
            <a:endParaRPr lang="en-GB" sz="1800">
              <a:solidFill>
                <a:schemeClr val="tx1"/>
              </a:solidFill>
              <a:latin typeface="Arial"/>
              <a:cs typeface="Arial"/>
            </a:endParaRPr>
          </a:p>
        </p:txBody>
      </p:sp>
    </p:spTree>
    <p:extLst>
      <p:ext uri="{BB962C8B-B14F-4D97-AF65-F5344CB8AC3E}">
        <p14:creationId xmlns:p14="http://schemas.microsoft.com/office/powerpoint/2010/main" val="16337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picture containing person, outdoor&#10;&#10;Description automatically generated">
            <a:extLst>
              <a:ext uri="{FF2B5EF4-FFF2-40B4-BE49-F238E27FC236}">
                <a16:creationId xmlns:a16="http://schemas.microsoft.com/office/drawing/2014/main" id="{32A8A710-9BA2-41B4-A3E2-38D1AAB4ED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7867" y="1082024"/>
            <a:ext cx="7452316" cy="4951363"/>
          </a:xfrm>
          <a:prstGeom prst="rect">
            <a:avLst/>
          </a:prstGeom>
          <a:ln>
            <a:noFill/>
          </a:ln>
          <a:effectLst>
            <a:outerShdw blurRad="292100" dist="139700" dir="2700000" algn="tl" rotWithShape="0">
              <a:srgbClr val="333333">
                <a:alpha val="65000"/>
              </a:srgbClr>
            </a:outerShdw>
          </a:effectLst>
        </p:spPr>
      </p:pic>
      <p:pic>
        <p:nvPicPr>
          <p:cNvPr id="3" name="Picture 3">
            <a:extLst>
              <a:ext uri="{FF2B5EF4-FFF2-40B4-BE49-F238E27FC236}">
                <a16:creationId xmlns:a16="http://schemas.microsoft.com/office/drawing/2014/main" id="{BA8DC2AB-E2AC-46CC-AED7-AFD3CE4829D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41554" y="1714648"/>
            <a:ext cx="3859198" cy="3943816"/>
          </a:xfrm>
          <a:prstGeom prst="rect">
            <a:avLst/>
          </a:prstGeom>
          <a:ln>
            <a:noFill/>
          </a:ln>
        </p:spPr>
      </p:pic>
      <p:sp>
        <p:nvSpPr>
          <p:cNvPr id="7" name="Subtitle 3">
            <a:extLst>
              <a:ext uri="{FF2B5EF4-FFF2-40B4-BE49-F238E27FC236}">
                <a16:creationId xmlns:a16="http://schemas.microsoft.com/office/drawing/2014/main" id="{222D8931-0643-4E7F-AC08-6D87CF3D3FD4}"/>
              </a:ext>
            </a:extLst>
          </p:cNvPr>
          <p:cNvSpPr>
            <a:spLocks noGrp="1"/>
          </p:cNvSpPr>
          <p:nvPr>
            <p:ph type="subTitle" idx="1"/>
          </p:nvPr>
        </p:nvSpPr>
        <p:spPr>
          <a:xfrm>
            <a:off x="8446527" y="2428848"/>
            <a:ext cx="2736146" cy="5143500"/>
          </a:xfrm>
        </p:spPr>
        <p:txBody>
          <a:bodyPr lIns="91440" tIns="45720" rIns="91440" bIns="45720" anchor="t">
            <a:normAutofit/>
          </a:bodyPr>
          <a:lstStyle/>
          <a:p>
            <a:pPr marL="0" indent="0">
              <a:buNone/>
            </a:pPr>
            <a:r>
              <a:rPr lang="en-US" dirty="0">
                <a:latin typeface="Arial"/>
                <a:cs typeface="Arial"/>
              </a:rPr>
              <a:t>Don’t use lifting equipment unless you have had special training</a:t>
            </a:r>
          </a:p>
        </p:txBody>
      </p:sp>
      <p:sp>
        <p:nvSpPr>
          <p:cNvPr id="2" name="Slide Number Placeholder 4">
            <a:extLst>
              <a:ext uri="{FF2B5EF4-FFF2-40B4-BE49-F238E27FC236}">
                <a16:creationId xmlns:a16="http://schemas.microsoft.com/office/drawing/2014/main" id="{74EE0E9F-4943-4A88-BF7C-8085EDB13E67}"/>
              </a:ext>
            </a:extLst>
          </p:cNvPr>
          <p:cNvSpPr txBox="1">
            <a:spLocks/>
          </p:cNvSpPr>
          <p:nvPr/>
        </p:nvSpPr>
        <p:spPr>
          <a:xfrm>
            <a:off x="10484672" y="6493510"/>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8</a:t>
            </a:fld>
            <a:endParaRPr lang="en-GB">
              <a:latin typeface="Arial"/>
              <a:cs typeface="Arial"/>
            </a:endParaRPr>
          </a:p>
        </p:txBody>
      </p:sp>
      <p:sp>
        <p:nvSpPr>
          <p:cNvPr id="10" name="Rectangle 8">
            <a:extLst>
              <a:ext uri="{FF2B5EF4-FFF2-40B4-BE49-F238E27FC236}">
                <a16:creationId xmlns:a16="http://schemas.microsoft.com/office/drawing/2014/main" id="{F14257B3-D177-4D5C-B7C8-419E284A7546}"/>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EA77484-0393-47C6-ABBA-85235785EA7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79122" y="5955030"/>
            <a:ext cx="865125" cy="841121"/>
          </a:xfrm>
          <a:prstGeom prst="rect">
            <a:avLst/>
          </a:prstGeom>
        </p:spPr>
      </p:pic>
    </p:spTree>
    <p:extLst>
      <p:ext uri="{BB962C8B-B14F-4D97-AF65-F5344CB8AC3E}">
        <p14:creationId xmlns:p14="http://schemas.microsoft.com/office/powerpoint/2010/main" val="333103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E1B3951-6AF4-4708-94AB-EC6E9C2070E3}"/>
              </a:ext>
            </a:extLst>
          </p:cNvPr>
          <p:cNvSpPr>
            <a:spLocks noGrp="1"/>
          </p:cNvSpPr>
          <p:nvPr>
            <p:ph type="subTitle" idx="1"/>
          </p:nvPr>
        </p:nvSpPr>
        <p:spPr>
          <a:xfrm>
            <a:off x="136187" y="2079381"/>
            <a:ext cx="3386349" cy="828675"/>
          </a:xfrm>
        </p:spPr>
        <p:txBody>
          <a:bodyPr vert="horz" lIns="91440" tIns="45720" rIns="91440" bIns="45720" rtlCol="0" anchor="t">
            <a:noAutofit/>
          </a:bodyPr>
          <a:lstStyle/>
          <a:p>
            <a:pPr algn="ctr">
              <a:buNone/>
            </a:pPr>
            <a:r>
              <a:rPr lang="en-US" dirty="0">
                <a:latin typeface="Arial"/>
                <a:cs typeface="Arial"/>
              </a:rPr>
              <a:t>Wear gloves</a:t>
            </a:r>
          </a:p>
        </p:txBody>
      </p:sp>
      <p:sp>
        <p:nvSpPr>
          <p:cNvPr id="3" name="Slide Number Placeholder 2">
            <a:extLst>
              <a:ext uri="{FF2B5EF4-FFF2-40B4-BE49-F238E27FC236}">
                <a16:creationId xmlns:a16="http://schemas.microsoft.com/office/drawing/2014/main" id="{E136ADC6-D06B-41B1-8158-3DD5E7D8C3C3}"/>
              </a:ext>
            </a:extLst>
          </p:cNvPr>
          <p:cNvSpPr>
            <a:spLocks noGrp="1"/>
          </p:cNvSpPr>
          <p:nvPr>
            <p:ph type="sldNum" sz="quarter" idx="4294967295"/>
          </p:nvPr>
        </p:nvSpPr>
        <p:spPr>
          <a:xfrm>
            <a:off x="8211364" y="6493119"/>
            <a:ext cx="2743200" cy="365125"/>
          </a:xfrm>
        </p:spPr>
        <p:txBody>
          <a:bodyPr/>
          <a:lstStyle/>
          <a:p>
            <a:fld id="{E8F9186D-BD8E-4EDD-A417-AFA9BA614779}" type="slidenum">
              <a:rPr lang="en-GB" sz="1800" dirty="0" smtClean="0">
                <a:solidFill>
                  <a:schemeClr val="tx1"/>
                </a:solidFill>
                <a:latin typeface="Arial"/>
                <a:cs typeface="Arial"/>
              </a:rPr>
              <a:t>9</a:t>
            </a:fld>
            <a:endParaRPr lang="en-GB">
              <a:solidFill>
                <a:schemeClr val="tx1"/>
              </a:solidFill>
              <a:latin typeface="Calibri" panose="020F0502020204030204"/>
              <a:cs typeface="Calibri" panose="020F0502020204030204"/>
            </a:endParaRPr>
          </a:p>
        </p:txBody>
      </p:sp>
      <p:sp>
        <p:nvSpPr>
          <p:cNvPr id="6" name="Rectangle 8">
            <a:extLst>
              <a:ext uri="{FF2B5EF4-FFF2-40B4-BE49-F238E27FC236}">
                <a16:creationId xmlns:a16="http://schemas.microsoft.com/office/drawing/2014/main" id="{C3589029-8E7E-4BB9-8634-B6544BC1B1CF}"/>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3B187C-846B-4D64-8E97-D2E1BE53098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79122" y="5955030"/>
            <a:ext cx="865125" cy="841121"/>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93829D87-4778-460E-B93C-C27CDD4F82D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34011" y="705988"/>
            <a:ext cx="7333636" cy="5474547"/>
          </a:xfrm>
          <a:prstGeom prst="rect">
            <a:avLst/>
          </a:prstGeom>
          <a:ln>
            <a:noFill/>
          </a:ln>
          <a:effectLst>
            <a:outerShdw blurRad="292100" dist="139700" dir="2700000" algn="tl" rotWithShape="0">
              <a:srgbClr val="333333">
                <a:alpha val="65000"/>
              </a:srgbClr>
            </a:outerShdw>
          </a:effectLst>
        </p:spPr>
      </p:pic>
      <p:pic>
        <p:nvPicPr>
          <p:cNvPr id="9" name="Picture 6" descr="Icon&#10;&#10;Description automatically generated">
            <a:extLst>
              <a:ext uri="{FF2B5EF4-FFF2-40B4-BE49-F238E27FC236}">
                <a16:creationId xmlns:a16="http://schemas.microsoft.com/office/drawing/2014/main" id="{8525A6B8-0D3D-4E74-A867-253BEB328F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158" y="3428999"/>
            <a:ext cx="1714500" cy="1714500"/>
          </a:xfrm>
          <a:prstGeom prst="rect">
            <a:avLst/>
          </a:prstGeom>
        </p:spPr>
      </p:pic>
    </p:spTree>
    <p:extLst>
      <p:ext uri="{BB962C8B-B14F-4D97-AF65-F5344CB8AC3E}">
        <p14:creationId xmlns:p14="http://schemas.microsoft.com/office/powerpoint/2010/main" val="896192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1160</Words>
  <Application>Microsoft Office PowerPoint</Application>
  <PresentationFormat>Widescreen</PresentationFormat>
  <Paragraphs>153</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Calibri Light</vt:lpstr>
      <vt:lpstr>Proxima Nova</vt:lpstr>
      <vt:lpstr>Arial</vt:lpstr>
      <vt:lpstr>Arial,Sans-Serif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2023-05-08T15:45:56Z</dcterms:created>
  <dcterms:modified xsi:type="dcterms:W3CDTF">2023-05-31T13:56:43Z</dcterms:modified>
</cp:coreProperties>
</file>