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 id="2147483661" r:id="rId5"/>
  </p:sldMasterIdLst>
  <p:notesMasterIdLst>
    <p:notesMasterId r:id="rId36"/>
  </p:notesMasterIdLst>
  <p:sldIdLst>
    <p:sldId id="846" r:id="rId6"/>
    <p:sldId id="823" r:id="rId7"/>
    <p:sldId id="843" r:id="rId8"/>
    <p:sldId id="826" r:id="rId9"/>
    <p:sldId id="829" r:id="rId10"/>
    <p:sldId id="830" r:id="rId11"/>
    <p:sldId id="811" r:id="rId12"/>
    <p:sldId id="818" r:id="rId13"/>
    <p:sldId id="794" r:id="rId14"/>
    <p:sldId id="795" r:id="rId15"/>
    <p:sldId id="813" r:id="rId16"/>
    <p:sldId id="835" r:id="rId17"/>
    <p:sldId id="803" r:id="rId18"/>
    <p:sldId id="267" r:id="rId19"/>
    <p:sldId id="832" r:id="rId20"/>
    <p:sldId id="801" r:id="rId21"/>
    <p:sldId id="842" r:id="rId22"/>
    <p:sldId id="840" r:id="rId23"/>
    <p:sldId id="797" r:id="rId24"/>
    <p:sldId id="837" r:id="rId25"/>
    <p:sldId id="833" r:id="rId26"/>
    <p:sldId id="812" r:id="rId27"/>
    <p:sldId id="838" r:id="rId28"/>
    <p:sldId id="814" r:id="rId29"/>
    <p:sldId id="839" r:id="rId30"/>
    <p:sldId id="260" r:id="rId31"/>
    <p:sldId id="261" r:id="rId32"/>
    <p:sldId id="827" r:id="rId33"/>
    <p:sldId id="807" r:id="rId34"/>
    <p:sldId id="845" r:id="rId35"/>
  </p:sldIdLst>
  <p:sldSz cx="12192000" cy="6858000"/>
  <p:notesSz cx="7315200" cy="96012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569CE7-D1D3-4597-972C-DCC28ACE4A65}">
          <p14:sldIdLst>
            <p14:sldId id="846"/>
            <p14:sldId id="823"/>
            <p14:sldId id="843"/>
            <p14:sldId id="826"/>
            <p14:sldId id="829"/>
            <p14:sldId id="830"/>
            <p14:sldId id="811"/>
            <p14:sldId id="818"/>
            <p14:sldId id="794"/>
            <p14:sldId id="795"/>
            <p14:sldId id="813"/>
            <p14:sldId id="835"/>
            <p14:sldId id="803"/>
            <p14:sldId id="267"/>
            <p14:sldId id="832"/>
            <p14:sldId id="801"/>
            <p14:sldId id="842"/>
            <p14:sldId id="840"/>
            <p14:sldId id="797"/>
            <p14:sldId id="837"/>
            <p14:sldId id="833"/>
            <p14:sldId id="812"/>
            <p14:sldId id="838"/>
            <p14:sldId id="814"/>
            <p14:sldId id="839"/>
            <p14:sldId id="260"/>
            <p14:sldId id="261"/>
            <p14:sldId id="827"/>
            <p14:sldId id="807"/>
          </p14:sldIdLst>
        </p14:section>
        <p14:section name="Copyright" id="{35CA9A09-AC02-4B02-83DC-B680AB50418D}">
          <p14:sldIdLst>
            <p14:sldId id="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79B3E-FAEE-4B71-B470-701972E4B04F}" v="3" dt="2023-05-30T15:58:49.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85" autoAdjust="0"/>
  </p:normalViewPr>
  <p:slideViewPr>
    <p:cSldViewPr snapToGrid="0">
      <p:cViewPr varScale="1">
        <p:scale>
          <a:sx n="58" d="100"/>
          <a:sy n="58" d="100"/>
        </p:scale>
        <p:origin x="1618"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C56F860-5541-416E-9302-F45377CA853C}" type="datetimeFigureOut">
              <a:rPr lang="en-GB" smtClean="0"/>
              <a:t>27/06/2023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728D87D-F75C-4A1C-B1D4-17454C29C32E}" type="slidenum">
              <a:rPr lang="en-GB" smtClean="0"/>
              <a:t>‹#›</a:t>
            </a:fld>
            <a:endParaRPr lang="en-GB"/>
          </a:p>
        </p:txBody>
      </p:sp>
    </p:spTree>
    <p:extLst>
      <p:ext uri="{BB962C8B-B14F-4D97-AF65-F5344CB8AC3E}">
        <p14:creationId xmlns:p14="http://schemas.microsoft.com/office/powerpoint/2010/main" val="383832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1mCYzqw8ZY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1mCYzqw8ZY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Narration:  </a:t>
            </a:r>
            <a:r>
              <a:rPr lang="en-US" sz="1200" b="0" dirty="0"/>
              <a:t>Welcome to the </a:t>
            </a:r>
            <a:r>
              <a:rPr lang="en-US" sz="1200" dirty="0"/>
              <a:t>General Induction for Construction Workers: Safety, Health and the Environment</a:t>
            </a:r>
            <a:r>
              <a:rPr lang="en-US" sz="1200" b="0" dirty="0"/>
              <a:t>.  </a:t>
            </a:r>
          </a:p>
          <a:p>
            <a:pPr>
              <a:defRPr/>
            </a:pPr>
            <a:r>
              <a:rPr lang="en-US" sz="1200" b="0" dirty="0"/>
              <a:t>It’s been produced by the World Bank and the Korea Green Growth Trust Fund to …</a:t>
            </a:r>
          </a:p>
          <a:p>
            <a:pPr>
              <a:defRPr/>
            </a:pPr>
            <a:endParaRPr lang="en-US" sz="1200" b="0" dirty="0"/>
          </a:p>
          <a:p>
            <a:pPr defTabSz="966612">
              <a:defRPr/>
            </a:pPr>
            <a:r>
              <a:rPr lang="en-US" sz="1200" b="1" dirty="0"/>
              <a:t>Photos by: </a:t>
            </a:r>
            <a:r>
              <a:rPr lang="en-US" b="0" i="0" dirty="0">
                <a:solidFill>
                  <a:srgbClr val="212124"/>
                </a:solidFill>
                <a:effectLst/>
                <a:latin typeface="Proxima Nova"/>
              </a:rPr>
              <a:t>© </a:t>
            </a:r>
            <a:r>
              <a:rPr lang="en-US" sz="1200" dirty="0"/>
              <a:t>World Bank. Further permission required for reuse.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280EC-7046-4FAF-A895-E4DA9060EDB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8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 Workplace accidents and diseases also have a severe impact on worker’s families. Find out how by listening to Tango’s story.</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Instruction to trainer: </a:t>
            </a:r>
            <a:r>
              <a:rPr lang="en-GB" b="0"/>
              <a:t>Click arrow to play video.</a:t>
            </a:r>
            <a:endParaRPr lang="en-US" b="0">
              <a:cs typeface="Calibri" panose="020F0502020204030204"/>
            </a:endParaRPr>
          </a:p>
          <a:p>
            <a:pPr>
              <a:defRPr/>
            </a:pPr>
            <a:endParaRPr lang="en-US" b="1">
              <a:cs typeface="Calibri"/>
            </a:endParaRPr>
          </a:p>
          <a:p>
            <a:pPr marL="0" marR="0" lvl="0" indent="0" algn="l" defTabSz="483306" rtl="0" eaLnBrk="1" fontAlgn="auto" latinLnBrk="0" hangingPunct="1">
              <a:lnSpc>
                <a:spcPct val="100000"/>
              </a:lnSpc>
              <a:spcBef>
                <a:spcPts val="0"/>
              </a:spcBef>
              <a:spcAft>
                <a:spcPts val="0"/>
              </a:spcAft>
              <a:buClrTx/>
              <a:buSzTx/>
              <a:buFontTx/>
              <a:buNone/>
              <a:tabLst/>
              <a:defRPr/>
            </a:pPr>
            <a:r>
              <a:rPr lang="en-US" sz="1200" b="1">
                <a:latin typeface="+mn-lt"/>
              </a:rPr>
              <a:t>Video by: </a:t>
            </a:r>
            <a:r>
              <a:rPr lang="en-US" sz="1200" b="0">
                <a:latin typeface="+mn-lt"/>
              </a:rPr>
              <a:t>With kind permission from the </a:t>
            </a:r>
            <a:r>
              <a:rPr lang="en-US" sz="1200">
                <a:solidFill>
                  <a:srgbClr val="000000"/>
                </a:solidFill>
                <a:effectLst/>
                <a:latin typeface="Calibri" panose="020F0502020204030204" pitchFamily="34" charset="0"/>
                <a:ea typeface="Calibri" panose="020F0502020204030204" pitchFamily="34" charset="0"/>
              </a:rPr>
              <a:t>Institution of Engineers Tanzania (IET) https://iet.or.tz/, e</a:t>
            </a:r>
            <a:r>
              <a:rPr lang="en-US" sz="1200">
                <a:effectLst/>
                <a:latin typeface="Calibri" panose="020F0502020204030204" pitchFamily="34" charset="0"/>
                <a:ea typeface="Calibri" panose="020F0502020204030204" pitchFamily="34" charset="0"/>
              </a:rPr>
              <a:t>xtract from </a:t>
            </a:r>
            <a:r>
              <a:rPr lang="en-US" sz="1200" i="1" err="1">
                <a:effectLst/>
                <a:latin typeface="Calibri" panose="020F0502020204030204" pitchFamily="34" charset="0"/>
                <a:ea typeface="Calibri" panose="020F0502020204030204" pitchFamily="34" charset="0"/>
              </a:rPr>
              <a:t>Usalama</a:t>
            </a:r>
            <a:r>
              <a:rPr lang="en-US" sz="1200" i="1">
                <a:effectLst/>
                <a:latin typeface="Calibri" panose="020F0502020204030204" pitchFamily="34" charset="0"/>
                <a:ea typeface="Calibri" panose="020F0502020204030204" pitchFamily="34" charset="0"/>
              </a:rPr>
              <a:t>, Afya </a:t>
            </a:r>
            <a:r>
              <a:rPr lang="en-US" sz="1200" i="1" err="1">
                <a:effectLst/>
                <a:latin typeface="Calibri" panose="020F0502020204030204" pitchFamily="34" charset="0"/>
                <a:ea typeface="Calibri" panose="020F0502020204030204" pitchFamily="34" charset="0"/>
              </a:rPr>
              <a:t>na</a:t>
            </a:r>
            <a:r>
              <a:rPr lang="en-US" sz="1200" i="1">
                <a:effectLst/>
                <a:latin typeface="Calibri" panose="020F0502020204030204" pitchFamily="34" charset="0"/>
                <a:ea typeface="Calibri" panose="020F0502020204030204" pitchFamily="34" charset="0"/>
              </a:rPr>
              <a:t> </a:t>
            </a:r>
            <a:r>
              <a:rPr lang="en-US" sz="1200" i="1" err="1">
                <a:effectLst/>
                <a:latin typeface="Calibri" panose="020F0502020204030204" pitchFamily="34" charset="0"/>
                <a:ea typeface="Calibri" panose="020F0502020204030204" pitchFamily="34" charset="0"/>
              </a:rPr>
              <a:t>Umasikini</a:t>
            </a:r>
            <a:r>
              <a:rPr lang="en-US" sz="1200" i="1">
                <a:effectLst/>
                <a:latin typeface="Calibri" panose="020F0502020204030204" pitchFamily="34" charset="0"/>
                <a:ea typeface="Calibri" panose="020F0502020204030204" pitchFamily="34" charset="0"/>
              </a:rPr>
              <a:t> / Safety, Health &amp; Poverty Part 1. </a:t>
            </a:r>
            <a:r>
              <a:rPr lang="en-US" sz="1200"/>
              <a:t>Further permission required for reuse. </a:t>
            </a:r>
            <a:endParaRPr lang="en-US" sz="1200" b="1"/>
          </a:p>
          <a:p>
            <a:pPr marL="0" marR="0" lvl="0" indent="0" algn="l" defTabSz="483306" rtl="0" eaLnBrk="1" fontAlgn="auto" latinLnBrk="0" hangingPunct="1">
              <a:lnSpc>
                <a:spcPct val="100000"/>
              </a:lnSpc>
              <a:spcBef>
                <a:spcPts val="0"/>
              </a:spcBef>
              <a:spcAft>
                <a:spcPts val="0"/>
              </a:spcAft>
              <a:buClrTx/>
              <a:buSzTx/>
              <a:buFontTx/>
              <a:buNone/>
              <a:tabLst/>
              <a:defRPr/>
            </a:pPr>
            <a:r>
              <a:rPr lang="en-US" sz="1200" u="sng">
                <a:solidFill>
                  <a:srgbClr val="0563C1"/>
                </a:solidFill>
                <a:effectLst/>
                <a:latin typeface="Segoe UI" panose="020B0502040204020203" pitchFamily="34" charset="0"/>
                <a:ea typeface="Calibri" panose="020F0502020204030204" pitchFamily="34" charset="0"/>
                <a:hlinkClick r:id="rId3"/>
              </a:rPr>
              <a:t>https://www.youtube.com/watch?v=1mCYzqw8ZYE</a:t>
            </a:r>
            <a:r>
              <a:rPr lang="en-US" sz="1200">
                <a:effectLst/>
                <a:latin typeface="Calibri" panose="020F0502020204030204" pitchFamily="34" charset="0"/>
                <a:ea typeface="Calibri" panose="020F0502020204030204" pitchFamily="34" charset="0"/>
              </a:rPr>
              <a:t> </a:t>
            </a:r>
          </a:p>
          <a:p>
            <a:pPr defTabSz="483306">
              <a:defRPr/>
            </a:pPr>
            <a:endParaRPr lang="en-US">
              <a:solidFill>
                <a:srgbClr val="00AEE5"/>
              </a:solidFill>
              <a:latin typeface="CIDFont+F3"/>
            </a:endParaRPr>
          </a:p>
          <a:p>
            <a:pPr>
              <a:defRPr/>
            </a:pPr>
            <a:endParaRPr lang="en-US" b="0">
              <a:cs typeface="Calibri" panose="020F0502020204030204"/>
            </a:endParaRPr>
          </a:p>
          <a:p>
            <a:pPr>
              <a:defRPr/>
            </a:pPr>
            <a:endParaRPr lang="en-US" b="0">
              <a:cs typeface="Calibri" panose="020F0502020204030204"/>
            </a:endParaRPr>
          </a:p>
          <a:p>
            <a:endParaRPr lang="en-GB"/>
          </a:p>
        </p:txBody>
      </p:sp>
      <p:sp>
        <p:nvSpPr>
          <p:cNvPr id="4" name="Slide Number Placeholder 3"/>
          <p:cNvSpPr>
            <a:spLocks noGrp="1"/>
          </p:cNvSpPr>
          <p:nvPr>
            <p:ph type="sldNum" sz="quarter" idx="5"/>
          </p:nvPr>
        </p:nvSpPr>
        <p:spPr/>
        <p:txBody>
          <a:bodyPr/>
          <a:lstStyle/>
          <a:p>
            <a:pPr defTabSz="966612">
              <a:defRPr/>
            </a:pPr>
            <a:fld id="{4728D87D-F75C-4A1C-B1D4-17454C29C32E}" type="slidenum">
              <a:rPr lang="en-GB">
                <a:solidFill>
                  <a:prstClr val="black"/>
                </a:solidFill>
                <a:latin typeface="Calibri" panose="020F0502020204030204"/>
              </a:rPr>
              <a:pPr defTabSz="966612">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61876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W</a:t>
            </a:r>
            <a:r>
              <a:rPr lang="en-GB" sz="1200" b="0" kern="1200" err="1">
                <a:solidFill>
                  <a:schemeClr val="tx1"/>
                </a:solidFill>
                <a:latin typeface="+mn-lt"/>
                <a:ea typeface="+mn-ea"/>
                <a:cs typeface="+mn-cs"/>
              </a:rPr>
              <a:t>orkers</a:t>
            </a:r>
            <a:r>
              <a:rPr lang="en-GB" sz="1200" b="0" kern="1200">
                <a:solidFill>
                  <a:schemeClr val="tx1"/>
                </a:solidFill>
                <a:latin typeface="+mn-lt"/>
                <a:ea typeface="+mn-ea"/>
                <a:cs typeface="+mn-cs"/>
              </a:rPr>
              <a:t> </a:t>
            </a:r>
            <a:r>
              <a:rPr lang="en-GB" sz="1200" kern="1200">
                <a:solidFill>
                  <a:schemeClr val="tx1"/>
                </a:solidFill>
                <a:latin typeface="+mn-lt"/>
                <a:ea typeface="+mn-ea"/>
                <a:cs typeface="+mn-cs"/>
              </a:rPr>
              <a:t>can get also diseases from an unhealthy workplace. </a:t>
            </a:r>
            <a:r>
              <a:rPr lang="en-GB" sz="1200" b="0" i="0" u="none" strike="noStrike" kern="1200">
                <a:solidFill>
                  <a:schemeClr val="tx1"/>
                </a:solidFill>
                <a:effectLst/>
                <a:latin typeface="+mn-lt"/>
                <a:ea typeface="+mn-ea"/>
                <a:cs typeface="+mn-cs"/>
              </a:rPr>
              <a:t>This includes:</a:t>
            </a:r>
          </a:p>
          <a:p>
            <a:pPr marL="171450" indent="-171450">
              <a:buFontTx/>
              <a:buChar char="-"/>
            </a:pPr>
            <a:r>
              <a:rPr lang="en-GB" sz="1200" b="0" i="0" u="none" strike="noStrike" kern="1200">
                <a:solidFill>
                  <a:schemeClr val="tx1"/>
                </a:solidFill>
                <a:effectLst/>
                <a:latin typeface="+mn-lt"/>
                <a:ea typeface="+mn-ea"/>
                <a:cs typeface="+mn-cs"/>
              </a:rPr>
              <a:t>cancer or breathing diseases from exposure to hazardous substances like chemicals, dust or fumes</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t>Photo by: </a:t>
            </a:r>
            <a:r>
              <a:rPr lang="en-GB" sz="1200" b="0" i="0" kern="1200">
                <a:solidFill>
                  <a:schemeClr val="tx1"/>
                </a:solidFill>
                <a:effectLst/>
                <a:latin typeface="+mn-lt"/>
                <a:ea typeface="+mn-ea"/>
                <a:cs typeface="+mn-cs"/>
              </a:rPr>
              <a:t>Shutterstock.com</a:t>
            </a:r>
            <a:endParaRPr lang="en-US" sz="1200"/>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a:cs typeface="Calibri" panose="020F0502020204030204"/>
            </a:endParaRPr>
          </a:p>
          <a:p>
            <a:endParaRPr lang="en-US">
              <a:cs typeface="Calibri" panose="020F0502020204030204"/>
            </a:endParaRPr>
          </a:p>
          <a:p>
            <a:endParaRPr lang="en-US">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11</a:t>
            </a:fld>
            <a:endParaRPr lang="en-GB"/>
          </a:p>
        </p:txBody>
      </p:sp>
    </p:spTree>
    <p:extLst>
      <p:ext uri="{BB962C8B-B14F-4D97-AF65-F5344CB8AC3E}">
        <p14:creationId xmlns:p14="http://schemas.microsoft.com/office/powerpoint/2010/main" val="154717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 </a:t>
            </a:r>
            <a:r>
              <a:rPr lang="en-GB" sz="1200" b="0" i="0" u="none" strike="noStrike" kern="1200">
                <a:solidFill>
                  <a:schemeClr val="tx1"/>
                </a:solidFill>
                <a:effectLst/>
                <a:latin typeface="+mn-lt"/>
                <a:ea typeface="+mn-ea"/>
                <a:cs typeface="+mn-cs"/>
              </a:rPr>
              <a:t>damage to muscles or bones from repetitive movement or over-straining and</a:t>
            </a:r>
          </a:p>
          <a:p>
            <a:pPr marL="171450" indent="-171450">
              <a:buFontTx/>
              <a:buChar char="-"/>
            </a:pPr>
            <a:r>
              <a:rPr lang="en-GB" sz="1200" b="0" i="0" u="none" strike="noStrike" kern="1200">
                <a:solidFill>
                  <a:schemeClr val="tx1"/>
                </a:solidFill>
                <a:effectLst/>
                <a:latin typeface="+mn-lt"/>
                <a:ea typeface="+mn-ea"/>
                <a:cs typeface="+mn-cs"/>
              </a:rPr>
              <a:t>hearing loss from too much loud noise.</a:t>
            </a:r>
          </a:p>
          <a:p>
            <a:pPr defTabSz="966612">
              <a:defRPr/>
            </a:pPr>
            <a:endParaRPr lang="en-US" b="1">
              <a:cs typeface="Calibri" panose="020F0502020204030204"/>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t>Photo by: </a:t>
            </a:r>
            <a:r>
              <a:rPr lang="en-GB" sz="1200" b="0" i="0" kern="1200">
                <a:solidFill>
                  <a:schemeClr val="tx1"/>
                </a:solidFill>
                <a:effectLst/>
                <a:latin typeface="+mn-lt"/>
                <a:ea typeface="+mn-ea"/>
                <a:cs typeface="+mn-cs"/>
              </a:rPr>
              <a:t>Shutterstock.com. </a:t>
            </a:r>
            <a:r>
              <a:rPr lang="en-US" sz="1200"/>
              <a:t>Further permission required for reuse.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a:cs typeface="Calibri" panose="020F0502020204030204"/>
            </a:endParaRPr>
          </a:p>
          <a:p>
            <a:endParaRPr lang="en-US">
              <a:cs typeface="Calibri" panose="020F0502020204030204"/>
            </a:endParaRPr>
          </a:p>
          <a:p>
            <a:endParaRPr lang="en-US">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12</a:t>
            </a:fld>
            <a:endParaRPr lang="en-GB"/>
          </a:p>
        </p:txBody>
      </p:sp>
    </p:spTree>
    <p:extLst>
      <p:ext uri="{BB962C8B-B14F-4D97-AF65-F5344CB8AC3E}">
        <p14:creationId xmlns:p14="http://schemas.microsoft.com/office/powerpoint/2010/main" val="115276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t>Narration:  </a:t>
            </a:r>
            <a:r>
              <a:rPr lang="en-US" dirty="0"/>
              <a:t>There is some good news: most work-related deaths, injuries and diseases can be prevented</a:t>
            </a:r>
            <a:r>
              <a:rPr lang="en-GB" sz="120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You need to be provided with:</a:t>
            </a:r>
          </a:p>
          <a:p>
            <a:pPr marL="457200" indent="-457200">
              <a:buFontTx/>
              <a:buChar char="-"/>
            </a:pPr>
            <a:r>
              <a:rPr lang="en-US" sz="1200" kern="1200" dirty="0">
                <a:solidFill>
                  <a:schemeClr val="tx1"/>
                </a:solidFill>
                <a:latin typeface="+mn-lt"/>
                <a:ea typeface="+mn-ea"/>
                <a:cs typeface="+mn-cs"/>
              </a:rPr>
              <a:t>safe ways of working</a:t>
            </a:r>
          </a:p>
          <a:p>
            <a:pPr marL="457200" indent="-457200">
              <a:buFontTx/>
              <a:buChar char="-"/>
            </a:pPr>
            <a:r>
              <a:rPr lang="en-US" sz="1200" kern="1200" dirty="0">
                <a:solidFill>
                  <a:schemeClr val="tx1"/>
                </a:solidFill>
                <a:latin typeface="+mn-lt"/>
                <a:ea typeface="+mn-ea"/>
                <a:cs typeface="+mn-cs"/>
              </a:rPr>
              <a:t>safe equipment and</a:t>
            </a:r>
          </a:p>
          <a:p>
            <a:pPr marL="457200" indent="-457200">
              <a:buFontTx/>
              <a:buChar char="-"/>
            </a:pPr>
            <a:r>
              <a:rPr lang="en-US" sz="1200" kern="1200" dirty="0">
                <a:solidFill>
                  <a:schemeClr val="tx1"/>
                </a:solidFill>
                <a:latin typeface="+mn-lt"/>
                <a:ea typeface="+mn-ea"/>
                <a:cs typeface="+mn-cs"/>
              </a:rPr>
              <a:t>limited exposure to hazards like noise, dust and hazardous substances.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should be safe on site and everyone should go home safely at the end of each day. </a:t>
            </a:r>
            <a:endParaRPr lang="en-US" dirty="0">
              <a:cs typeface="Calibri"/>
            </a:endParaRP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GB" sz="1200" b="0" i="0" kern="1200" dirty="0">
                <a:solidFill>
                  <a:schemeClr val="tx1"/>
                </a:solidFill>
                <a:effectLst/>
                <a:latin typeface="+mn-lt"/>
                <a:ea typeface="+mn-ea"/>
                <a:cs typeface="+mn-cs"/>
              </a:rPr>
              <a:t>Shutterstock.com.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dirty="0">
                <a:solidFill>
                  <a:schemeClr val="tx1"/>
                </a:solidFill>
                <a:effectLst/>
                <a:latin typeface="+mn-lt"/>
                <a:ea typeface="+mn-ea"/>
                <a:cs typeface="+mn-cs"/>
              </a:rPr>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13</a:t>
            </a:fld>
            <a:endParaRPr lang="en-GB"/>
          </a:p>
        </p:txBody>
      </p:sp>
    </p:spTree>
    <p:extLst>
      <p:ext uri="{BB962C8B-B14F-4D97-AF65-F5344CB8AC3E}">
        <p14:creationId xmlns:p14="http://schemas.microsoft.com/office/powerpoint/2010/main" val="72351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a:solidFill>
                  <a:srgbClr val="000000"/>
                </a:solidFill>
                <a:effectLst/>
                <a:latin typeface="Calibri" panose="020F0502020204030204" pitchFamily="34" charset="0"/>
              </a:rPr>
              <a:t>Narration: </a:t>
            </a:r>
            <a:r>
              <a:rPr lang="en-US" sz="1200" b="0" i="0" u="none" strike="noStrike">
                <a:solidFill>
                  <a:srgbClr val="000000"/>
                </a:solidFill>
                <a:effectLst/>
                <a:latin typeface="Calibri" panose="020F0502020204030204" pitchFamily="34" charset="0"/>
              </a:rPr>
              <a:t>Next let’s look at reasons why the environment matters.</a:t>
            </a:r>
            <a:r>
              <a:rPr lang="en-US" sz="1200" b="0" i="0">
                <a:solidFill>
                  <a:srgbClr val="444444"/>
                </a:solidFill>
                <a:effectLst/>
                <a:latin typeface="Calibri" panose="020F0502020204030204" pitchFamily="34" charset="0"/>
              </a:rPr>
              <a:t>​</a:t>
            </a:r>
          </a:p>
          <a:p>
            <a:pPr algn="l" rtl="0" fontAlgn="base"/>
            <a:r>
              <a:rPr lang="en-US" sz="1200" b="0" i="0">
                <a:solidFill>
                  <a:srgbClr val="444444"/>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sz="1200" b="0" i="0" u="none" strike="noStrike">
                <a:solidFill>
                  <a:srgbClr val="000000"/>
                </a:solidFill>
                <a:effectLst/>
                <a:latin typeface="Calibri" panose="020F0502020204030204" pitchFamily="34" charset="0"/>
              </a:rPr>
              <a:t>Curt </a:t>
            </a:r>
            <a:r>
              <a:rPr lang="en-US" sz="1200" b="0" i="0" u="none" strike="noStrike" err="1">
                <a:solidFill>
                  <a:srgbClr val="000000"/>
                </a:solidFill>
                <a:effectLst/>
                <a:latin typeface="Calibri" panose="020F0502020204030204" pitchFamily="34" charset="0"/>
              </a:rPr>
              <a:t>Carnemark</a:t>
            </a:r>
            <a:r>
              <a:rPr lang="en-US" sz="1200" b="0" i="0" u="none" strike="noStrike" dirty="0">
                <a:solidFill>
                  <a:srgbClr val="000000"/>
                </a:solidFill>
                <a:effectLst/>
                <a:latin typeface="Calibri" panose="020F0502020204030204" pitchFamily="34" charset="0"/>
              </a:rPr>
              <a:t> / World Bank</a:t>
            </a:r>
            <a:endParaRPr lang="en-US" sz="1200" b="1"/>
          </a:p>
          <a:p>
            <a:pPr defTabSz="966612">
              <a:defRPr/>
            </a:pPr>
            <a:endParaRPr lang="en-US">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14</a:t>
            </a:fld>
            <a:endParaRPr lang="en-GB"/>
          </a:p>
        </p:txBody>
      </p:sp>
    </p:spTree>
    <p:extLst>
      <p:ext uri="{BB962C8B-B14F-4D97-AF65-F5344CB8AC3E}">
        <p14:creationId xmlns:p14="http://schemas.microsoft.com/office/powerpoint/2010/main" val="363431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a:t>
            </a:r>
            <a:r>
              <a:rPr lang="en-US"/>
              <a:t> We rely totally on the natural environment to survive: the air we breathe and the water we drink, cook and wash with. </a:t>
            </a:r>
          </a:p>
          <a:p>
            <a:pPr>
              <a:defRPr/>
            </a:pPr>
            <a:r>
              <a:rPr lang="en-US"/>
              <a:t>The food we eat from the land, rivers and seas. </a:t>
            </a:r>
          </a:p>
          <a:p>
            <a:pPr>
              <a:defRPr/>
            </a:pPr>
            <a:r>
              <a:rPr lang="en-US"/>
              <a:t>We use natural resources, like timber and rock, to make things. </a:t>
            </a:r>
          </a:p>
          <a:p>
            <a:pPr>
              <a:defRPr/>
            </a:pPr>
            <a:r>
              <a:rPr lang="en-US"/>
              <a:t>And many people feel nature is special or sacred. </a:t>
            </a:r>
          </a:p>
          <a:p>
            <a:pPr>
              <a:defRPr/>
            </a:pPr>
            <a:endParaRPr lang="en-US" sz="1200" b="1"/>
          </a:p>
          <a:p>
            <a:pPr>
              <a:defRPr/>
            </a:pPr>
            <a:r>
              <a:rPr lang="en-US" sz="1200" b="1"/>
              <a:t>Photo by: </a:t>
            </a:r>
            <a:r>
              <a:rPr lang="en-US" b="0" i="0">
                <a:solidFill>
                  <a:srgbClr val="212124"/>
                </a:solidFill>
                <a:effectLst/>
                <a:latin typeface="Proxima Nova"/>
              </a:rPr>
              <a:t>© </a:t>
            </a:r>
            <a:r>
              <a:rPr lang="en-US"/>
              <a:t>John Hogg</a:t>
            </a:r>
            <a:r>
              <a:rPr lang="en-US" dirty="0"/>
              <a:t> / World Bank</a:t>
            </a:r>
            <a:endParaRPr lang="en-US" sz="1200" b="1"/>
          </a:p>
          <a:p>
            <a:pPr defTabSz="966612">
              <a:defRPr/>
            </a:pPr>
            <a:endParaRPr lang="en-US">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15</a:t>
            </a:fld>
            <a:endParaRPr lang="en-GB"/>
          </a:p>
        </p:txBody>
      </p:sp>
    </p:spTree>
    <p:extLst>
      <p:ext uri="{BB962C8B-B14F-4D97-AF65-F5344CB8AC3E}">
        <p14:creationId xmlns:p14="http://schemas.microsoft.com/office/powerpoint/2010/main" val="57258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Sadly </a:t>
            </a:r>
            <a:r>
              <a:rPr lang="en-US" dirty="0"/>
              <a:t>the environment is being harmed by human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the construction industry contributes to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It can: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damage nature and wildlife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cause pollution, like this oil spill – oils and chemicals can pollute soil and water.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Note to trainer: </a:t>
            </a:r>
            <a:r>
              <a:rPr lang="en-GB" sz="1200" b="0" i="0" u="none" strike="noStrike" kern="1200" dirty="0">
                <a:solidFill>
                  <a:schemeClr val="tx1"/>
                </a:solidFill>
                <a:effectLst/>
                <a:latin typeface="+mn-lt"/>
                <a:ea typeface="+mn-ea"/>
                <a:cs typeface="+mn-cs"/>
              </a:rPr>
              <a:t>To make the training more interactive, at the beginning of this slide, ask the workers: “What impacts do you think construction has on the environment?”.</a:t>
            </a:r>
            <a:endParaRPr lang="en-GB" sz="1200" b="1" i="0" u="none" strike="noStrike" kern="1200" dirty="0">
              <a:solidFill>
                <a:schemeClr val="tx1"/>
              </a:solidFill>
              <a:effectLst/>
              <a:latin typeface="+mn-lt"/>
              <a:ea typeface="+mn-ea"/>
              <a:cs typeface="+mn-cs"/>
            </a:endParaRPr>
          </a:p>
          <a:p>
            <a:pPr>
              <a:defRPr/>
            </a:pPr>
            <a:endParaRPr lang="en-US" b="1" dirty="0"/>
          </a:p>
          <a:p>
            <a:pPr>
              <a:defRPr/>
            </a:pPr>
            <a:r>
              <a:rPr lang="en-US" b="1" dirty="0"/>
              <a:t>Sources of statistics: </a:t>
            </a:r>
            <a:r>
              <a:rPr lang="en-US" b="0" dirty="0"/>
              <a:t>Energy - https://globalabc.org/sites/default/files/inline-files/2020%20Buildings%20GSR_FULL%20REPORT.pdf</a:t>
            </a:r>
          </a:p>
          <a:p>
            <a:pPr>
              <a:defRPr/>
            </a:pPr>
            <a:r>
              <a:rPr lang="en-US" b="0" dirty="0"/>
              <a:t>Water - https://www.researchgate.net/publication/322315967_Impacts_of_booming_concrete_production_on_water_resources_worldwide</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 World Bank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trike="sngStrike" kern="1200" dirty="0">
              <a:solidFill>
                <a:schemeClr val="tx1"/>
              </a:solidFill>
              <a:effectLst/>
              <a:latin typeface="+mn-lt"/>
              <a:ea typeface="+mn-ea"/>
              <a:cs typeface="+mn-cs"/>
            </a:endParaRPr>
          </a:p>
          <a:p>
            <a:pPr defTabSz="966612">
              <a:defRPr/>
            </a:pPr>
            <a:endParaRPr lang="en-US"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16</a:t>
            </a:fld>
            <a:endParaRPr lang="en-GB"/>
          </a:p>
        </p:txBody>
      </p:sp>
    </p:spTree>
    <p:extLst>
      <p:ext uri="{BB962C8B-B14F-4D97-AF65-F5344CB8AC3E}">
        <p14:creationId xmlns:p14="http://schemas.microsoft.com/office/powerpoint/2010/main" val="189587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Narration: </a:t>
            </a:r>
            <a:r>
              <a:rPr lang="en-US" sz="1200" b="0"/>
              <a:t>Pollution like the fumes from this truck also pollute the air. This adds to climate change which</a:t>
            </a:r>
            <a:r>
              <a:rPr lang="en-US" sz="1200"/>
              <a:t> is altering the weather and making droughts, storms, floods and fires more common.</a:t>
            </a:r>
            <a:endParaRPr lang="en-US" sz="1200" b="0"/>
          </a:p>
          <a:p>
            <a:pPr defTabSz="966612">
              <a:defRPr/>
            </a:pP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GB" sz="1200"/>
              <a:t>Shutterstock.com</a:t>
            </a:r>
            <a:endParaRPr lang="en-US" sz="1200"/>
          </a:p>
          <a:p>
            <a:pPr>
              <a:defRPr/>
            </a:pPr>
            <a:endParaRPr lang="en-US" sz="1200" b="1"/>
          </a:p>
        </p:txBody>
      </p:sp>
      <p:sp>
        <p:nvSpPr>
          <p:cNvPr id="4" name="Slide Number Placeholder 3"/>
          <p:cNvSpPr>
            <a:spLocks noGrp="1"/>
          </p:cNvSpPr>
          <p:nvPr>
            <p:ph type="sldNum" sz="quarter" idx="5"/>
          </p:nvPr>
        </p:nvSpPr>
        <p:spPr/>
        <p:txBody>
          <a:bodyPr/>
          <a:lstStyle/>
          <a:p>
            <a:fld id="{4728D87D-F75C-4A1C-B1D4-17454C29C32E}" type="slidenum">
              <a:rPr lang="en-GB" smtClean="0"/>
              <a:t>17</a:t>
            </a:fld>
            <a:endParaRPr lang="en-GB"/>
          </a:p>
        </p:txBody>
      </p:sp>
    </p:spTree>
    <p:extLst>
      <p:ext uri="{BB962C8B-B14F-4D97-AF65-F5344CB8AC3E}">
        <p14:creationId xmlns:p14="http://schemas.microsoft.com/office/powerpoint/2010/main" val="395597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GB" sz="1200" b="0">
                <a:latin typeface="Calibri Light"/>
                <a:cs typeface="Calibri Light"/>
              </a:rPr>
              <a:t>The construction industry also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alibri Light"/>
                <a:cs typeface="Calibri Light"/>
              </a:rPr>
              <a:t>-  uses limited natural resources like metals, fuel and water and</a:t>
            </a:r>
            <a:endParaRPr lang="en-GB" sz="1200" b="1">
              <a:latin typeface="Calibri Light"/>
              <a:cs typeface="Calibri Light"/>
            </a:endParaRPr>
          </a:p>
          <a:p>
            <a:r>
              <a:rPr lang="en-US" b="0"/>
              <a:t>- creates waste, like this waste dumped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need to find better ways to work to stop this damage and restore the natural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There isn’t another planet, so we need to look after this one.</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M</a:t>
            </a:r>
            <a:r>
              <a:rPr lang="en-US" b="0"/>
              <a:t>ichael Hall</a:t>
            </a:r>
            <a:r>
              <a:rPr lang="en-US" b="0" dirty="0"/>
              <a:t> / World Bank</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trike="sng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728D87D-F75C-4A1C-B1D4-17454C29C32E}" type="slidenum">
              <a:rPr lang="en-GB" smtClean="0"/>
              <a:t>18</a:t>
            </a:fld>
            <a:endParaRPr lang="en-GB"/>
          </a:p>
        </p:txBody>
      </p:sp>
    </p:spTree>
    <p:extLst>
      <p:ext uri="{BB962C8B-B14F-4D97-AF65-F5344CB8AC3E}">
        <p14:creationId xmlns:p14="http://schemas.microsoft.com/office/powerpoint/2010/main" val="2903201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a:t>
            </a:r>
            <a:r>
              <a:rPr lang="en-US"/>
              <a:t>  There are lots of things </a:t>
            </a:r>
            <a:r>
              <a:rPr lang="en-US" b="0"/>
              <a:t>that people working on construction sites can do to reduce the environmental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We can: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Be efficient with materials like fuel and timber to use fewer natural resources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Protect wildlife and restore nature areas, for example by planting trees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Stop polluting the air, water and soil, for instance by storing chemicals properly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b="0" i="0" dirty="0">
                <a:solidFill>
                  <a:srgbClr val="212124"/>
                </a:solidFill>
                <a:effectLst/>
                <a:latin typeface="Proxima Nova"/>
              </a:rPr>
              <a:t>M</a:t>
            </a:r>
            <a:r>
              <a:rPr lang="en-US" b="0" dirty="0"/>
              <a:t>ichael Hall / </a:t>
            </a:r>
            <a:r>
              <a:rPr lang="en-US" b="0"/>
              <a:t>World Bank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4728D87D-F75C-4A1C-B1D4-17454C29C32E}" type="slidenum">
              <a:rPr lang="en-GB" smtClean="0"/>
              <a:t>19</a:t>
            </a:fld>
            <a:endParaRPr lang="en-GB"/>
          </a:p>
        </p:txBody>
      </p:sp>
    </p:spTree>
    <p:extLst>
      <p:ext uri="{BB962C8B-B14F-4D97-AF65-F5344CB8AC3E}">
        <p14:creationId xmlns:p14="http://schemas.microsoft.com/office/powerpoint/2010/main" val="166174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a:t>Narration:</a:t>
            </a:r>
            <a:r>
              <a:rPr lang="en-US" sz="1200" b="0"/>
              <a:t> …. </a:t>
            </a:r>
            <a:r>
              <a:rPr lang="en-US" sz="1200"/>
              <a:t>explain what construction workers, like you, can do to keep yourself and others safe, healthy and protect the environment. </a:t>
            </a:r>
          </a:p>
          <a:p>
            <a:pPr lvl="0" fontAlgn="base"/>
            <a:r>
              <a:rPr lang="en-US" sz="1200"/>
              <a:t>You will also find out about your rights, responsibilities and what you can do to help​.</a:t>
            </a:r>
          </a:p>
          <a:p>
            <a:pPr lvl="0" fontAlgn="base"/>
            <a:endParaRPr lang="en-US" sz="1200"/>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sz="1200"/>
              <a:t>Mariana </a:t>
            </a:r>
            <a:r>
              <a:rPr lang="en-US" sz="1200" err="1"/>
              <a:t>Kaipper</a:t>
            </a:r>
            <a:r>
              <a:rPr lang="en-US" sz="1200"/>
              <a:t> </a:t>
            </a:r>
            <a:r>
              <a:rPr lang="en-US" sz="1200" err="1"/>
              <a:t>Ceratti</a:t>
            </a:r>
            <a:r>
              <a:rPr lang="en-US" sz="1200" dirty="0"/>
              <a:t> / World Bank</a:t>
            </a:r>
            <a:r>
              <a:rPr lang="en-US" sz="1200"/>
              <a:t>.  Further permission required for reuse. </a:t>
            </a:r>
            <a:endParaRPr lang="en-US" sz="1200" b="1"/>
          </a:p>
          <a:p>
            <a:pPr defTabSz="966612">
              <a:defRPr/>
            </a:pPr>
            <a:endParaRPr lang="en-US" b="1"/>
          </a:p>
        </p:txBody>
      </p:sp>
      <p:sp>
        <p:nvSpPr>
          <p:cNvPr id="4" name="Slide Number Placeholder 3"/>
          <p:cNvSpPr>
            <a:spLocks noGrp="1"/>
          </p:cNvSpPr>
          <p:nvPr>
            <p:ph type="sldNum" sz="quarter" idx="5"/>
          </p:nvPr>
        </p:nvSpPr>
        <p:spPr/>
        <p:txBody>
          <a:bodyPr/>
          <a:lstStyle/>
          <a:p>
            <a:fld id="{4728D87D-F75C-4A1C-B1D4-17454C29C32E}" type="slidenum">
              <a:rPr lang="en-GB" smtClean="0"/>
              <a:t>2</a:t>
            </a:fld>
            <a:endParaRPr lang="en-GB"/>
          </a:p>
        </p:txBody>
      </p:sp>
    </p:spTree>
    <p:extLst>
      <p:ext uri="{BB962C8B-B14F-4D97-AF65-F5344CB8AC3E}">
        <p14:creationId xmlns:p14="http://schemas.microsoft.com/office/powerpoint/2010/main" val="93689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a:t>
            </a:r>
            <a:r>
              <a:rPr lang="en-US"/>
              <a:t>  </a:t>
            </a:r>
            <a:r>
              <a:rPr lang="en-US" b="0"/>
              <a:t>And avoid producing waste and recycle more, using bins like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b="0" i="0" dirty="0">
                <a:solidFill>
                  <a:srgbClr val="212124"/>
                </a:solidFill>
                <a:effectLst/>
                <a:latin typeface="Proxima Nova"/>
              </a:rPr>
              <a:t>M</a:t>
            </a:r>
            <a:r>
              <a:rPr lang="en-US" b="0" dirty="0"/>
              <a:t>ichael Hall / </a:t>
            </a:r>
            <a:r>
              <a:rPr lang="en-US" b="0"/>
              <a:t>World Bank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4728D87D-F75C-4A1C-B1D4-17454C29C32E}" type="slidenum">
              <a:rPr lang="en-GB" smtClean="0"/>
              <a:t>20</a:t>
            </a:fld>
            <a:endParaRPr lang="en-GB"/>
          </a:p>
        </p:txBody>
      </p:sp>
    </p:spTree>
    <p:extLst>
      <p:ext uri="{BB962C8B-B14F-4D97-AF65-F5344CB8AC3E}">
        <p14:creationId xmlns:p14="http://schemas.microsoft.com/office/powerpoint/2010/main" val="142267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a:t>Narration: </a:t>
            </a:r>
            <a:r>
              <a:rPr lang="en-US" b="0"/>
              <a:t>There are a few more </a:t>
            </a:r>
            <a:r>
              <a:rPr lang="en-US"/>
              <a:t>reasons why safety, health and the environment matter.</a:t>
            </a:r>
          </a:p>
          <a:p>
            <a:pPr defTabSz="966612">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b="0" dirty="0"/>
              <a:t>L</a:t>
            </a:r>
            <a:r>
              <a:rPr lang="en-US" dirty="0"/>
              <a:t>akshman </a:t>
            </a:r>
            <a:r>
              <a:rPr lang="en-US" dirty="0" err="1"/>
              <a:t>Nadaraja</a:t>
            </a:r>
            <a:r>
              <a:rPr lang="en-US" dirty="0"/>
              <a:t>/ </a:t>
            </a:r>
            <a:r>
              <a:rPr lang="en-US"/>
              <a:t>World Bank.</a:t>
            </a:r>
            <a:r>
              <a:rPr lang="en-US" sz="1200"/>
              <a:t> 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4728D87D-F75C-4A1C-B1D4-17454C29C32E}" type="slidenum">
              <a:rPr lang="en-GB" smtClean="0"/>
              <a:t>21</a:t>
            </a:fld>
            <a:endParaRPr lang="en-GB"/>
          </a:p>
        </p:txBody>
      </p:sp>
    </p:spTree>
    <p:extLst>
      <p:ext uri="{BB962C8B-B14F-4D97-AF65-F5344CB8AC3E}">
        <p14:creationId xmlns:p14="http://schemas.microsoft.com/office/powerpoint/2010/main" val="1360615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a:t>Narration: </a:t>
            </a:r>
            <a:r>
              <a:rPr lang="en-US"/>
              <a:t> We also need to protect the community.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t>This includes people living and working near the site or road users passing by. They can all be affected by:</a:t>
            </a:r>
          </a:p>
          <a:p>
            <a:pPr marL="171450" indent="-171450">
              <a:buFontTx/>
              <a:buChar char="-"/>
            </a:pPr>
            <a:r>
              <a:rPr lang="en-US"/>
              <a:t>Unsafe work that causes accidents that kill or injure members of the 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Damage to their property, land or crops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Pollution of air, water or soil.</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M</a:t>
            </a:r>
            <a:r>
              <a:rPr lang="en-US" b="0"/>
              <a:t>ichael Hall</a:t>
            </a:r>
            <a:r>
              <a:rPr lang="en-US" b="0" dirty="0"/>
              <a:t> / World Bank</a:t>
            </a:r>
            <a:r>
              <a:rPr lang="en-US" b="0"/>
              <a:t>. </a:t>
            </a:r>
            <a:r>
              <a:rPr lang="en-US" sz="120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strike="sng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trike="sng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22</a:t>
            </a:fld>
            <a:endParaRPr lang="en-GB"/>
          </a:p>
        </p:txBody>
      </p:sp>
    </p:spTree>
    <p:extLst>
      <p:ext uri="{BB962C8B-B14F-4D97-AF65-F5344CB8AC3E}">
        <p14:creationId xmlns:p14="http://schemas.microsoft.com/office/powerpoint/2010/main" val="1407219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t>Narration: </a:t>
            </a:r>
            <a:r>
              <a:rPr lang="en-US" dirty="0"/>
              <a:t> - Disturbance and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 unacceptable behavior from people working on site can result in distress to the community and complaints, and could stop the project (which means you will not be paid).</a:t>
            </a:r>
          </a:p>
          <a:p>
            <a:pPr>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 World Bank.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trike="sng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23</a:t>
            </a:fld>
            <a:endParaRPr lang="en-GB"/>
          </a:p>
        </p:txBody>
      </p:sp>
    </p:spTree>
    <p:extLst>
      <p:ext uri="{BB962C8B-B14F-4D97-AF65-F5344CB8AC3E}">
        <p14:creationId xmlns:p14="http://schemas.microsoft.com/office/powerpoint/2010/main" val="1442834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Narration: </a:t>
            </a:r>
            <a:r>
              <a:rPr lang="en-US" sz="1200">
                <a:latin typeface="Calibri Light"/>
                <a:cs typeface="Calibri Light"/>
              </a:rPr>
              <a:t>Construction projects need to look after the community. </a:t>
            </a:r>
          </a:p>
          <a:p>
            <a:r>
              <a:rPr lang="en-US" sz="1200">
                <a:latin typeface="Calibri Light"/>
                <a:cs typeface="Calibri Light"/>
              </a:rPr>
              <a:t>It’s simple to do. </a:t>
            </a:r>
          </a:p>
          <a:p>
            <a:r>
              <a:rPr lang="en-US" sz="1200">
                <a:latin typeface="Calibri Light"/>
                <a:cs typeface="Calibri Light"/>
              </a:rPr>
              <a:t>For example, we can protect them from accidents by putting up barriers like these to keep people out of the work area.</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sz="1200" b="0" i="0" u="none" strike="noStrike" kern="1200">
                <a:solidFill>
                  <a:schemeClr val="tx1"/>
                </a:solidFill>
                <a:effectLst/>
                <a:latin typeface="+mn-lt"/>
                <a:ea typeface="+mn-ea"/>
                <a:cs typeface="+mn-cs"/>
              </a:rPr>
              <a:t>Canan Yildiz</a:t>
            </a:r>
            <a:r>
              <a:rPr lang="en-US" sz="1200" b="0" i="0" u="none" strike="noStrike" kern="1200" dirty="0">
                <a:solidFill>
                  <a:schemeClr val="tx1"/>
                </a:solidFill>
                <a:effectLst/>
                <a:latin typeface="+mn-lt"/>
                <a:ea typeface="+mn-ea"/>
                <a:cs typeface="+mn-cs"/>
              </a:rPr>
              <a:t> / World Bank</a:t>
            </a:r>
            <a:endParaRPr lang="en-US" b="1">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24</a:t>
            </a:fld>
            <a:endParaRPr lang="en-GB"/>
          </a:p>
        </p:txBody>
      </p:sp>
    </p:spTree>
    <p:extLst>
      <p:ext uri="{BB962C8B-B14F-4D97-AF65-F5344CB8AC3E}">
        <p14:creationId xmlns:p14="http://schemas.microsoft.com/office/powerpoint/2010/main" val="3961856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Narration: </a:t>
            </a:r>
            <a:r>
              <a:rPr lang="en-US" b="0"/>
              <a:t>And we can s</a:t>
            </a:r>
            <a:r>
              <a:rPr lang="en-US" sz="1200">
                <a:latin typeface="Calibri Light"/>
                <a:cs typeface="Calibri Light"/>
              </a:rPr>
              <a:t>top polluting the air by using water to prevent dust as this worker is doing.</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sz="1200" b="0" i="0" u="none" strike="noStrike" kern="1200">
                <a:solidFill>
                  <a:schemeClr val="tx1"/>
                </a:solidFill>
                <a:effectLst/>
                <a:latin typeface="+mn-lt"/>
                <a:ea typeface="+mn-ea"/>
                <a:cs typeface="+mn-cs"/>
              </a:rPr>
              <a:t>Canan Yildiz</a:t>
            </a:r>
            <a:r>
              <a:rPr lang="en-US" sz="1200" b="0" i="0" u="none" strike="noStrike" kern="1200" dirty="0">
                <a:solidFill>
                  <a:schemeClr val="tx1"/>
                </a:solidFill>
                <a:effectLst/>
                <a:latin typeface="+mn-lt"/>
                <a:ea typeface="+mn-ea"/>
                <a:cs typeface="+mn-cs"/>
              </a:rPr>
              <a:t> / World Bank</a:t>
            </a:r>
            <a:endParaRPr lang="en-US" b="1"/>
          </a:p>
        </p:txBody>
      </p:sp>
      <p:sp>
        <p:nvSpPr>
          <p:cNvPr id="4" name="Slide Number Placeholder 3"/>
          <p:cNvSpPr>
            <a:spLocks noGrp="1"/>
          </p:cNvSpPr>
          <p:nvPr>
            <p:ph type="sldNum" sz="quarter" idx="5"/>
          </p:nvPr>
        </p:nvSpPr>
        <p:spPr/>
        <p:txBody>
          <a:bodyPr/>
          <a:lstStyle/>
          <a:p>
            <a:fld id="{4728D87D-F75C-4A1C-B1D4-17454C29C32E}" type="slidenum">
              <a:rPr lang="en-GB" smtClean="0"/>
              <a:t>25</a:t>
            </a:fld>
            <a:endParaRPr lang="en-GB"/>
          </a:p>
        </p:txBody>
      </p:sp>
    </p:spTree>
    <p:extLst>
      <p:ext uri="{BB962C8B-B14F-4D97-AF65-F5344CB8AC3E}">
        <p14:creationId xmlns:p14="http://schemas.microsoft.com/office/powerpoint/2010/main" val="3630027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Another thing we need to do is to obey the law.</a:t>
            </a:r>
            <a:r>
              <a:rPr lang="en-US"/>
              <a:t> </a:t>
            </a:r>
          </a:p>
          <a:p>
            <a:pPr>
              <a:defRPr/>
            </a:pPr>
            <a:r>
              <a:rPr lang="en-US"/>
              <a:t>Unsafe workplaces and pollution are illegal and those guilty may be fined or even go to jail. </a:t>
            </a:r>
            <a:endParaRPr lang="en-GB"/>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Image </a:t>
            </a:r>
            <a:r>
              <a:rPr lang="en-US" sz="1200" b="1"/>
              <a:t>by: </a:t>
            </a:r>
            <a:r>
              <a:rPr lang="en-US"/>
              <a:t>Mohamed Hassan on </a:t>
            </a:r>
            <a:r>
              <a:rPr lang="en-US" err="1"/>
              <a:t>Pixabay</a:t>
            </a:r>
            <a:r>
              <a:rPr lang="en-US" b="1"/>
              <a:t>. </a:t>
            </a:r>
            <a:r>
              <a:rPr lang="en-US" b="0"/>
              <a:t>https://pixabay.com/illustrations/lawyer-judge-african-cartoon-man-3819044/</a:t>
            </a:r>
            <a:endParaRPr lang="en-US" b="1">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26</a:t>
            </a:fld>
            <a:endParaRPr lang="en-GB"/>
          </a:p>
        </p:txBody>
      </p:sp>
    </p:spTree>
    <p:extLst>
      <p:ext uri="{BB962C8B-B14F-4D97-AF65-F5344CB8AC3E}">
        <p14:creationId xmlns:p14="http://schemas.microsoft.com/office/powerpoint/2010/main" val="3314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Also, by working </a:t>
            </a:r>
            <a:r>
              <a:rPr lang="en-US"/>
              <a:t>responsibly, you will help ensure that projects continue to be invested in, providing work for you and your community in the future.  </a:t>
            </a:r>
          </a:p>
          <a:p>
            <a:pPr>
              <a:defRPr/>
            </a:pPr>
            <a:r>
              <a:rPr lang="en-US"/>
              <a:t>Organizations that pay for construction projects, like the World Bank, want to make sure that their money is spent in a way that protects workers, the community and the environment. </a:t>
            </a: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dirty="0" err="1"/>
              <a:t>Albes</a:t>
            </a:r>
            <a:r>
              <a:rPr lang="en-US" dirty="0"/>
              <a:t> </a:t>
            </a:r>
            <a:r>
              <a:rPr lang="en-US" dirty="0" err="1"/>
              <a:t>Fusha</a:t>
            </a:r>
            <a:r>
              <a:rPr lang="en-US" dirty="0"/>
              <a:t>/ </a:t>
            </a:r>
            <a:r>
              <a:rPr lang="en-US"/>
              <a:t>World Bank. </a:t>
            </a:r>
            <a:r>
              <a:rPr lang="en-US" sz="1200"/>
              <a:t>Further permission required for reuse. </a:t>
            </a:r>
            <a:endParaRPr lang="en-US">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27</a:t>
            </a:fld>
            <a:endParaRPr lang="en-GB"/>
          </a:p>
        </p:txBody>
      </p:sp>
    </p:spTree>
    <p:extLst>
      <p:ext uri="{BB962C8B-B14F-4D97-AF65-F5344CB8AC3E}">
        <p14:creationId xmlns:p14="http://schemas.microsoft.com/office/powerpoint/2010/main" val="3597044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Finally let’s look at what </a:t>
            </a:r>
            <a:r>
              <a:rPr lang="en-US" b="0" i="1"/>
              <a:t>you</a:t>
            </a:r>
            <a:r>
              <a:rPr lang="en-US" b="0"/>
              <a:t> can do to help. </a:t>
            </a:r>
          </a:p>
          <a:p>
            <a:pPr>
              <a:defRPr/>
            </a:pPr>
            <a:r>
              <a:rPr lang="en-US"/>
              <a:t>What you do at work on construction sites really matters. </a:t>
            </a: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b="0" i="0">
                <a:solidFill>
                  <a:srgbClr val="212124"/>
                </a:solidFill>
                <a:effectLst/>
                <a:latin typeface="Proxima Nova"/>
              </a:rPr>
              <a:t>© </a:t>
            </a:r>
            <a:r>
              <a:rPr lang="en-US" b="0" i="0" dirty="0">
                <a:solidFill>
                  <a:srgbClr val="212124"/>
                </a:solidFill>
                <a:effectLst/>
                <a:latin typeface="Proxima Nova"/>
              </a:rPr>
              <a:t>Tom Perry/ </a:t>
            </a:r>
            <a:r>
              <a:rPr lang="en-US" b="0" i="0">
                <a:solidFill>
                  <a:srgbClr val="212124"/>
                </a:solidFill>
                <a:effectLst/>
                <a:latin typeface="Proxima Nova"/>
              </a:rPr>
              <a:t>World Bank. </a:t>
            </a:r>
            <a:r>
              <a:rPr lang="en-US" sz="1200"/>
              <a:t>Further permission required for reuse.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28</a:t>
            </a:fld>
            <a:endParaRPr lang="en-GB"/>
          </a:p>
        </p:txBody>
      </p:sp>
    </p:spTree>
    <p:extLst>
      <p:ext uri="{BB962C8B-B14F-4D97-AF65-F5344CB8AC3E}">
        <p14:creationId xmlns:p14="http://schemas.microsoft.com/office/powerpoint/2010/main" val="1660503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Narration:</a:t>
            </a:r>
            <a:r>
              <a:rPr lang="en-US"/>
              <a:t>  You can make a positive difference by following the good practice in this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All these things are easy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might need to change a few habits, but you’ll soon get the hang of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Your actions will help make sure everyone goes home safely every day, that everyone stays healthy and the environment is protected from damage.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we’ll move onto Module 2 about things you need to know before you start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Photos by: </a:t>
            </a:r>
            <a:r>
              <a:rPr lang="en-US" b="1"/>
              <a:t>: </a:t>
            </a:r>
            <a:r>
              <a:rPr lang="en-US" b="0"/>
              <a:t> 1. Worker: </a:t>
            </a:r>
            <a:r>
              <a:rPr lang="en-GB" sz="1200" b="0" i="0" kern="1200">
                <a:solidFill>
                  <a:schemeClr val="tx1"/>
                </a:solidFill>
                <a:effectLst/>
                <a:latin typeface="+mn-lt"/>
                <a:ea typeface="+mn-ea"/>
                <a:cs typeface="+mn-cs"/>
              </a:rPr>
              <a:t>Shutterstock.com. </a:t>
            </a:r>
            <a:r>
              <a:rPr lang="en-US" sz="120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2. Tree and river: </a:t>
            </a:r>
            <a:r>
              <a:rPr lang="en-US"/>
              <a:t>© </a:t>
            </a:r>
            <a:r>
              <a:rPr lang="en-US" dirty="0"/>
              <a:t>Curt </a:t>
            </a:r>
            <a:r>
              <a:rPr lang="en-US" dirty="0" err="1"/>
              <a:t>Carnemark</a:t>
            </a:r>
            <a:r>
              <a:rPr lang="en-US" dirty="0"/>
              <a:t> / </a:t>
            </a:r>
            <a:r>
              <a:rPr lang="en-US"/>
              <a:t>World Bank </a:t>
            </a:r>
            <a:endParaRPr lang="en-US" sz="1200" b="1"/>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29</a:t>
            </a:fld>
            <a:endParaRPr lang="en-GB"/>
          </a:p>
        </p:txBody>
      </p:sp>
    </p:spTree>
    <p:extLst>
      <p:ext uri="{BB962C8B-B14F-4D97-AF65-F5344CB8AC3E}">
        <p14:creationId xmlns:p14="http://schemas.microsoft.com/office/powerpoint/2010/main" val="224038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a:t>Narration:</a:t>
            </a:r>
            <a:r>
              <a:rPr lang="en-US" sz="1200" b="0"/>
              <a:t> </a:t>
            </a:r>
            <a:r>
              <a:rPr lang="en-US" b="0"/>
              <a:t>There are 17 modules in this training, which is split into three sections:</a:t>
            </a:r>
          </a:p>
          <a:p>
            <a:pPr defTabSz="966612">
              <a:defRPr/>
            </a:pPr>
            <a:r>
              <a:rPr lang="en-US" b="0"/>
              <a:t> - The first section covers the </a:t>
            </a:r>
            <a:r>
              <a:rPr lang="en-US" b="0">
                <a:cs typeface="Calibri"/>
              </a:rPr>
              <a:t>essential things you need to do on site and how to behave at work.</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0">
                <a:cs typeface="Calibri"/>
              </a:rPr>
              <a:t>- </a:t>
            </a:r>
            <a:r>
              <a:rPr lang="en-US" b="0"/>
              <a:t>The second section talks about how to do everyday tasks.</a:t>
            </a:r>
          </a:p>
          <a:p>
            <a:pPr defTabSz="966612">
              <a:defRPr/>
            </a:pPr>
            <a:r>
              <a:rPr lang="en-US" b="0">
                <a:cs typeface="Calibri"/>
              </a:rPr>
              <a:t>- </a:t>
            </a:r>
            <a:r>
              <a:rPr lang="en-US" b="0"/>
              <a:t>And the third section deals with </a:t>
            </a:r>
            <a:r>
              <a:rPr lang="en-US" b="0">
                <a:cs typeface="Calibri"/>
              </a:rPr>
              <a:t>what you need to do when carrying out specific activities.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cs typeface="Calibri"/>
              </a:rPr>
              <a:t>Now that you have an overview of what's coming up ….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a:t>
            </a:r>
            <a:r>
              <a:rPr lang="en-US" sz="1200" b="0" dirty="0"/>
              <a:t> Wikimedia, </a:t>
            </a:r>
            <a:r>
              <a:rPr lang="en-US" sz="1200" b="0"/>
              <a:t>https://commons.wikimedia.org/wiki/File: Going-to-the-Sun_Road,_construction_crew_paving_around_milepost_33.jpg</a:t>
            </a:r>
            <a:r>
              <a:rPr lang="en-US" sz="1200" b="0" dirty="0"/>
              <a:t>, In public domain</a:t>
            </a:r>
            <a:r>
              <a:rPr lang="en-US" sz="1200" b="0"/>
              <a:t> </a:t>
            </a: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p:txBody>
      </p:sp>
      <p:sp>
        <p:nvSpPr>
          <p:cNvPr id="4" name="Slide Number Placeholder 3"/>
          <p:cNvSpPr>
            <a:spLocks noGrp="1"/>
          </p:cNvSpPr>
          <p:nvPr>
            <p:ph type="sldNum" sz="quarter" idx="5"/>
          </p:nvPr>
        </p:nvSpPr>
        <p:spPr/>
        <p:txBody>
          <a:bodyPr/>
          <a:lstStyle/>
          <a:p>
            <a:fld id="{4728D87D-F75C-4A1C-B1D4-17454C29C32E}" type="slidenum">
              <a:rPr lang="en-GB" smtClean="0"/>
              <a:t>3</a:t>
            </a:fld>
            <a:endParaRPr lang="en-GB"/>
          </a:p>
        </p:txBody>
      </p:sp>
    </p:spTree>
    <p:extLst>
      <p:ext uri="{BB962C8B-B14F-4D97-AF65-F5344CB8AC3E}">
        <p14:creationId xmlns:p14="http://schemas.microsoft.com/office/powerpoint/2010/main" val="428504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 </a:t>
            </a:r>
            <a:r>
              <a:rPr lang="en-US" b="0" dirty="0">
                <a:cs typeface="Calibri"/>
              </a:rPr>
              <a:t>let’s begin the first section. It</a:t>
            </a:r>
            <a:r>
              <a:rPr lang="en-US" b="0" dirty="0"/>
              <a:t> covers the </a:t>
            </a:r>
            <a:r>
              <a:rPr lang="en-US" b="0" dirty="0">
                <a:cs typeface="Calibri"/>
              </a:rPr>
              <a:t>essential things you need to do on site and how to behave at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We’ll look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 Why safety, health and the environment matter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cs typeface="Calibri"/>
              </a:rPr>
              <a:t>Things you need before you start 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cs typeface="Calibri"/>
              </a:rPr>
              <a:t>Avoiding hazards and risks on site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cs typeface="Calibri"/>
              </a:rPr>
              <a:t>Staying healthy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cs typeface="Calibri"/>
              </a:rPr>
              <a:t>Keeping the community safe and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cs typeface="Calibri"/>
              </a:rPr>
              <a:t>Respecting yourself and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Cartoon by: </a:t>
            </a:r>
            <a:r>
              <a:rPr lang="en-US" b="0" i="0" dirty="0">
                <a:solidFill>
                  <a:srgbClr val="212124"/>
                </a:solidFill>
                <a:effectLst/>
                <a:latin typeface="Proxima Nova"/>
              </a:rPr>
              <a:t>© </a:t>
            </a:r>
            <a:r>
              <a:rPr lang="en-US" b="0" dirty="0"/>
              <a:t>Norman Hood. / World Bank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defTabSz="966612">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4</a:t>
            </a:fld>
            <a:endParaRPr lang="en-GB"/>
          </a:p>
        </p:txBody>
      </p:sp>
    </p:spTree>
    <p:extLst>
      <p:ext uri="{BB962C8B-B14F-4D97-AF65-F5344CB8AC3E}">
        <p14:creationId xmlns:p14="http://schemas.microsoft.com/office/powerpoint/2010/main" val="383557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cs typeface="Calibri"/>
              </a:rPr>
              <a:t>Let’s start with Module 1 Why safety, health and the environment matter.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Image by: </a:t>
            </a:r>
            <a:r>
              <a:rPr lang="en-US" b="0" i="0">
                <a:solidFill>
                  <a:srgbClr val="212124"/>
                </a:solidFill>
                <a:effectLst/>
                <a:latin typeface="Proxima Nova"/>
              </a:rPr>
              <a:t>© </a:t>
            </a:r>
            <a:r>
              <a:rPr lang="en-US" b="0"/>
              <a:t>World Bank</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5</a:t>
            </a:fld>
            <a:endParaRPr lang="en-GB"/>
          </a:p>
        </p:txBody>
      </p:sp>
    </p:spTree>
    <p:extLst>
      <p:ext uri="{BB962C8B-B14F-4D97-AF65-F5344CB8AC3E}">
        <p14:creationId xmlns:p14="http://schemas.microsoft.com/office/powerpoint/2010/main" val="1125108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Narration:  </a:t>
            </a:r>
            <a:r>
              <a:rPr lang="en-US"/>
              <a:t>First, we’ll look at why safety and health matter. </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by: </a:t>
            </a:r>
            <a:r>
              <a:rPr lang="en-US"/>
              <a:t>© </a:t>
            </a:r>
            <a:r>
              <a:rPr lang="en-US" dirty="0"/>
              <a:t>Jonathan Ernst/  </a:t>
            </a:r>
            <a:r>
              <a:rPr lang="en-US"/>
              <a:t>World Bank. </a:t>
            </a:r>
            <a:r>
              <a:rPr lang="en-US" dirty="0"/>
              <a:t>Further permission required for reuse.</a:t>
            </a:r>
            <a:endParaRPr lang="en-US">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6</a:t>
            </a:fld>
            <a:endParaRPr lang="en-GB"/>
          </a:p>
        </p:txBody>
      </p:sp>
    </p:spTree>
    <p:extLst>
      <p:ext uri="{BB962C8B-B14F-4D97-AF65-F5344CB8AC3E}">
        <p14:creationId xmlns:p14="http://schemas.microsoft.com/office/powerpoint/2010/main" val="42855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GB" sz="1200" b="0" kern="1200" dirty="0">
                <a:solidFill>
                  <a:schemeClr val="tx1"/>
                </a:solidFill>
                <a:latin typeface="+mn-lt"/>
                <a:ea typeface="+mn-ea"/>
                <a:cs typeface="+mn-cs"/>
              </a:rPr>
              <a:t>In the </a:t>
            </a:r>
            <a:r>
              <a:rPr lang="en-GB" sz="1200" kern="1200" dirty="0">
                <a:solidFill>
                  <a:schemeClr val="tx1"/>
                </a:solidFill>
                <a:latin typeface="+mn-lt"/>
                <a:ea typeface="+mn-ea"/>
                <a:cs typeface="+mn-cs"/>
              </a:rPr>
              <a:t>construction industry worldwide 60,000 construction workers die each year.</a:t>
            </a:r>
          </a:p>
          <a:p>
            <a:r>
              <a:rPr lang="en-GB" sz="1200" kern="1200" dirty="0">
                <a:solidFill>
                  <a:schemeClr val="tx1"/>
                </a:solidFill>
                <a:latin typeface="+mn-lt"/>
                <a:ea typeface="+mn-ea"/>
                <a:cs typeface="+mn-cs"/>
              </a:rPr>
              <a:t>Some of the main causes of death are:</a:t>
            </a:r>
          </a:p>
          <a:p>
            <a:r>
              <a:rPr lang="en-GB" dirty="0"/>
              <a:t>- Falls</a:t>
            </a:r>
          </a:p>
          <a:p>
            <a:r>
              <a:rPr lang="en-GB" dirty="0"/>
              <a:t>- Being hit by vehicles </a:t>
            </a:r>
          </a:p>
          <a:p>
            <a:r>
              <a:rPr lang="en-GB" dirty="0"/>
              <a:t>- Being crushed by things falling</a:t>
            </a:r>
          </a:p>
          <a:p>
            <a:r>
              <a:rPr lang="en-GB" dirty="0"/>
              <a:t>- Getting stuck in tools or machines</a:t>
            </a:r>
          </a:p>
          <a:p>
            <a:r>
              <a:rPr lang="en-GB" dirty="0"/>
              <a:t>- Slipping or tripping over and</a:t>
            </a:r>
          </a:p>
          <a:p>
            <a:r>
              <a:rPr lang="en-GB" dirty="0"/>
              <a:t>- Electrocution.</a:t>
            </a:r>
          </a:p>
          <a:p>
            <a:pPr>
              <a:defRPr/>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200" b="1" i="0" u="none" strike="noStrike" kern="1200" dirty="0">
                <a:solidFill>
                  <a:schemeClr val="tx1"/>
                </a:solidFill>
                <a:effectLst/>
                <a:latin typeface="+mn-lt"/>
                <a:ea typeface="+mn-ea"/>
                <a:cs typeface="+mn-cs"/>
              </a:rPr>
              <a:t>Note to trainer: </a:t>
            </a:r>
            <a:r>
              <a:rPr lang="en-GB" sz="1200" b="0" i="0" u="none" strike="noStrike" kern="1200" dirty="0">
                <a:solidFill>
                  <a:schemeClr val="tx1"/>
                </a:solidFill>
                <a:effectLst/>
                <a:latin typeface="+mn-lt"/>
                <a:ea typeface="+mn-ea"/>
                <a:cs typeface="+mn-cs"/>
              </a:rPr>
              <a:t>To make the training more interactive, before you show this slide, ask the workers: “How many construction workers do you think die worldwide every year?”</a:t>
            </a:r>
            <a:endParaRPr lang="en-GB" sz="1200" b="1" i="0" u="none" strike="noStrike" kern="1200" dirty="0">
              <a:solidFill>
                <a:schemeClr val="tx1"/>
              </a:solidFill>
              <a:effectLst/>
              <a:latin typeface="+mn-lt"/>
              <a:ea typeface="+mn-ea"/>
              <a:cs typeface="+mn-cs"/>
            </a:endParaRPr>
          </a:p>
          <a:p>
            <a:pPr marL="0" indent="0">
              <a:buFont typeface="Arial" panose="020B0604020202020204" pitchFamily="34" charset="0"/>
              <a:buNone/>
            </a:pPr>
            <a:endParaRPr lang="en-GB" sz="1200" b="1"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200" b="1" i="0" u="none" strike="noStrike" kern="1200" dirty="0">
                <a:solidFill>
                  <a:schemeClr val="tx1"/>
                </a:solidFill>
                <a:effectLst/>
                <a:latin typeface="+mn-lt"/>
                <a:ea typeface="+mn-ea"/>
                <a:cs typeface="+mn-cs"/>
              </a:rPr>
              <a:t>Data sources: </a:t>
            </a:r>
            <a:r>
              <a:rPr lang="en-GB" sz="1200" b="0" i="0" u="none" strike="noStrike" kern="1200" dirty="0">
                <a:solidFill>
                  <a:schemeClr val="tx1"/>
                </a:solidFill>
                <a:effectLst/>
                <a:latin typeface="+mn-lt"/>
                <a:ea typeface="+mn-ea"/>
                <a:cs typeface="+mn-cs"/>
              </a:rPr>
              <a:t>Death figures: </a:t>
            </a:r>
            <a:r>
              <a:rPr lang="en-GB" sz="1300" dirty="0">
                <a:cs typeface="Calibri" panose="020F0502020204030204"/>
              </a:rPr>
              <a:t>International </a:t>
            </a:r>
            <a:r>
              <a:rPr lang="en-GB" sz="1300" dirty="0" err="1">
                <a:cs typeface="Calibri" panose="020F0502020204030204"/>
              </a:rPr>
              <a:t>Labor</a:t>
            </a:r>
            <a:r>
              <a:rPr lang="en-GB" sz="1300" dirty="0">
                <a:cs typeface="Calibri" panose="020F0502020204030204"/>
              </a:rPr>
              <a:t> Organization, Safety + Health for all, key facts and figures 2016-2020</a:t>
            </a:r>
          </a:p>
          <a:p>
            <a:pPr marL="0" indent="0">
              <a:buFont typeface="Arial" panose="020B0604020202020204" pitchFamily="34" charset="0"/>
              <a:buNone/>
            </a:pPr>
            <a:r>
              <a:rPr lang="en-GB" sz="1300" dirty="0">
                <a:cs typeface="Calibri" panose="020F0502020204030204"/>
              </a:rPr>
              <a:t>Causes of death: https://www.constructionweekonline.com/training/255830-top-10-causes-of-construction-deaths-and-how-to-prevent-site-accidents</a:t>
            </a:r>
          </a:p>
          <a:p>
            <a:pPr defTabSz="966612">
              <a:defRPr/>
            </a:pPr>
            <a:endParaRPr lang="en-US" dirty="0">
              <a:cs typeface="Calibri" panose="020F0502020204030204"/>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t>Image by: </a:t>
            </a:r>
            <a:r>
              <a:rPr lang="en-GB" sz="1200" b="0" i="0" kern="1200" dirty="0">
                <a:solidFill>
                  <a:schemeClr val="tx1"/>
                </a:solidFill>
                <a:effectLst/>
                <a:latin typeface="+mn-lt"/>
                <a:ea typeface="+mn-ea"/>
                <a:cs typeface="+mn-cs"/>
              </a:rPr>
              <a:t>Shutterstock.com. </a:t>
            </a:r>
            <a:endParaRPr lang="en-US" sz="120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b="0" dirty="0">
              <a:cs typeface="Calibri" panose="020F0502020204030204"/>
            </a:endParaRPr>
          </a:p>
          <a:p>
            <a:endParaRPr lang="en-US" dirty="0">
              <a:cs typeface="Calibri" panose="020F0502020204030204"/>
            </a:endParaRPr>
          </a:p>
          <a:p>
            <a:endParaRPr lang="en-US"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7</a:t>
            </a:fld>
            <a:endParaRPr lang="en-GB"/>
          </a:p>
        </p:txBody>
      </p:sp>
    </p:spTree>
    <p:extLst>
      <p:ext uri="{BB962C8B-B14F-4D97-AF65-F5344CB8AC3E}">
        <p14:creationId xmlns:p14="http://schemas.microsoft.com/office/powerpoint/2010/main" val="349252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b="0" dirty="0"/>
              <a:t>Also</a:t>
            </a:r>
            <a:r>
              <a:rPr lang="en-US" b="1" dirty="0"/>
              <a:t> </a:t>
            </a:r>
            <a:r>
              <a:rPr lang="en-GB" sz="1200" b="0" dirty="0"/>
              <a:t>e</a:t>
            </a:r>
            <a:r>
              <a:rPr lang="en-GB" sz="1200" dirty="0"/>
              <a:t>very day worldwide, 1</a:t>
            </a:r>
            <a:r>
              <a:rPr lang="en-GB" sz="1200" kern="1200" dirty="0">
                <a:solidFill>
                  <a:schemeClr val="tx1"/>
                </a:solidFill>
                <a:effectLst/>
                <a:latin typeface="+mn-lt"/>
                <a:ea typeface="+mn-ea"/>
                <a:cs typeface="+mn-cs"/>
              </a:rPr>
              <a:t> million workers have an accident that leaves them injured – sometimes seriously injured.</a:t>
            </a:r>
          </a:p>
          <a:p>
            <a:pPr marL="0" indent="0">
              <a:buFont typeface="Arial" panose="020B0604020202020204" pitchFamily="34" charset="0"/>
              <a:buNone/>
            </a:pPr>
            <a:endParaRPr lang="en-GB" sz="1200" b="1"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200" b="1" i="0" u="none" strike="noStrike" kern="1200" dirty="0">
                <a:solidFill>
                  <a:schemeClr val="tx1"/>
                </a:solidFill>
                <a:effectLst/>
                <a:latin typeface="+mn-lt"/>
                <a:ea typeface="+mn-ea"/>
                <a:cs typeface="+mn-cs"/>
              </a:rPr>
              <a:t>Data sources: </a:t>
            </a:r>
            <a:r>
              <a:rPr lang="en-GB" sz="1300" dirty="0">
                <a:cs typeface="Calibri" panose="020F0502020204030204"/>
              </a:rPr>
              <a:t>International </a:t>
            </a:r>
            <a:r>
              <a:rPr lang="en-US" sz="1300" noProof="0" dirty="0">
                <a:cs typeface="Calibri" panose="020F0502020204030204"/>
              </a:rPr>
              <a:t>Labor</a:t>
            </a:r>
            <a:r>
              <a:rPr lang="en-GB" sz="1300" dirty="0">
                <a:cs typeface="Calibri" panose="020F0502020204030204"/>
              </a:rPr>
              <a:t> Organization, Safety + Health for all, key facts and figures 2016-2020</a:t>
            </a:r>
          </a:p>
          <a:p>
            <a:pPr defTabSz="966612">
              <a:defRPr/>
            </a:pPr>
            <a:endParaRPr lang="en-US" dirty="0">
              <a:cs typeface="Calibri" panose="020F0502020204030204"/>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t>Photo by: </a:t>
            </a:r>
            <a:r>
              <a:rPr lang="en-GB" sz="1200" b="0" i="0" kern="1200" dirty="0">
                <a:solidFill>
                  <a:schemeClr val="tx1"/>
                </a:solidFill>
                <a:effectLst/>
                <a:latin typeface="+mn-lt"/>
                <a:ea typeface="+mn-ea"/>
                <a:cs typeface="+mn-cs"/>
              </a:rPr>
              <a:t>Shutterstock.com. </a:t>
            </a:r>
            <a:endParaRPr lang="en-US" sz="120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cs typeface="Calibri" panose="020F0502020204030204"/>
            </a:endParaRPr>
          </a:p>
          <a:p>
            <a:endParaRPr lang="en-US"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8</a:t>
            </a:fld>
            <a:endParaRPr lang="en-GB"/>
          </a:p>
        </p:txBody>
      </p:sp>
    </p:spTree>
    <p:extLst>
      <p:ext uri="{BB962C8B-B14F-4D97-AF65-F5344CB8AC3E}">
        <p14:creationId xmlns:p14="http://schemas.microsoft.com/office/powerpoint/2010/main" val="220797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latin typeface="+mn-lt"/>
              </a:rPr>
              <a:t>Narration: </a:t>
            </a:r>
            <a:r>
              <a:rPr lang="en-US" sz="1200" b="0" dirty="0">
                <a:latin typeface="+mn-lt"/>
              </a:rPr>
              <a:t> Next we’ll hear from </a:t>
            </a:r>
            <a:r>
              <a:rPr lang="en-US" sz="1200" dirty="0">
                <a:latin typeface="+mn-lt"/>
              </a:rPr>
              <a:t>a worker, Stephen about how an accident</a:t>
            </a:r>
            <a:r>
              <a:rPr lang="en-US" sz="1200" b="0" dirty="0">
                <a:latin typeface="+mn-lt"/>
              </a:rPr>
              <a:t> on site</a:t>
            </a:r>
            <a:r>
              <a:rPr lang="en-US" sz="1200" dirty="0">
                <a:latin typeface="+mn-lt"/>
              </a:rPr>
              <a:t> </a:t>
            </a:r>
            <a:r>
              <a:rPr lang="en-US" sz="1200" b="0" dirty="0">
                <a:latin typeface="+mn-lt"/>
              </a:rPr>
              <a:t>affected him</a:t>
            </a:r>
            <a:r>
              <a:rPr lang="en-US" sz="1200" dirty="0">
                <a:latin typeface="+mn-lt"/>
              </a:rPr>
              <a:t>. </a:t>
            </a:r>
          </a:p>
          <a:p>
            <a:pPr>
              <a:defRPr/>
            </a:pPr>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rPr>
              <a:t>Instruction to trainer: </a:t>
            </a:r>
            <a:r>
              <a:rPr lang="en-GB" sz="1200" b="0" dirty="0">
                <a:latin typeface="+mn-lt"/>
              </a:rPr>
              <a:t>Click arrow to play video.</a:t>
            </a:r>
            <a:endParaRPr lang="en-US" sz="1200" b="0" dirty="0">
              <a:latin typeface="+mn-lt"/>
              <a:cs typeface="Calibri" panose="020F0502020204030204"/>
            </a:endParaRPr>
          </a:p>
          <a:p>
            <a:pPr>
              <a:defRPr/>
            </a:pPr>
            <a:endParaRPr lang="en-US" sz="1200" b="1" dirty="0">
              <a:latin typeface="+mn-lt"/>
              <a:cs typeface="Calibri"/>
            </a:endParaRPr>
          </a:p>
          <a:p>
            <a:pPr marL="0" marR="0" lvl="0" indent="0" algn="l" defTabSz="483306" rtl="0" eaLnBrk="1" fontAlgn="auto" latinLnBrk="0" hangingPunct="1">
              <a:lnSpc>
                <a:spcPct val="100000"/>
              </a:lnSpc>
              <a:spcBef>
                <a:spcPts val="0"/>
              </a:spcBef>
              <a:spcAft>
                <a:spcPts val="0"/>
              </a:spcAft>
              <a:buClrTx/>
              <a:buSzTx/>
              <a:buFontTx/>
              <a:buNone/>
              <a:tabLst/>
              <a:defRPr/>
            </a:pPr>
            <a:r>
              <a:rPr lang="en-US" sz="1200" b="1" dirty="0">
                <a:latin typeface="+mn-lt"/>
              </a:rPr>
              <a:t>Video by: </a:t>
            </a:r>
            <a:r>
              <a:rPr lang="en-US" sz="1200" b="0" dirty="0">
                <a:latin typeface="+mn-lt"/>
              </a:rPr>
              <a:t>With kind permission from the </a:t>
            </a:r>
            <a:r>
              <a:rPr lang="en-US" sz="1200" dirty="0">
                <a:solidFill>
                  <a:srgbClr val="000000"/>
                </a:solidFill>
                <a:effectLst/>
                <a:latin typeface="+mn-lt"/>
                <a:ea typeface="Calibri" panose="020F0502020204030204" pitchFamily="34" charset="0"/>
              </a:rPr>
              <a:t>Institution of Engineers Tanzania (IET) https://iet.or.tz/, e</a:t>
            </a:r>
            <a:r>
              <a:rPr lang="en-US" sz="1200" dirty="0">
                <a:effectLst/>
                <a:latin typeface="+mn-lt"/>
                <a:ea typeface="Calibri" panose="020F0502020204030204" pitchFamily="34" charset="0"/>
              </a:rPr>
              <a:t>xtract from </a:t>
            </a:r>
            <a:r>
              <a:rPr lang="en-US" sz="1200" i="1" dirty="0" err="1">
                <a:effectLst/>
                <a:latin typeface="+mn-lt"/>
                <a:ea typeface="Calibri" panose="020F0502020204030204" pitchFamily="34" charset="0"/>
              </a:rPr>
              <a:t>Usalama</a:t>
            </a:r>
            <a:r>
              <a:rPr lang="en-US" sz="1200" i="1" dirty="0">
                <a:effectLst/>
                <a:latin typeface="+mn-lt"/>
                <a:ea typeface="Calibri" panose="020F0502020204030204" pitchFamily="34" charset="0"/>
              </a:rPr>
              <a:t>, Afya </a:t>
            </a:r>
            <a:r>
              <a:rPr lang="en-US" sz="1200" i="1" dirty="0" err="1">
                <a:effectLst/>
                <a:latin typeface="+mn-lt"/>
                <a:ea typeface="Calibri" panose="020F0502020204030204" pitchFamily="34" charset="0"/>
              </a:rPr>
              <a:t>na</a:t>
            </a:r>
            <a:r>
              <a:rPr lang="en-US" sz="1200" i="1" dirty="0">
                <a:effectLst/>
                <a:latin typeface="+mn-lt"/>
                <a:ea typeface="Calibri" panose="020F0502020204030204" pitchFamily="34" charset="0"/>
              </a:rPr>
              <a:t> </a:t>
            </a:r>
            <a:r>
              <a:rPr lang="en-US" sz="1200" i="1" dirty="0" err="1">
                <a:effectLst/>
                <a:latin typeface="+mn-lt"/>
                <a:ea typeface="Calibri" panose="020F0502020204030204" pitchFamily="34" charset="0"/>
              </a:rPr>
              <a:t>Umasikini</a:t>
            </a:r>
            <a:r>
              <a:rPr lang="en-US" sz="1200" i="1" dirty="0">
                <a:effectLst/>
                <a:latin typeface="+mn-lt"/>
                <a:ea typeface="Calibri" panose="020F0502020204030204" pitchFamily="34" charset="0"/>
              </a:rPr>
              <a:t> / Safety, Health &amp; Poverty Part 1. </a:t>
            </a:r>
            <a:r>
              <a:rPr lang="en-US" sz="1200" dirty="0"/>
              <a:t>Further permission required for reuse. </a:t>
            </a:r>
            <a:r>
              <a:rPr lang="en-US" sz="1200" u="sng" dirty="0">
                <a:solidFill>
                  <a:srgbClr val="0563C1"/>
                </a:solidFill>
                <a:effectLst/>
                <a:latin typeface="+mn-lt"/>
                <a:ea typeface="Calibri" panose="020F0502020204030204" pitchFamily="34" charset="0"/>
                <a:hlinkClick r:id="rId3"/>
              </a:rPr>
              <a:t>https://www.youtube.com/watch?v=1mCYzqw8ZYE</a:t>
            </a:r>
            <a:endParaRPr lang="en-US" sz="1200" dirty="0">
              <a:effectLst/>
              <a:latin typeface="+mn-lt"/>
              <a:ea typeface="Calibri" panose="020F0502020204030204" pitchFamily="34" charset="0"/>
            </a:endParaRPr>
          </a:p>
          <a:p>
            <a:pPr defTabSz="483306">
              <a:defRPr/>
            </a:pPr>
            <a:r>
              <a:rPr lang="en-US" sz="1200" dirty="0">
                <a:solidFill>
                  <a:srgbClr val="00AEE5"/>
                </a:solidFill>
                <a:latin typeface="+mn-lt"/>
              </a:rPr>
              <a:t>     </a:t>
            </a:r>
          </a:p>
          <a:p>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9</a:t>
            </a:fld>
            <a:endParaRPr lang="en-GB"/>
          </a:p>
        </p:txBody>
      </p:sp>
    </p:spTree>
    <p:extLst>
      <p:ext uri="{BB962C8B-B14F-4D97-AF65-F5344CB8AC3E}">
        <p14:creationId xmlns:p14="http://schemas.microsoft.com/office/powerpoint/2010/main" val="2009950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p:spPr>
        <p:txBody>
          <a:bodyPr>
            <a:normAutofit/>
          </a:bodyPr>
          <a:lstStyle>
            <a:lvl1pPr marL="342900" indent="-342900" algn="l">
              <a:buFont typeface="Arial" charset="0"/>
              <a:buChar char="•"/>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0"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spTree>
    <p:extLst>
      <p:ext uri="{BB962C8B-B14F-4D97-AF65-F5344CB8AC3E}">
        <p14:creationId xmlns:p14="http://schemas.microsoft.com/office/powerpoint/2010/main" val="251312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5" name="Group 14"/>
          <p:cNvGrpSpPr/>
          <p:nvPr userDrawn="1"/>
        </p:nvGrpSpPr>
        <p:grpSpPr>
          <a:xfrm>
            <a:off x="-3" y="-20581"/>
            <a:ext cx="12192003" cy="6889714"/>
            <a:chOff x="-3" y="-20581"/>
            <a:chExt cx="12192003" cy="6889714"/>
          </a:xfrm>
        </p:grpSpPr>
        <p:sp>
          <p:nvSpPr>
            <p:cNvPr id="16"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a:t>
              </a:r>
              <a:r>
                <a:rPr lang="en-US" sz="1800">
                  <a:solidFill>
                    <a:schemeClr val="bg1"/>
                  </a:solidFill>
                  <a:latin typeface="Arial" charset="0"/>
                  <a:ea typeface="Arial" charset="0"/>
                  <a:cs typeface="Arial" charset="0"/>
                </a:rPr>
                <a:t>INTRODUCTION</a:t>
              </a:r>
              <a:endParaRPr lang="en-US" b="1">
                <a:solidFill>
                  <a:schemeClr val="bg1"/>
                </a:solidFill>
                <a:latin typeface="Arial" charset="0"/>
                <a:ea typeface="Arial" charset="0"/>
                <a:cs typeface="Arial" charset="0"/>
              </a:endParaRPr>
            </a:p>
          </p:txBody>
        </p:sp>
        <p:sp>
          <p:nvSpPr>
            <p:cNvPr id="18"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227595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7038974"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7" name="Group 16"/>
          <p:cNvGrpSpPr/>
          <p:nvPr userDrawn="1"/>
        </p:nvGrpSpPr>
        <p:grpSpPr>
          <a:xfrm>
            <a:off x="-3" y="-20581"/>
            <a:ext cx="12192003" cy="6889714"/>
            <a:chOff x="-3" y="-20581"/>
            <a:chExt cx="12192003" cy="6889714"/>
          </a:xfrm>
        </p:grpSpPr>
        <p:sp>
          <p:nvSpPr>
            <p:cNvPr id="18"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20"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262626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771525"/>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3" y="-20581"/>
            <a:ext cx="12192003" cy="6889714"/>
            <a:chOff x="-3" y="-20581"/>
            <a:chExt cx="12192003" cy="6889714"/>
          </a:xfrm>
        </p:grpSpPr>
        <p:sp>
          <p:nvSpPr>
            <p:cNvPr id="13"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15"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166874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5272087"/>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7" name="Group 16"/>
          <p:cNvGrpSpPr/>
          <p:nvPr userDrawn="1"/>
        </p:nvGrpSpPr>
        <p:grpSpPr>
          <a:xfrm>
            <a:off x="-3" y="-20581"/>
            <a:ext cx="12192003" cy="6889714"/>
            <a:chOff x="-3" y="-20581"/>
            <a:chExt cx="12192003" cy="6889714"/>
          </a:xfrm>
        </p:grpSpPr>
        <p:sp>
          <p:nvSpPr>
            <p:cNvPr id="18"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20"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3150268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514350" indent="-514350" algn="l">
              <a:buFont typeface="+mj-lt"/>
              <a:buAutoNum type="arabicPeriod"/>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5" name="Group 14"/>
          <p:cNvGrpSpPr/>
          <p:nvPr userDrawn="1"/>
        </p:nvGrpSpPr>
        <p:grpSpPr>
          <a:xfrm>
            <a:off x="-3" y="-20581"/>
            <a:ext cx="12192003" cy="6889714"/>
            <a:chOff x="-3" y="-20581"/>
            <a:chExt cx="12192003" cy="6889714"/>
          </a:xfrm>
        </p:grpSpPr>
        <p:sp>
          <p:nvSpPr>
            <p:cNvPr id="16"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18"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379501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6">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85900"/>
            <a:ext cx="12192000" cy="3886200"/>
          </a:xfrm>
          <a:prstGeom prst="rect">
            <a:avLst/>
          </a:pr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3" y="-20581"/>
            <a:ext cx="12192003" cy="6889714"/>
            <a:chOff x="-3" y="-20581"/>
            <a:chExt cx="12192003" cy="6889714"/>
          </a:xfrm>
        </p:grpSpPr>
        <p:sp>
          <p:nvSpPr>
            <p:cNvPr id="24"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26"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
        <p:nvSpPr>
          <p:cNvPr id="1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493129" y="1956340"/>
            <a:ext cx="5977119" cy="2858728"/>
          </a:xfrm>
          <a:prstGeom prst="rect">
            <a:avLst/>
          </a:prstGeom>
        </p:spPr>
        <p:txBody>
          <a:bodyPr>
            <a:normAutofit/>
          </a:bodyPr>
          <a:lstStyle>
            <a:lvl1pPr marL="0" indent="0" algn="l">
              <a:buFont typeface="+mj-lt"/>
              <a:buNone/>
              <a:defRPr sz="48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77650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6">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485900"/>
            <a:ext cx="12192000" cy="3886200"/>
          </a:xfrm>
          <a:prstGeom prst="rect">
            <a:avLst/>
          </a:pr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4596" y="2402352"/>
            <a:ext cx="6164317" cy="1938992"/>
          </a:xfrm>
          <a:prstGeom prst="rect">
            <a:avLst/>
          </a:prstGeom>
          <a:noFill/>
        </p:spPr>
        <p:txBody>
          <a:bodyPr wrap="square" rtlCol="0">
            <a:spAutoFit/>
          </a:bodyPr>
          <a:lstStyle/>
          <a:p>
            <a:r>
              <a:rPr lang="en-US" sz="6000">
                <a:solidFill>
                  <a:schemeClr val="bg1"/>
                </a:solidFill>
                <a:latin typeface="Arial" charset="0"/>
                <a:ea typeface="Arial" charset="0"/>
                <a:cs typeface="Arial" charset="0"/>
              </a:rPr>
              <a:t>Key things</a:t>
            </a:r>
            <a:br>
              <a:rPr lang="en-US" sz="6000">
                <a:solidFill>
                  <a:schemeClr val="bg1"/>
                </a:solidFill>
                <a:latin typeface="Arial" charset="0"/>
                <a:ea typeface="Arial" charset="0"/>
                <a:cs typeface="Arial" charset="0"/>
              </a:rPr>
            </a:br>
            <a:r>
              <a:rPr lang="en-US" sz="6000">
                <a:solidFill>
                  <a:schemeClr val="bg1"/>
                </a:solidFill>
                <a:latin typeface="Arial" charset="0"/>
                <a:ea typeface="Arial" charset="0"/>
                <a:cs typeface="Arial" charset="0"/>
              </a:rPr>
              <a:t>to remember</a:t>
            </a:r>
          </a:p>
        </p:txBody>
      </p:sp>
      <p:sp>
        <p:nvSpPr>
          <p:cNvPr id="9" name="Rectangle 8"/>
          <p:cNvSpPr/>
          <p:nvPr userDrawn="1"/>
        </p:nvSpPr>
        <p:spPr>
          <a:xfrm>
            <a:off x="6913509" y="659681"/>
            <a:ext cx="4783462" cy="553863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99221" y="-262059"/>
            <a:ext cx="5182699" cy="6690267"/>
          </a:xfrm>
          <a:prstGeom prst="rect">
            <a:avLst/>
          </a:prstGeom>
        </p:spPr>
      </p:pic>
      <p:grpSp>
        <p:nvGrpSpPr>
          <p:cNvPr id="21" name="Group 20"/>
          <p:cNvGrpSpPr/>
          <p:nvPr userDrawn="1"/>
        </p:nvGrpSpPr>
        <p:grpSpPr>
          <a:xfrm>
            <a:off x="-3" y="-20581"/>
            <a:ext cx="12192003" cy="6889714"/>
            <a:chOff x="-3" y="-20581"/>
            <a:chExt cx="12192003" cy="6889714"/>
          </a:xfrm>
        </p:grpSpPr>
        <p:sp>
          <p:nvSpPr>
            <p:cNvPr id="22"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0</a:t>
              </a:r>
              <a:r>
                <a:rPr lang="en-US">
                  <a:solidFill>
                    <a:schemeClr val="bg1"/>
                  </a:solidFill>
                  <a:latin typeface="Arial" charset="0"/>
                  <a:ea typeface="Arial" charset="0"/>
                  <a:cs typeface="Arial" charset="0"/>
                </a:rPr>
                <a:t>  • INTRODUCTION</a:t>
              </a:r>
              <a:endParaRPr lang="en-US" b="1">
                <a:solidFill>
                  <a:schemeClr val="bg1"/>
                </a:solidFill>
                <a:latin typeface="Arial" charset="0"/>
                <a:ea typeface="Arial" charset="0"/>
                <a:cs typeface="Arial" charset="0"/>
              </a:endParaRPr>
            </a:p>
          </p:txBody>
        </p:sp>
        <p:sp>
          <p:nvSpPr>
            <p:cNvPr id="24"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12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385776" y="6075680"/>
              <a:ext cx="727618" cy="707429"/>
            </a:xfrm>
            <a:prstGeom prst="rect">
              <a:avLst/>
            </a:prstGeom>
          </p:spPr>
        </p:pic>
      </p:grpSp>
    </p:spTree>
    <p:extLst>
      <p:ext uri="{BB962C8B-B14F-4D97-AF65-F5344CB8AC3E}">
        <p14:creationId xmlns:p14="http://schemas.microsoft.com/office/powerpoint/2010/main" val="1064751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315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106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3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7038974" y="914400"/>
            <a:ext cx="4576763" cy="5143500"/>
          </a:xfrm>
        </p:spPr>
        <p:txBody>
          <a:bodyPr>
            <a:normAutofit/>
          </a:bodyPr>
          <a:lstStyle>
            <a:lvl1pPr marL="342900" indent="-342900" algn="l">
              <a:buFont typeface="Arial" charset="0"/>
              <a:buChar char="•"/>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0"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spTree>
    <p:extLst>
      <p:ext uri="{BB962C8B-B14F-4D97-AF65-F5344CB8AC3E}">
        <p14:creationId xmlns:p14="http://schemas.microsoft.com/office/powerpoint/2010/main" val="212176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771525"/>
            <a:ext cx="11134726" cy="828675"/>
          </a:xfrm>
        </p:spPr>
        <p:txBody>
          <a:bodyPr>
            <a:normAutofit/>
          </a:bodyPr>
          <a:lstStyle>
            <a:lvl1pPr marL="342900" indent="-342900" algn="l">
              <a:buFont typeface="Arial" charset="0"/>
              <a:buChar char="•"/>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0"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spTree>
    <p:extLst>
      <p:ext uri="{BB962C8B-B14F-4D97-AF65-F5344CB8AC3E}">
        <p14:creationId xmlns:p14="http://schemas.microsoft.com/office/powerpoint/2010/main" val="230725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5272087"/>
            <a:ext cx="11134726" cy="828675"/>
          </a:xfrm>
        </p:spPr>
        <p:txBody>
          <a:bodyPr>
            <a:normAutofit/>
          </a:bodyPr>
          <a:lstStyle>
            <a:lvl1pPr marL="342900" indent="-342900" algn="l">
              <a:buFont typeface="Arial" charset="0"/>
              <a:buChar char="•"/>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2"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spTree>
    <p:extLst>
      <p:ext uri="{BB962C8B-B14F-4D97-AF65-F5344CB8AC3E}">
        <p14:creationId xmlns:p14="http://schemas.microsoft.com/office/powerpoint/2010/main" val="157765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p:spPr>
        <p:txBody>
          <a:bodyPr>
            <a:normAutofit/>
          </a:bodyPr>
          <a:lstStyle>
            <a:lvl1pPr marL="514350" indent="-514350" algn="l">
              <a:buFont typeface="+mj-lt"/>
              <a:buAutoNum type="arabicPeriod"/>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Rectangle 8"/>
          <p:cNvSpPr/>
          <p:nvPr userDrawn="1"/>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8"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spTree>
    <p:extLst>
      <p:ext uri="{BB962C8B-B14F-4D97-AF65-F5344CB8AC3E}">
        <p14:creationId xmlns:p14="http://schemas.microsoft.com/office/powerpoint/2010/main" val="315140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3" y="-20581"/>
            <a:ext cx="12192003" cy="6889714"/>
            <a:chOff x="-3" y="-20581"/>
            <a:chExt cx="12192003" cy="6889714"/>
          </a:xfrm>
        </p:grpSpPr>
        <p:sp>
          <p:nvSpPr>
            <p:cNvPr id="14" name="Rectangle 8"/>
            <p:cNvSpPr/>
            <p:nvPr/>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6" name="Rectangle 8"/>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grpSp>
      <p:sp>
        <p:nvSpPr>
          <p:cNvPr id="18"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493129" y="1956340"/>
            <a:ext cx="5977119" cy="2858728"/>
          </a:xfrm>
        </p:spPr>
        <p:txBody>
          <a:bodyPr>
            <a:normAutofit/>
          </a:bodyPr>
          <a:lstStyle>
            <a:lvl1pPr marL="0" indent="0" algn="l">
              <a:buFont typeface="+mj-lt"/>
              <a:buNone/>
              <a:defRPr sz="48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432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4596" y="2402352"/>
            <a:ext cx="6164317" cy="1938992"/>
          </a:xfrm>
          <a:prstGeom prst="rect">
            <a:avLst/>
          </a:prstGeom>
          <a:noFill/>
        </p:spPr>
        <p:txBody>
          <a:bodyPr wrap="square" rtlCol="0">
            <a:spAutoFit/>
          </a:bodyPr>
          <a:lstStyle/>
          <a:p>
            <a:r>
              <a:rPr lang="en-US" sz="6000">
                <a:solidFill>
                  <a:schemeClr val="bg1"/>
                </a:solidFill>
                <a:latin typeface="Arial" charset="0"/>
                <a:ea typeface="Arial" charset="0"/>
                <a:cs typeface="Arial" charset="0"/>
              </a:rPr>
              <a:t>Key things</a:t>
            </a:r>
            <a:br>
              <a:rPr lang="en-US" sz="6000">
                <a:solidFill>
                  <a:schemeClr val="bg1"/>
                </a:solidFill>
                <a:latin typeface="Arial" charset="0"/>
                <a:ea typeface="Arial" charset="0"/>
                <a:cs typeface="Arial" charset="0"/>
              </a:rPr>
            </a:br>
            <a:r>
              <a:rPr lang="en-US" sz="6000">
                <a:solidFill>
                  <a:schemeClr val="bg1"/>
                </a:solidFill>
                <a:latin typeface="Arial" charset="0"/>
                <a:ea typeface="Arial" charset="0"/>
                <a:cs typeface="Arial" charset="0"/>
              </a:rPr>
              <a:t>to remember</a:t>
            </a:r>
          </a:p>
        </p:txBody>
      </p:sp>
      <p:sp>
        <p:nvSpPr>
          <p:cNvPr id="9" name="Rectangle 8"/>
          <p:cNvSpPr/>
          <p:nvPr userDrawn="1"/>
        </p:nvSpPr>
        <p:spPr>
          <a:xfrm>
            <a:off x="6913509" y="659681"/>
            <a:ext cx="4783462" cy="553863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99221" y="-262059"/>
            <a:ext cx="5182699" cy="6690267"/>
          </a:xfrm>
          <a:prstGeom prst="rect">
            <a:avLst/>
          </a:prstGeom>
        </p:spPr>
      </p:pic>
      <p:grpSp>
        <p:nvGrpSpPr>
          <p:cNvPr id="11" name="Group 10"/>
          <p:cNvGrpSpPr/>
          <p:nvPr userDrawn="1"/>
        </p:nvGrpSpPr>
        <p:grpSpPr>
          <a:xfrm>
            <a:off x="-3" y="-20581"/>
            <a:ext cx="12192003" cy="6889714"/>
            <a:chOff x="-3" y="-20581"/>
            <a:chExt cx="12192003" cy="6889714"/>
          </a:xfrm>
        </p:grpSpPr>
        <p:sp>
          <p:nvSpPr>
            <p:cNvPr id="12" name="Rectangle 8"/>
            <p:cNvSpPr/>
            <p:nvPr/>
          </p:nvSpPr>
          <p:spPr>
            <a:xfrm rot="10800000" flipV="1">
              <a:off x="-3" y="-20581"/>
              <a:ext cx="8610602"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24588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0594" y="101108"/>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WHY SAFETY, HEALTH AND THE ENVIRONMENT MATTER</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4" name="Rectangle 8"/>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46177" y="5933338"/>
              <a:ext cx="870408" cy="870408"/>
            </a:xfrm>
            <a:prstGeom prst="rect">
              <a:avLst/>
            </a:prstGeom>
          </p:spPr>
        </p:pic>
      </p:grpSp>
    </p:spTree>
    <p:extLst>
      <p:ext uri="{BB962C8B-B14F-4D97-AF65-F5344CB8AC3E}">
        <p14:creationId xmlns:p14="http://schemas.microsoft.com/office/powerpoint/2010/main" val="146788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5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1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081EC-51CF-4CC9-BEBF-1E9EA397A6CC}"/>
              </a:ext>
            </a:extLst>
          </p:cNvPr>
          <p:cNvSpPr>
            <a:spLocks noGrp="1"/>
          </p:cNvSpPr>
          <p:nvPr>
            <p:ph type="body" idx="1"/>
          </p:nvPr>
        </p:nvSpPr>
        <p:spPr>
          <a:xfrm>
            <a:off x="838200" y="1085850"/>
            <a:ext cx="4391025" cy="5091113"/>
          </a:xfrm>
          <a:prstGeom prst="rect">
            <a:avLst/>
          </a:prstGeom>
        </p:spPr>
        <p:txBody>
          <a:bodyPr vert="horz" lIns="91440" tIns="45720" rIns="91440" bIns="45720" rtlCol="0">
            <a:normAutofit/>
          </a:bodyPr>
          <a:lstStyle/>
          <a:p>
            <a:pPr lvl="0"/>
            <a:r>
              <a:rPr lang="en-US"/>
              <a:t>Click to edit text</a:t>
            </a:r>
          </a:p>
        </p:txBody>
      </p:sp>
    </p:spTree>
    <p:extLst>
      <p:ext uri="{BB962C8B-B14F-4D97-AF65-F5344CB8AC3E}">
        <p14:creationId xmlns:p14="http://schemas.microsoft.com/office/powerpoint/2010/main" val="134160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3" r:id="rId6"/>
    <p:sldLayoutId id="2147483654" r:id="rId7"/>
    <p:sldLayoutId id="2147483657" r:id="rId8"/>
    <p:sldLayoutId id="214748366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8575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boat, raft&#10;&#10;Description automatically generated">
            <a:extLst>
              <a:ext uri="{FF2B5EF4-FFF2-40B4-BE49-F238E27FC236}">
                <a16:creationId xmlns:a16="http://schemas.microsoft.com/office/drawing/2014/main" id="{BB9DD59A-F6EA-094E-94D3-CFB946AA15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12358"/>
            <a:ext cx="12231932" cy="6857295"/>
          </a:xfrm>
          <a:prstGeom prst="rect">
            <a:avLst/>
          </a:prstGeom>
        </p:spPr>
      </p:pic>
      <p:sp>
        <p:nvSpPr>
          <p:cNvPr id="2" name="TextBox 1">
            <a:extLst>
              <a:ext uri="{FF2B5EF4-FFF2-40B4-BE49-F238E27FC236}">
                <a16:creationId xmlns:a16="http://schemas.microsoft.com/office/drawing/2014/main" id="{239CDD6E-D13A-4B80-A18C-54381355AA55}"/>
              </a:ext>
            </a:extLst>
          </p:cNvPr>
          <p:cNvSpPr txBox="1"/>
          <p:nvPr/>
        </p:nvSpPr>
        <p:spPr>
          <a:xfrm>
            <a:off x="326572" y="6567938"/>
            <a:ext cx="6008914" cy="276999"/>
          </a:xfrm>
          <a:prstGeom prst="rect">
            <a:avLst/>
          </a:prstGeom>
          <a:noFill/>
        </p:spPr>
        <p:txBody>
          <a:bodyPr wrap="square" rtlCol="0">
            <a:spAutoFit/>
          </a:bodyPr>
          <a:lstStyle/>
          <a:p>
            <a:r>
              <a:rPr lang="en-US" sz="1200">
                <a:solidFill>
                  <a:schemeClr val="bg1"/>
                </a:solidFill>
              </a:rPr>
              <a:t>For copyright details see last slide of this PowerPoint presentation</a:t>
            </a:r>
          </a:p>
        </p:txBody>
      </p:sp>
    </p:spTree>
    <p:extLst>
      <p:ext uri="{BB962C8B-B14F-4D97-AF65-F5344CB8AC3E}">
        <p14:creationId xmlns:p14="http://schemas.microsoft.com/office/powerpoint/2010/main" val="24800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19FB3F8-CC5F-5D45-84F5-87F13487F024}"/>
              </a:ext>
            </a:extLst>
          </p:cNvPr>
          <p:cNvSpPr>
            <a:spLocks noGrp="1"/>
          </p:cNvSpPr>
          <p:nvPr>
            <p:ph type="subTitle" idx="1"/>
          </p:nvPr>
        </p:nvSpPr>
        <p:spPr>
          <a:xfrm>
            <a:off x="3187823" y="895508"/>
            <a:ext cx="3358662" cy="828675"/>
          </a:xfrm>
        </p:spPr>
        <p:txBody>
          <a:bodyPr/>
          <a:lstStyle/>
          <a:p>
            <a:pPr marL="0" indent="0">
              <a:buNone/>
            </a:pPr>
            <a:r>
              <a:rPr lang="en-US">
                <a:latin typeface="Arial" panose="020B0604020202020204" pitchFamily="34" charset="0"/>
                <a:cs typeface="Arial" panose="020B0604020202020204" pitchFamily="34" charset="0"/>
              </a:rPr>
              <a:t>Tango’s family </a:t>
            </a:r>
          </a:p>
          <a:p>
            <a:endParaRPr lang="en-PK"/>
          </a:p>
        </p:txBody>
      </p:sp>
      <p:pic>
        <p:nvPicPr>
          <p:cNvPr id="10" name="Personal Cost of Safety">
            <a:hlinkClick r:id="" action="ppaction://media"/>
            <a:extLst>
              <a:ext uri="{FF2B5EF4-FFF2-40B4-BE49-F238E27FC236}">
                <a16:creationId xmlns:a16="http://schemas.microsoft.com/office/drawing/2014/main" id="{04B7B537-D1E8-4B29-A402-903777344D88}"/>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rotWithShape="1">
          <a:blip r:embed="rId5"/>
          <a:srcRect b="1604"/>
          <a:stretch>
            <a:fillRect/>
          </a:stretch>
        </p:blipFill>
        <p:spPr>
          <a:xfrm>
            <a:off x="207906" y="1724183"/>
            <a:ext cx="8628269" cy="477576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E24ED9BB-C684-4743-A78E-6CD5369B8421}"/>
              </a:ext>
            </a:extLst>
          </p:cNvPr>
          <p:cNvSpPr>
            <a:spLocks noGrp="1"/>
          </p:cNvSpPr>
          <p:nvPr>
            <p:ph type="sldNum" sz="quarter" idx="4294967295"/>
          </p:nvPr>
        </p:nvSpPr>
        <p:spPr>
          <a:xfrm>
            <a:off x="10073180" y="6499948"/>
            <a:ext cx="862743" cy="3414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62D93A-3BA0-8848-BFA3-D7046C1B555D}" type="slidenum">
              <a:rPr kumimoji="0" lang="en-US" b="0" i="0" u="none" strike="noStrike" kern="1200" cap="none" spc="0" normalizeH="0" baseline="0" noProof="0">
                <a:ln>
                  <a:noFill/>
                </a:ln>
                <a:solidFill>
                  <a:srgbClr val="002345"/>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b="0" i="0" u="none" strike="noStrike" kern="1200" cap="none" spc="0" normalizeH="0" baseline="0" noProof="0">
              <a:ln>
                <a:noFill/>
              </a:ln>
              <a:solidFill>
                <a:srgbClr val="002345"/>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1535DF-86FE-42AF-8F52-AD787F5A0DD6}"/>
              </a:ext>
            </a:extLst>
          </p:cNvPr>
          <p:cNvSpPr txBox="1"/>
          <p:nvPr/>
        </p:nvSpPr>
        <p:spPr>
          <a:xfrm>
            <a:off x="8955587" y="4504553"/>
            <a:ext cx="3357379" cy="1600438"/>
          </a:xfrm>
          <a:prstGeom prst="rect">
            <a:avLst/>
          </a:prstGeom>
          <a:noFill/>
        </p:spPr>
        <p:txBody>
          <a:bodyPr wrap="square" rtlCol="0">
            <a:spAutoFit/>
          </a:bodyPr>
          <a:lstStyle/>
          <a:p>
            <a:r>
              <a:rPr lang="en-US" sz="14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Video</a:t>
            </a:r>
            <a:r>
              <a:rPr lang="en-US" sz="1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 Institution of Engineers Tanzania with Contractors Registration Board Tanzania, Occupational Safety and Health Authority, United Kingdom Government Department for International Development and Engineers Against Poverty </a:t>
            </a:r>
            <a:endParaRPr lang="en-US" sz="14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524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l="39000" t="10000" r="1000" b="6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1CDCD2-A6D3-A74B-944A-633592F658A2}"/>
              </a:ext>
            </a:extLst>
          </p:cNvPr>
          <p:cNvSpPr>
            <a:spLocks noGrp="1"/>
          </p:cNvSpPr>
          <p:nvPr>
            <p:ph type="subTitle" idx="1"/>
          </p:nvPr>
        </p:nvSpPr>
        <p:spPr>
          <a:xfrm>
            <a:off x="123631" y="2507090"/>
            <a:ext cx="4375798" cy="1843820"/>
          </a:xfrm>
          <a:solidFill>
            <a:schemeClr val="bg1">
              <a:alpha val="77000"/>
            </a:schemeClr>
          </a:solidFill>
        </p:spPr>
        <p:txBody>
          <a:bodyPr>
            <a:normAutofit fontScale="92500"/>
          </a:bodyPr>
          <a:lstStyle/>
          <a:p>
            <a:pPr marL="0" indent="0">
              <a:buNone/>
              <a:defRPr/>
            </a:pPr>
            <a:r>
              <a:rPr lang="en-GB" b="1"/>
              <a:t>Workers can get diseases</a:t>
            </a:r>
            <a:endParaRPr lang="en-GB"/>
          </a:p>
          <a:p>
            <a:pPr>
              <a:defRPr/>
            </a:pPr>
            <a:endParaRPr lang="en-GB" b="1"/>
          </a:p>
          <a:p>
            <a:pPr>
              <a:defRPr/>
            </a:pPr>
            <a:r>
              <a:rPr lang="en-GB"/>
              <a:t>Cancer or breathing diseases </a:t>
            </a:r>
          </a:p>
          <a:p>
            <a:endParaRPr lang="en-PK"/>
          </a:p>
        </p:txBody>
      </p:sp>
      <p:sp>
        <p:nvSpPr>
          <p:cNvPr id="2" name="Slide Number Placeholder 1">
            <a:extLst>
              <a:ext uri="{FF2B5EF4-FFF2-40B4-BE49-F238E27FC236}">
                <a16:creationId xmlns:a16="http://schemas.microsoft.com/office/drawing/2014/main" id="{452ED6A5-E314-4CFB-9AC8-B363AD6E8D94}"/>
              </a:ext>
            </a:extLst>
          </p:cNvPr>
          <p:cNvSpPr>
            <a:spLocks noGrp="1"/>
          </p:cNvSpPr>
          <p:nvPr>
            <p:ph type="sldNum" sz="quarter" idx="4294967295"/>
          </p:nvPr>
        </p:nvSpPr>
        <p:spPr>
          <a:xfrm>
            <a:off x="10500965" y="6506322"/>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11</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73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l="30000" r="10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4878EC-94AD-2947-8CE1-C877BE60A3F1}"/>
              </a:ext>
            </a:extLst>
          </p:cNvPr>
          <p:cNvSpPr>
            <a:spLocks noGrp="1"/>
          </p:cNvSpPr>
          <p:nvPr>
            <p:ph type="subTitle" idx="1"/>
          </p:nvPr>
        </p:nvSpPr>
        <p:spPr>
          <a:xfrm>
            <a:off x="123093" y="2584449"/>
            <a:ext cx="5503985" cy="2005135"/>
          </a:xfrm>
        </p:spPr>
        <p:txBody>
          <a:bodyPr/>
          <a:lstStyle/>
          <a:p>
            <a:pPr>
              <a:defRPr/>
            </a:pPr>
            <a:r>
              <a:rPr lang="en-GB"/>
              <a:t>Damage to muscles or bones</a:t>
            </a:r>
          </a:p>
          <a:p>
            <a:pPr marL="0" indent="0">
              <a:buNone/>
              <a:defRPr/>
            </a:pPr>
            <a:endParaRPr lang="en-GB"/>
          </a:p>
          <a:p>
            <a:pPr>
              <a:defRPr/>
            </a:pPr>
            <a:r>
              <a:rPr lang="en-GB"/>
              <a:t>Hearing loss from too much loud noise</a:t>
            </a:r>
          </a:p>
          <a:p>
            <a:endParaRPr lang="en-PK"/>
          </a:p>
        </p:txBody>
      </p:sp>
      <p:sp>
        <p:nvSpPr>
          <p:cNvPr id="2" name="Slide Number Placeholder 1">
            <a:extLst>
              <a:ext uri="{FF2B5EF4-FFF2-40B4-BE49-F238E27FC236}">
                <a16:creationId xmlns:a16="http://schemas.microsoft.com/office/drawing/2014/main" id="{452ED6A5-E314-4CFB-9AC8-B363AD6E8D94}"/>
              </a:ext>
            </a:extLst>
          </p:cNvPr>
          <p:cNvSpPr>
            <a:spLocks noGrp="1"/>
          </p:cNvSpPr>
          <p:nvPr>
            <p:ph type="sldNum" sz="quarter" idx="4294967295"/>
          </p:nvPr>
        </p:nvSpPr>
        <p:spPr>
          <a:xfrm>
            <a:off x="10495601" y="6506322"/>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12</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9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3023B3-24A4-894B-8182-6996106ED705}"/>
              </a:ext>
            </a:extLst>
          </p:cNvPr>
          <p:cNvSpPr>
            <a:spLocks noGrp="1"/>
          </p:cNvSpPr>
          <p:nvPr>
            <p:ph type="subTitle" idx="1"/>
          </p:nvPr>
        </p:nvSpPr>
        <p:spPr>
          <a:xfrm>
            <a:off x="7394017" y="1066205"/>
            <a:ext cx="5000274" cy="5433646"/>
          </a:xfrm>
          <a:noFill/>
        </p:spPr>
        <p:txBody>
          <a:bodyPr>
            <a:normAutofit/>
          </a:bodyPr>
          <a:lstStyle/>
          <a:p>
            <a:pPr marL="0" indent="0">
              <a:buNone/>
            </a:pPr>
            <a:r>
              <a:rPr lang="en-US" dirty="0"/>
              <a:t>You need to be provided with:</a:t>
            </a:r>
          </a:p>
          <a:p>
            <a:pPr marL="0" indent="0">
              <a:buNone/>
            </a:pPr>
            <a:endParaRPr lang="en-US" dirty="0"/>
          </a:p>
          <a:p>
            <a:pPr>
              <a:buFont typeface="Wingdings" panose="05000000000000000000" pitchFamily="2" charset="2"/>
              <a:buChar char="ü"/>
            </a:pPr>
            <a:r>
              <a:rPr lang="en-US" dirty="0"/>
              <a:t>Safe ways of working</a:t>
            </a:r>
          </a:p>
          <a:p>
            <a:pPr>
              <a:buFont typeface="Wingdings" panose="05000000000000000000" pitchFamily="2" charset="2"/>
              <a:buChar char="ü"/>
            </a:pPr>
            <a:r>
              <a:rPr lang="en-US" dirty="0"/>
              <a:t>Safe equipment</a:t>
            </a:r>
          </a:p>
          <a:p>
            <a:pPr>
              <a:buFont typeface="Wingdings" panose="05000000000000000000" pitchFamily="2" charset="2"/>
              <a:buChar char="ü"/>
            </a:pPr>
            <a:r>
              <a:rPr lang="en-US" dirty="0"/>
              <a:t>Limited exposure to hazards</a:t>
            </a:r>
          </a:p>
          <a:p>
            <a:pPr marL="0" indent="0">
              <a:buNone/>
            </a:pPr>
            <a:endParaRPr lang="en-US" dirty="0">
              <a:latin typeface="Calibri Light"/>
              <a:cs typeface="Calibri Light"/>
            </a:endParaRPr>
          </a:p>
          <a:p>
            <a:pPr marL="0" indent="0">
              <a:buNone/>
            </a:pPr>
            <a:r>
              <a:rPr lang="en-US" dirty="0"/>
              <a:t>You should be safe on site -  everyone should go home safely </a:t>
            </a:r>
          </a:p>
        </p:txBody>
      </p:sp>
      <p:sp>
        <p:nvSpPr>
          <p:cNvPr id="4" name="Slide Number Placeholder 3">
            <a:extLst>
              <a:ext uri="{FF2B5EF4-FFF2-40B4-BE49-F238E27FC236}">
                <a16:creationId xmlns:a16="http://schemas.microsoft.com/office/drawing/2014/main" id="{7006E04F-DB02-495C-831E-222F0AE4B4F4}"/>
              </a:ext>
            </a:extLst>
          </p:cNvPr>
          <p:cNvSpPr>
            <a:spLocks noGrp="1"/>
          </p:cNvSpPr>
          <p:nvPr>
            <p:ph type="sldNum" sz="quarter" idx="4294967295"/>
          </p:nvPr>
        </p:nvSpPr>
        <p:spPr>
          <a:xfrm>
            <a:off x="10489739" y="6499851"/>
            <a:ext cx="621323" cy="532178"/>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13</a:t>
            </a:fld>
            <a:endParaRPr lang="en-GB">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9FDDAA-83CC-E141-BF8A-FA5DF9093E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179744"/>
            <a:ext cx="7092767" cy="49537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876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93A781A-FDA0-7645-A927-92BD6CDF988B}"/>
              </a:ext>
            </a:extLst>
          </p:cNvPr>
          <p:cNvSpPr>
            <a:spLocks noGrp="1"/>
          </p:cNvSpPr>
          <p:nvPr>
            <p:ph type="subTitle" idx="1"/>
          </p:nvPr>
        </p:nvSpPr>
        <p:spPr>
          <a:xfrm>
            <a:off x="173894" y="1999635"/>
            <a:ext cx="6402752" cy="2858728"/>
          </a:xfrm>
        </p:spPr>
        <p:txBody>
          <a:bodyPr>
            <a:normAutofit/>
          </a:bodyPr>
          <a:lstStyle/>
          <a:p>
            <a:r>
              <a:rPr lang="en-US" sz="6000">
                <a:latin typeface="Arial" panose="020B0604020202020204" pitchFamily="34" charset="0"/>
                <a:cs typeface="Arial" panose="020B0604020202020204" pitchFamily="34" charset="0"/>
              </a:rPr>
              <a:t>Why the environment matters</a:t>
            </a:r>
            <a:endParaRPr lang="en-PK" sz="6000"/>
          </a:p>
        </p:txBody>
      </p:sp>
      <p:pic>
        <p:nvPicPr>
          <p:cNvPr id="8" name="Picture 7">
            <a:extLst>
              <a:ext uri="{FF2B5EF4-FFF2-40B4-BE49-F238E27FC236}">
                <a16:creationId xmlns:a16="http://schemas.microsoft.com/office/drawing/2014/main" id="{7554C06E-37C4-164A-B25E-8A54DA43BB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3696" y="1175970"/>
            <a:ext cx="6441995" cy="4506059"/>
          </a:xfrm>
          <a:prstGeom prst="rect">
            <a:avLst/>
          </a:prstGeom>
        </p:spPr>
      </p:pic>
      <p:sp>
        <p:nvSpPr>
          <p:cNvPr id="5" name="Slide Number Placeholder 3">
            <a:extLst>
              <a:ext uri="{FF2B5EF4-FFF2-40B4-BE49-F238E27FC236}">
                <a16:creationId xmlns:a16="http://schemas.microsoft.com/office/drawing/2014/main" id="{E75A0C6E-05CB-0C4B-B795-6FD1F2B11284}"/>
              </a:ext>
            </a:extLst>
          </p:cNvPr>
          <p:cNvSpPr txBox="1">
            <a:spLocks/>
          </p:cNvSpPr>
          <p:nvPr/>
        </p:nvSpPr>
        <p:spPr>
          <a:xfrm>
            <a:off x="10489739" y="6499851"/>
            <a:ext cx="621323" cy="5321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smtClean="0">
                <a:latin typeface="Arial" panose="020B0604020202020204" pitchFamily="34" charset="0"/>
                <a:cs typeface="Arial" panose="020B0604020202020204" pitchFamily="34" charset="0"/>
              </a:rPr>
              <a:pPr/>
              <a:t>14</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15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D41D161-0F81-364D-86FC-04644CEB59AD}"/>
              </a:ext>
            </a:extLst>
          </p:cNvPr>
          <p:cNvSpPr>
            <a:spLocks noGrp="1"/>
          </p:cNvSpPr>
          <p:nvPr>
            <p:ph type="subTitle" idx="1"/>
          </p:nvPr>
        </p:nvSpPr>
        <p:spPr>
          <a:xfrm>
            <a:off x="146304" y="2324727"/>
            <a:ext cx="6345382" cy="3637161"/>
          </a:xfrm>
          <a:solidFill>
            <a:schemeClr val="bg1">
              <a:alpha val="71000"/>
            </a:schemeClr>
          </a:solidFill>
        </p:spPr>
        <p:txBody>
          <a:bodyPr>
            <a:normAutofit/>
          </a:bodyPr>
          <a:lstStyle/>
          <a:p>
            <a:pPr marL="0" indent="0">
              <a:buNone/>
            </a:pPr>
            <a:r>
              <a:rPr lang="en-US">
                <a:latin typeface="Arial" panose="020B0604020202020204" pitchFamily="34" charset="0"/>
                <a:cs typeface="Arial" panose="020B0604020202020204" pitchFamily="34" charset="0"/>
              </a:rPr>
              <a:t>We rely on the natural environment for:</a:t>
            </a:r>
          </a:p>
          <a:p>
            <a:r>
              <a:rPr lang="en-US">
                <a:latin typeface="Arial" panose="020B0604020202020204" pitchFamily="34" charset="0"/>
                <a:cs typeface="Arial" panose="020B0604020202020204" pitchFamily="34" charset="0"/>
              </a:rPr>
              <a:t>Air</a:t>
            </a:r>
          </a:p>
          <a:p>
            <a:r>
              <a:rPr lang="en-US">
                <a:latin typeface="Arial" panose="020B0604020202020204" pitchFamily="34" charset="0"/>
                <a:cs typeface="Arial" panose="020B0604020202020204" pitchFamily="34" charset="0"/>
              </a:rPr>
              <a:t>Water</a:t>
            </a:r>
          </a:p>
          <a:p>
            <a:r>
              <a:rPr lang="en-US">
                <a:latin typeface="Arial" panose="020B0604020202020204" pitchFamily="34" charset="0"/>
                <a:cs typeface="Arial" panose="020B0604020202020204" pitchFamily="34" charset="0"/>
              </a:rPr>
              <a:t>Food</a:t>
            </a:r>
          </a:p>
          <a:p>
            <a:r>
              <a:rPr lang="en-US">
                <a:latin typeface="Arial" panose="020B0604020202020204" pitchFamily="34" charset="0"/>
                <a:cs typeface="Arial" panose="020B0604020202020204" pitchFamily="34" charset="0"/>
              </a:rPr>
              <a:t>Natural resources</a:t>
            </a:r>
          </a:p>
          <a:p>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Nature is special and sacred</a:t>
            </a:r>
          </a:p>
        </p:txBody>
      </p:sp>
      <p:sp>
        <p:nvSpPr>
          <p:cNvPr id="3" name="Slide Number Placeholder 2">
            <a:extLst>
              <a:ext uri="{FF2B5EF4-FFF2-40B4-BE49-F238E27FC236}">
                <a16:creationId xmlns:a16="http://schemas.microsoft.com/office/drawing/2014/main" id="{62264A25-E7B8-48C8-B86D-0116CC01FE66}"/>
              </a:ext>
            </a:extLst>
          </p:cNvPr>
          <p:cNvSpPr>
            <a:spLocks noGrp="1"/>
          </p:cNvSpPr>
          <p:nvPr>
            <p:ph type="sldNum" sz="quarter" idx="4294967295"/>
          </p:nvPr>
        </p:nvSpPr>
        <p:spPr>
          <a:xfrm>
            <a:off x="10465637" y="6493956"/>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15</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887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4570AAD-F31B-BC42-8105-71D2E756B01B}"/>
              </a:ext>
            </a:extLst>
          </p:cNvPr>
          <p:cNvSpPr>
            <a:spLocks noGrp="1"/>
          </p:cNvSpPr>
          <p:nvPr>
            <p:ph type="subTitle" idx="1"/>
          </p:nvPr>
        </p:nvSpPr>
        <p:spPr>
          <a:xfrm>
            <a:off x="0" y="2015652"/>
            <a:ext cx="5847860" cy="3270868"/>
          </a:xfrm>
          <a:solidFill>
            <a:schemeClr val="tx1">
              <a:alpha val="0"/>
            </a:schemeClr>
          </a:solidFill>
        </p:spPr>
        <p:txBody>
          <a:bodyPr>
            <a:normAutofit/>
          </a:bodyPr>
          <a:lstStyle/>
          <a:p>
            <a:pPr marL="0" indent="0">
              <a:buNone/>
            </a:pPr>
            <a:r>
              <a:rPr lang="en-GB" dirty="0">
                <a:latin typeface="Arial" panose="020B0604020202020204" pitchFamily="34" charset="0"/>
                <a:cs typeface="Arial" panose="020B0604020202020204" pitchFamily="34" charset="0"/>
              </a:rPr>
              <a:t>Construction can:</a:t>
            </a:r>
          </a:p>
          <a:p>
            <a:pPr marL="0" indent="0">
              <a:buNone/>
            </a:pPr>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Damage nature and wildlife</a:t>
            </a:r>
          </a:p>
          <a:p>
            <a:r>
              <a:rPr lang="en-GB" dirty="0">
                <a:latin typeface="Arial" panose="020B0604020202020204" pitchFamily="34" charset="0"/>
                <a:cs typeface="Arial" panose="020B0604020202020204" pitchFamily="34" charset="0"/>
              </a:rPr>
              <a:t>Cause soil pollution</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endParaRPr lang="en-PK"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2264A25-E7B8-48C8-B86D-0116CC01FE66}"/>
              </a:ext>
            </a:extLst>
          </p:cNvPr>
          <p:cNvSpPr>
            <a:spLocks noGrp="1"/>
          </p:cNvSpPr>
          <p:nvPr>
            <p:ph type="sldNum" sz="quarter" idx="4294967295"/>
          </p:nvPr>
        </p:nvSpPr>
        <p:spPr>
          <a:xfrm>
            <a:off x="10415954" y="6494299"/>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16</a:t>
            </a:fld>
            <a:endParaRPr lang="en-GB">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C609DF4-27F0-AA43-8355-17B6372A55B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615314" y="794493"/>
            <a:ext cx="5721468" cy="5269013"/>
          </a:xfrm>
          <a:prstGeom prst="rect">
            <a:avLst/>
          </a:prstGeom>
        </p:spPr>
      </p:pic>
    </p:spTree>
    <p:extLst>
      <p:ext uri="{BB962C8B-B14F-4D97-AF65-F5344CB8AC3E}">
        <p14:creationId xmlns:p14="http://schemas.microsoft.com/office/powerpoint/2010/main" val="3542838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E1AE373-5FEC-FD41-9AA6-90E14B3BD1BD}"/>
              </a:ext>
            </a:extLst>
          </p:cNvPr>
          <p:cNvSpPr>
            <a:spLocks noGrp="1"/>
          </p:cNvSpPr>
          <p:nvPr>
            <p:ph type="subTitle" idx="1"/>
          </p:nvPr>
        </p:nvSpPr>
        <p:spPr>
          <a:xfrm>
            <a:off x="114300" y="6078537"/>
            <a:ext cx="11134726" cy="828675"/>
          </a:xfrm>
        </p:spPr>
        <p:txBody>
          <a:bodyPr/>
          <a:lstStyle/>
          <a:p>
            <a:pPr algn="ctr"/>
            <a:r>
              <a:rPr lang="en-US" dirty="0"/>
              <a:t>Cause air pollution and add to climate change</a:t>
            </a:r>
            <a:endParaRPr lang="es-ES_tradnl" dirty="0"/>
          </a:p>
        </p:txBody>
      </p:sp>
      <p:sp>
        <p:nvSpPr>
          <p:cNvPr id="2" name="Slide Number Placeholder 1">
            <a:extLst>
              <a:ext uri="{FF2B5EF4-FFF2-40B4-BE49-F238E27FC236}">
                <a16:creationId xmlns:a16="http://schemas.microsoft.com/office/drawing/2014/main" id="{671DA55D-3356-A047-9A2A-270B72C2F682}"/>
              </a:ext>
            </a:extLst>
          </p:cNvPr>
          <p:cNvSpPr>
            <a:spLocks noGrp="1"/>
          </p:cNvSpPr>
          <p:nvPr>
            <p:ph type="sldNum" sz="quarter" idx="4294967295"/>
          </p:nvPr>
        </p:nvSpPr>
        <p:spPr>
          <a:xfrm>
            <a:off x="10495510" y="6492874"/>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17</a:t>
            </a:fld>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C813DB4-CEB5-C346-AB94-AB4156664D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12471" y="606994"/>
            <a:ext cx="8114629" cy="5407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896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831DA5-4065-EE47-831D-179028E8BAF7}"/>
              </a:ext>
            </a:extLst>
          </p:cNvPr>
          <p:cNvSpPr>
            <a:spLocks noGrp="1"/>
          </p:cNvSpPr>
          <p:nvPr>
            <p:ph type="subTitle" idx="1"/>
          </p:nvPr>
        </p:nvSpPr>
        <p:spPr>
          <a:xfrm>
            <a:off x="8538504" y="3043142"/>
            <a:ext cx="3842179" cy="1349829"/>
          </a:xfrm>
        </p:spPr>
        <p:txBody>
          <a:bodyPr>
            <a:normAutofit/>
          </a:bodyPr>
          <a:lstStyle/>
          <a:p>
            <a:r>
              <a:rPr lang="en-GB" sz="2600" dirty="0">
                <a:latin typeface="Arial" panose="020B0604020202020204" pitchFamily="34" charset="0"/>
                <a:cs typeface="Arial" panose="020B0604020202020204" pitchFamily="34" charset="0"/>
              </a:rPr>
              <a:t>Use up limited natural resources</a:t>
            </a:r>
          </a:p>
          <a:p>
            <a:r>
              <a:rPr lang="en-GB" sz="2600" dirty="0">
                <a:latin typeface="Arial" panose="020B0604020202020204" pitchFamily="34" charset="0"/>
                <a:cs typeface="Arial" panose="020B0604020202020204" pitchFamily="34" charset="0"/>
              </a:rPr>
              <a:t>Creates waste</a:t>
            </a:r>
          </a:p>
          <a:p>
            <a:endParaRPr lang="en-PK" dirty="0"/>
          </a:p>
        </p:txBody>
      </p:sp>
      <p:pic>
        <p:nvPicPr>
          <p:cNvPr id="4" name="Picture 3">
            <a:extLst>
              <a:ext uri="{FF2B5EF4-FFF2-40B4-BE49-F238E27FC236}">
                <a16:creationId xmlns:a16="http://schemas.microsoft.com/office/drawing/2014/main" id="{A577C0A7-5335-7C48-8815-046F5B85A9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5668" y="708123"/>
            <a:ext cx="8038473" cy="5686424"/>
          </a:xfrm>
          <a:prstGeom prst="rect">
            <a:avLst/>
          </a:prstGeom>
          <a:ln>
            <a:noFill/>
          </a:ln>
          <a:effectLst>
            <a:outerShdw blurRad="292100" dist="139700" dir="2700000" algn="tl" rotWithShape="0">
              <a:srgbClr val="333333">
                <a:alpha val="65000"/>
              </a:srgbClr>
            </a:outerShdw>
          </a:effectLst>
        </p:spPr>
      </p:pic>
      <p:sp>
        <p:nvSpPr>
          <p:cNvPr id="7" name="Slide Number Placeholder 2">
            <a:extLst>
              <a:ext uri="{FF2B5EF4-FFF2-40B4-BE49-F238E27FC236}">
                <a16:creationId xmlns:a16="http://schemas.microsoft.com/office/drawing/2014/main" id="{D3338ADF-634E-4F4A-8E94-CA5DD7AE4452}"/>
              </a:ext>
            </a:extLst>
          </p:cNvPr>
          <p:cNvSpPr txBox="1">
            <a:spLocks/>
          </p:cNvSpPr>
          <p:nvPr/>
        </p:nvSpPr>
        <p:spPr>
          <a:xfrm>
            <a:off x="10415954" y="649429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smtClean="0">
                <a:latin typeface="Arial" panose="020B0604020202020204" pitchFamily="34" charset="0"/>
                <a:cs typeface="Arial" panose="020B0604020202020204" pitchFamily="34" charset="0"/>
              </a:rPr>
              <a:pPr/>
              <a:t>18</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83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l="40000" t="10000" r="2000" b="5000"/>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487B2E1-1332-5F43-BD6D-FDD4741F2720}"/>
              </a:ext>
            </a:extLst>
          </p:cNvPr>
          <p:cNvSpPr>
            <a:spLocks noGrp="1"/>
          </p:cNvSpPr>
          <p:nvPr>
            <p:ph type="subTitle" idx="1"/>
          </p:nvPr>
        </p:nvSpPr>
        <p:spPr>
          <a:xfrm>
            <a:off x="156761" y="1967965"/>
            <a:ext cx="4602481" cy="3349870"/>
          </a:xfrm>
          <a:solidFill>
            <a:schemeClr val="bg1">
              <a:alpha val="65000"/>
            </a:schemeClr>
          </a:solidFill>
        </p:spPr>
        <p:txBody>
          <a:bodyPr>
            <a:normAutofit/>
          </a:bodyPr>
          <a:lstStyle/>
          <a:p>
            <a:pPr>
              <a:buFont typeface="Wingdings" panose="05000000000000000000" pitchFamily="2" charset="2"/>
              <a:buChar char="ü"/>
            </a:pPr>
            <a:r>
              <a:rPr lang="en-US" dirty="0">
                <a:latin typeface="Arial" panose="020B0604020202020204" pitchFamily="34" charset="0"/>
                <a:cs typeface="Arial" panose="020B0604020202020204" pitchFamily="34" charset="0"/>
              </a:rPr>
              <a:t>Be efficient with materials</a:t>
            </a:r>
          </a:p>
          <a:p>
            <a:pP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a:latin typeface="Arial" panose="020B0604020202020204" pitchFamily="34" charset="0"/>
                <a:cs typeface="Arial" panose="020B0604020202020204" pitchFamily="34" charset="0"/>
              </a:rPr>
              <a:t>Protect wildlife and restore nature</a:t>
            </a:r>
          </a:p>
          <a:p>
            <a:pP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defRPr/>
            </a:pPr>
            <a:r>
              <a:rPr lang="en-US" dirty="0">
                <a:latin typeface="Arial" panose="020B0604020202020204" pitchFamily="34" charset="0"/>
                <a:cs typeface="Arial" panose="020B0604020202020204" pitchFamily="34" charset="0"/>
              </a:rPr>
              <a:t>Stop polluting air, water and soil</a:t>
            </a:r>
          </a:p>
          <a:p>
            <a:pPr>
              <a:defRPr/>
            </a:pPr>
            <a:endParaRPr lang="en-US" dirty="0">
              <a:latin typeface="Arial" panose="020B0604020202020204" pitchFamily="34" charset="0"/>
              <a:cs typeface="Arial" panose="020B0604020202020204" pitchFamily="34" charset="0"/>
            </a:endParaRPr>
          </a:p>
          <a:p>
            <a:pPr marL="0" indent="0">
              <a:buNone/>
              <a:defRPr/>
            </a:pPr>
            <a:endParaRPr lang="en-US" dirty="0">
              <a:latin typeface="Arial" panose="020B0604020202020204" pitchFamily="34" charset="0"/>
              <a:cs typeface="Arial" panose="020B0604020202020204" pitchFamily="34" charset="0"/>
            </a:endParaRPr>
          </a:p>
          <a:p>
            <a:endParaRPr lang="en-PK"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57CD208-EB87-467F-81F5-0C2DF02CA41B}"/>
              </a:ext>
            </a:extLst>
          </p:cNvPr>
          <p:cNvSpPr>
            <a:spLocks noGrp="1"/>
          </p:cNvSpPr>
          <p:nvPr>
            <p:ph type="sldNum" sz="quarter" idx="4294967295"/>
          </p:nvPr>
        </p:nvSpPr>
        <p:spPr>
          <a:xfrm>
            <a:off x="10468707"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19</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87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C30998-3BB0-734C-BE5B-CE7338A01E1C}"/>
              </a:ext>
            </a:extLst>
          </p:cNvPr>
          <p:cNvSpPr>
            <a:spLocks noGrp="1"/>
          </p:cNvSpPr>
          <p:nvPr>
            <p:ph type="subTitle" idx="1"/>
          </p:nvPr>
        </p:nvSpPr>
        <p:spPr>
          <a:xfrm>
            <a:off x="534572" y="2067418"/>
            <a:ext cx="4327173" cy="3540554"/>
          </a:xfrm>
          <a:noFill/>
        </p:spPr>
        <p:txBody>
          <a:bodyPr/>
          <a:lstStyle/>
          <a:p>
            <a:pPr marL="0" indent="0">
              <a:buNone/>
            </a:pPr>
            <a:r>
              <a:rPr lang="en-GB" dirty="0"/>
              <a:t>Keep yourself and others safe and healthy</a:t>
            </a:r>
          </a:p>
          <a:p>
            <a:pPr marL="457200" indent="-457200">
              <a:buFont typeface="Arial" panose="020B0604020202020204" pitchFamily="34" charset="0"/>
              <a:buChar char="•"/>
            </a:pPr>
            <a:endParaRPr lang="en-GB" dirty="0"/>
          </a:p>
          <a:p>
            <a:pPr marL="0" indent="0">
              <a:buNone/>
            </a:pPr>
            <a:r>
              <a:rPr lang="en-GB" dirty="0"/>
              <a:t>Protect the environment</a:t>
            </a:r>
          </a:p>
          <a:p>
            <a:pPr marL="457200" indent="-457200">
              <a:buFont typeface="Arial" panose="020B0604020202020204" pitchFamily="34" charset="0"/>
              <a:buChar char="•"/>
            </a:pPr>
            <a:endParaRPr lang="en-GB" dirty="0"/>
          </a:p>
          <a:p>
            <a:pPr marL="0" indent="0">
              <a:buNone/>
            </a:pPr>
            <a:r>
              <a:rPr lang="en-GB" dirty="0"/>
              <a:t>Know your rights and responsibilities</a:t>
            </a:r>
          </a:p>
          <a:p>
            <a:endParaRPr lang="en-PK" dirty="0"/>
          </a:p>
        </p:txBody>
      </p:sp>
      <p:sp>
        <p:nvSpPr>
          <p:cNvPr id="2" name="Slide Number Placeholder 1">
            <a:extLst>
              <a:ext uri="{FF2B5EF4-FFF2-40B4-BE49-F238E27FC236}">
                <a16:creationId xmlns:a16="http://schemas.microsoft.com/office/drawing/2014/main" id="{D6DF3CC6-849A-4A84-AAB5-7C2BC9C5BD08}"/>
              </a:ext>
            </a:extLst>
          </p:cNvPr>
          <p:cNvSpPr>
            <a:spLocks noGrp="1"/>
          </p:cNvSpPr>
          <p:nvPr>
            <p:ph type="sldNum" sz="quarter" idx="4294967295"/>
          </p:nvPr>
        </p:nvSpPr>
        <p:spPr>
          <a:xfrm>
            <a:off x="10618836" y="6507623"/>
            <a:ext cx="747023"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a:t>
            </a:fld>
            <a:endParaRPr lang="en-GB">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7F5E054-8779-0341-8E0F-D085D6B3A35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2383" y="822698"/>
            <a:ext cx="7625151" cy="5212603"/>
          </a:xfrm>
          <a:prstGeom prst="rect">
            <a:avLst/>
          </a:prstGeom>
        </p:spPr>
      </p:pic>
    </p:spTree>
    <p:extLst>
      <p:ext uri="{BB962C8B-B14F-4D97-AF65-F5344CB8AC3E}">
        <p14:creationId xmlns:p14="http://schemas.microsoft.com/office/powerpoint/2010/main" val="184412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884738-44B8-B447-AE41-00DD25E5387C}"/>
              </a:ext>
            </a:extLst>
          </p:cNvPr>
          <p:cNvSpPr>
            <a:spLocks noGrp="1"/>
          </p:cNvSpPr>
          <p:nvPr>
            <p:ph type="subTitle" idx="1"/>
          </p:nvPr>
        </p:nvSpPr>
        <p:spPr>
          <a:xfrm>
            <a:off x="8981603" y="2858049"/>
            <a:ext cx="3418377" cy="1141901"/>
          </a:xfrm>
        </p:spPr>
        <p:txBody>
          <a:bodyPr>
            <a:noAutofit/>
          </a:bodyPr>
          <a:lstStyle/>
          <a:p>
            <a:pPr>
              <a:buFont typeface="Wingdings" panose="05000000000000000000" pitchFamily="2" charset="2"/>
              <a:buChar char="ü"/>
            </a:pPr>
            <a:r>
              <a:rPr lang="en-US" dirty="0">
                <a:latin typeface="Arial" panose="020B0604020202020204" pitchFamily="34" charset="0"/>
                <a:cs typeface="Arial" panose="020B0604020202020204" pitchFamily="34" charset="0"/>
              </a:rPr>
              <a:t>Avoid waste</a:t>
            </a:r>
          </a:p>
          <a:p>
            <a:pP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a:latin typeface="Arial" panose="020B0604020202020204" pitchFamily="34" charset="0"/>
                <a:cs typeface="Arial" panose="020B0604020202020204" pitchFamily="34" charset="0"/>
              </a:rPr>
              <a:t>Recycle </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57CD208-EB87-467F-81F5-0C2DF02CA41B}"/>
              </a:ext>
            </a:extLst>
          </p:cNvPr>
          <p:cNvSpPr>
            <a:spLocks noGrp="1"/>
          </p:cNvSpPr>
          <p:nvPr>
            <p:ph type="sldNum" sz="quarter" idx="4294967295"/>
          </p:nvPr>
        </p:nvSpPr>
        <p:spPr>
          <a:xfrm>
            <a:off x="10468707"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20</a:t>
            </a:fld>
            <a:endParaRPr lang="en-GB">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0116021-BCA3-8B45-A134-283E2FB4C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40" y="732695"/>
            <a:ext cx="8176322" cy="60052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8704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3CC364-B35B-44DA-8319-11CFD8292ED4}"/>
              </a:ext>
            </a:extLst>
          </p:cNvPr>
          <p:cNvSpPr txBox="1">
            <a:spLocks/>
          </p:cNvSpPr>
          <p:nvPr/>
        </p:nvSpPr>
        <p:spPr>
          <a:xfrm>
            <a:off x="1345745" y="4005263"/>
            <a:ext cx="10515600" cy="2852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3" name="Subtitle 2">
            <a:extLst>
              <a:ext uri="{FF2B5EF4-FFF2-40B4-BE49-F238E27FC236}">
                <a16:creationId xmlns:a16="http://schemas.microsoft.com/office/drawing/2014/main" id="{77FBC365-8F97-F441-86B6-490A9DEBD762}"/>
              </a:ext>
            </a:extLst>
          </p:cNvPr>
          <p:cNvSpPr>
            <a:spLocks noGrp="1"/>
          </p:cNvSpPr>
          <p:nvPr>
            <p:ph type="subTitle" idx="1"/>
          </p:nvPr>
        </p:nvSpPr>
        <p:spPr>
          <a:xfrm>
            <a:off x="139884" y="1576081"/>
            <a:ext cx="6507101" cy="3400365"/>
          </a:xfrm>
          <a:noFill/>
        </p:spPr>
        <p:txBody>
          <a:bodyPr>
            <a:normAutofit/>
          </a:bodyPr>
          <a:lstStyle/>
          <a:p>
            <a:pPr marL="0" indent="0">
              <a:buNone/>
            </a:pPr>
            <a:r>
              <a:rPr lang="en-US" sz="6000">
                <a:solidFill>
                  <a:schemeClr val="bg1"/>
                </a:solidFill>
              </a:rPr>
              <a:t>More reasons why safety, health and the environment matter</a:t>
            </a:r>
            <a:endParaRPr lang="en-GB" sz="6000">
              <a:solidFill>
                <a:schemeClr val="bg1"/>
              </a:solidFill>
            </a:endParaRPr>
          </a:p>
          <a:p>
            <a:endParaRPr lang="en-PK" sz="6000">
              <a:solidFill>
                <a:schemeClr val="bg1"/>
              </a:solidFill>
            </a:endParaRPr>
          </a:p>
        </p:txBody>
      </p:sp>
      <p:pic>
        <p:nvPicPr>
          <p:cNvPr id="5" name="Picture 4">
            <a:extLst>
              <a:ext uri="{FF2B5EF4-FFF2-40B4-BE49-F238E27FC236}">
                <a16:creationId xmlns:a16="http://schemas.microsoft.com/office/drawing/2014/main" id="{A8B0B3F7-FE4B-144F-B92C-0502E1F7BB2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46985" y="1354015"/>
            <a:ext cx="5545015" cy="4149969"/>
          </a:xfrm>
          <a:prstGeom prst="rect">
            <a:avLst/>
          </a:prstGeom>
        </p:spPr>
      </p:pic>
      <p:sp>
        <p:nvSpPr>
          <p:cNvPr id="7" name="Slide Number Placeholder 4">
            <a:extLst>
              <a:ext uri="{FF2B5EF4-FFF2-40B4-BE49-F238E27FC236}">
                <a16:creationId xmlns:a16="http://schemas.microsoft.com/office/drawing/2014/main" id="{45301C7F-F0CF-7C4E-9A01-A28F24DFE1D9}"/>
              </a:ext>
            </a:extLst>
          </p:cNvPr>
          <p:cNvSpPr txBox="1">
            <a:spLocks/>
          </p:cNvSpPr>
          <p:nvPr/>
        </p:nvSpPr>
        <p:spPr>
          <a:xfrm>
            <a:off x="10468707"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64878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5210E1-5337-5849-B085-AE545F640139}"/>
              </a:ext>
            </a:extLst>
          </p:cNvPr>
          <p:cNvSpPr>
            <a:spLocks noGrp="1"/>
          </p:cNvSpPr>
          <p:nvPr>
            <p:ph type="subTitle" idx="1"/>
          </p:nvPr>
        </p:nvSpPr>
        <p:spPr>
          <a:xfrm>
            <a:off x="6095999" y="1176216"/>
            <a:ext cx="5402893" cy="5143500"/>
          </a:xfrm>
          <a:solidFill>
            <a:schemeClr val="bg1">
              <a:alpha val="69825"/>
            </a:schemeClr>
          </a:solidFill>
        </p:spPr>
        <p:txBody>
          <a:bodyPr>
            <a:normAutofit/>
          </a:bodyPr>
          <a:lstStyle/>
          <a:p>
            <a:pPr marL="0" indent="0">
              <a:buNone/>
            </a:pPr>
            <a:r>
              <a:rPr lang="en-US" b="1" dirty="0">
                <a:latin typeface="Arial" panose="020B0604020202020204" pitchFamily="34" charset="0"/>
                <a:cs typeface="Arial" panose="020B0604020202020204" pitchFamily="34" charset="0"/>
              </a:rPr>
              <a:t>Protect the community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Accidents kill or injure members of the community</a:t>
            </a:r>
          </a:p>
          <a:p>
            <a:pPr>
              <a:buFontTx/>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 can damage their property, land or crops</a:t>
            </a:r>
          </a:p>
          <a:p>
            <a:pPr>
              <a:buFontTx/>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 can pollute their air, water or soil</a:t>
            </a:r>
          </a:p>
          <a:p>
            <a:endParaRPr lang="en-PK"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FEE0D6C-CA74-4341-B676-B5714F3303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722" y="787398"/>
            <a:ext cx="4715924" cy="5888039"/>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7006E04F-DB02-495C-831E-222F0AE4B4F4}"/>
              </a:ext>
            </a:extLst>
          </p:cNvPr>
          <p:cNvSpPr>
            <a:spLocks noGrp="1"/>
          </p:cNvSpPr>
          <p:nvPr>
            <p:ph type="sldNum" sz="quarter" idx="4294967295"/>
          </p:nvPr>
        </p:nvSpPr>
        <p:spPr>
          <a:xfrm>
            <a:off x="10522927"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22</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8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5353428-F1C3-2047-B967-4A9984B0400D}"/>
              </a:ext>
            </a:extLst>
          </p:cNvPr>
          <p:cNvSpPr>
            <a:spLocks noGrp="1"/>
          </p:cNvSpPr>
          <p:nvPr>
            <p:ph type="subTitle" idx="1"/>
          </p:nvPr>
        </p:nvSpPr>
        <p:spPr>
          <a:xfrm>
            <a:off x="0" y="2559522"/>
            <a:ext cx="4659086" cy="3018318"/>
          </a:xfrm>
          <a:solidFill>
            <a:schemeClr val="bg1">
              <a:alpha val="78102"/>
            </a:schemeClr>
          </a:solidFill>
        </p:spPr>
        <p:txBody>
          <a:bodyPr>
            <a:normAutofit fontScale="92500" lnSpcReduction="20000"/>
          </a:bodyPr>
          <a:lstStyle/>
          <a:p>
            <a:pPr marL="0" indent="0">
              <a:buNone/>
            </a:pPr>
            <a:r>
              <a:rPr lang="en-US" b="1" dirty="0">
                <a:latin typeface="Arial" panose="020B0604020202020204" pitchFamily="34" charset="0"/>
                <a:cs typeface="Arial" panose="020B0604020202020204" pitchFamily="34" charset="0"/>
              </a:rPr>
              <a:t>Protect the community</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 can disturbance or interfere with business </a:t>
            </a:r>
          </a:p>
          <a:p>
            <a:pPr>
              <a:buFontTx/>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Unacceptable behavior by workers can result in complaints</a:t>
            </a:r>
          </a:p>
        </p:txBody>
      </p:sp>
      <p:sp>
        <p:nvSpPr>
          <p:cNvPr id="4" name="Slide Number Placeholder 3">
            <a:extLst>
              <a:ext uri="{FF2B5EF4-FFF2-40B4-BE49-F238E27FC236}">
                <a16:creationId xmlns:a16="http://schemas.microsoft.com/office/drawing/2014/main" id="{7006E04F-DB02-495C-831E-222F0AE4B4F4}"/>
              </a:ext>
            </a:extLst>
          </p:cNvPr>
          <p:cNvSpPr>
            <a:spLocks noGrp="1"/>
          </p:cNvSpPr>
          <p:nvPr>
            <p:ph type="sldNum" sz="quarter" idx="4294967295"/>
          </p:nvPr>
        </p:nvSpPr>
        <p:spPr>
          <a:xfrm>
            <a:off x="10517324"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23</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064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2D3785E-46BE-AE4A-B924-4D96D59EA66E}"/>
              </a:ext>
            </a:extLst>
          </p:cNvPr>
          <p:cNvSpPr>
            <a:spLocks noGrp="1"/>
          </p:cNvSpPr>
          <p:nvPr>
            <p:ph type="subTitle" idx="1"/>
          </p:nvPr>
        </p:nvSpPr>
        <p:spPr>
          <a:xfrm>
            <a:off x="7615237" y="2488199"/>
            <a:ext cx="4576763" cy="5143500"/>
          </a:xfrm>
        </p:spPr>
        <p:txBody>
          <a:bodyPr/>
          <a:lstStyle/>
          <a:p>
            <a:pPr marL="0" indent="0">
              <a:buNone/>
            </a:pPr>
            <a:r>
              <a:rPr lang="en-US" b="1" dirty="0">
                <a:latin typeface="Arial" panose="020B0604020202020204" pitchFamily="34" charset="0"/>
                <a:cs typeface="Arial" panose="020B0604020202020204" pitchFamily="34" charset="0"/>
              </a:rPr>
              <a:t>Protect the community</a:t>
            </a:r>
          </a:p>
          <a:p>
            <a:endParaRPr lang="en-US"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a:latin typeface="Arial" panose="020B0604020202020204" pitchFamily="34" charset="0"/>
                <a:cs typeface="Arial" panose="020B0604020202020204" pitchFamily="34" charset="0"/>
              </a:rPr>
              <a:t>Protect the community  from accidents</a:t>
            </a:r>
          </a:p>
          <a:p>
            <a:pPr>
              <a:buFontTx/>
              <a:buChar char="-"/>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PK" dirty="0"/>
          </a:p>
        </p:txBody>
      </p:sp>
      <p:sp>
        <p:nvSpPr>
          <p:cNvPr id="4" name="Slide Number Placeholder 3">
            <a:extLst>
              <a:ext uri="{FF2B5EF4-FFF2-40B4-BE49-F238E27FC236}">
                <a16:creationId xmlns:a16="http://schemas.microsoft.com/office/drawing/2014/main" id="{7006E04F-DB02-495C-831E-222F0AE4B4F4}"/>
              </a:ext>
            </a:extLst>
          </p:cNvPr>
          <p:cNvSpPr>
            <a:spLocks noGrp="1"/>
          </p:cNvSpPr>
          <p:nvPr>
            <p:ph type="sldNum" sz="quarter" idx="4294967295"/>
          </p:nvPr>
        </p:nvSpPr>
        <p:spPr>
          <a:xfrm>
            <a:off x="10507324"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24</a:t>
            </a:fld>
            <a:endParaRPr lang="en-GB">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6A6FAFD-0FBB-334B-84D8-658B751F37C8}"/>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2130"/>
          <a:stretch/>
        </p:blipFill>
        <p:spPr bwMode="auto">
          <a:xfrm>
            <a:off x="-881" y="938048"/>
            <a:ext cx="7290661" cy="57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86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AAE1798-672D-5A44-B90B-C62F29A7B74E}"/>
              </a:ext>
            </a:extLst>
          </p:cNvPr>
          <p:cNvSpPr>
            <a:spLocks noGrp="1"/>
          </p:cNvSpPr>
          <p:nvPr>
            <p:ph type="subTitle" idx="1"/>
          </p:nvPr>
        </p:nvSpPr>
        <p:spPr>
          <a:xfrm>
            <a:off x="457458" y="2582676"/>
            <a:ext cx="4563158" cy="5143500"/>
          </a:xfrm>
        </p:spPr>
        <p:txBody>
          <a:bodyPr/>
          <a:lstStyle/>
          <a:p>
            <a:pPr marL="0" indent="0">
              <a:buNone/>
            </a:pPr>
            <a:r>
              <a:rPr lang="en-US" b="1" dirty="0">
                <a:latin typeface="Arial" panose="020B0604020202020204" pitchFamily="34" charset="0"/>
                <a:cs typeface="Arial" panose="020B0604020202020204" pitchFamily="34" charset="0"/>
              </a:rPr>
              <a:t>Protect the community</a:t>
            </a:r>
          </a:p>
          <a:p>
            <a:endParaRPr lang="en-US" b="1"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a:latin typeface="Arial" panose="020B0604020202020204" pitchFamily="34" charset="0"/>
                <a:cs typeface="Arial" panose="020B0604020202020204" pitchFamily="34" charset="0"/>
              </a:rPr>
              <a:t>Stop polluting</a:t>
            </a:r>
          </a:p>
          <a:p>
            <a:pPr marL="0" indent="0">
              <a:buNone/>
            </a:pPr>
            <a:endParaRPr lang="en-US" dirty="0">
              <a:latin typeface="Arial" panose="020B0604020202020204" pitchFamily="34" charset="0"/>
              <a:cs typeface="Arial" panose="020B0604020202020204" pitchFamily="34" charset="0"/>
            </a:endParaRPr>
          </a:p>
          <a:p>
            <a:pPr marL="0" indent="0">
              <a:buNone/>
            </a:pPr>
            <a:endParaRPr lang="en-PK" dirty="0"/>
          </a:p>
        </p:txBody>
      </p:sp>
      <p:pic>
        <p:nvPicPr>
          <p:cNvPr id="5" name="Picture 4" descr="A picture containing ground, outdoor, curb&#10;&#10;Description automatically generated">
            <a:extLst>
              <a:ext uri="{FF2B5EF4-FFF2-40B4-BE49-F238E27FC236}">
                <a16:creationId xmlns:a16="http://schemas.microsoft.com/office/drawing/2014/main" id="{1E37AA59-FAAD-4B3A-B92A-EB754CA8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237" y="653478"/>
            <a:ext cx="5028278" cy="6021959"/>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7006E04F-DB02-495C-831E-222F0AE4B4F4}"/>
              </a:ext>
            </a:extLst>
          </p:cNvPr>
          <p:cNvSpPr>
            <a:spLocks noGrp="1"/>
          </p:cNvSpPr>
          <p:nvPr>
            <p:ph type="sldNum" sz="quarter" idx="4294967295"/>
          </p:nvPr>
        </p:nvSpPr>
        <p:spPr>
          <a:xfrm>
            <a:off x="10510515"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25</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48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7B89047-DA9D-8843-9916-D6B03E7DCD2F}"/>
              </a:ext>
            </a:extLst>
          </p:cNvPr>
          <p:cNvSpPr>
            <a:spLocks noGrp="1"/>
          </p:cNvSpPr>
          <p:nvPr>
            <p:ph type="subTitle" idx="1"/>
          </p:nvPr>
        </p:nvSpPr>
        <p:spPr>
          <a:xfrm>
            <a:off x="8101732" y="2883877"/>
            <a:ext cx="4576763" cy="2019666"/>
          </a:xfrm>
        </p:spPr>
        <p:txBody>
          <a:bodyPr>
            <a:normAutofit/>
          </a:bodyPr>
          <a:lstStyle/>
          <a:p>
            <a:pPr marL="0" indent="0" algn="ctr">
              <a:buNone/>
            </a:pPr>
            <a:r>
              <a:rPr lang="en-US" b="1" dirty="0">
                <a:latin typeface="Arial" panose="020B0604020202020204" pitchFamily="34" charset="0"/>
                <a:cs typeface="Arial" panose="020B0604020202020204" pitchFamily="34" charset="0"/>
              </a:rPr>
              <a:t>The Law</a:t>
            </a:r>
          </a:p>
          <a:p>
            <a:pPr marL="0" indent="0" algn="ctr">
              <a:buNone/>
            </a:pPr>
            <a:endParaRPr lang="en-US" dirty="0">
              <a:latin typeface="Arial" panose="020B0604020202020204" pitchFamily="34" charset="0"/>
              <a:cs typeface="Arial" panose="020B0604020202020204" pitchFamily="34" charset="0"/>
            </a:endParaRPr>
          </a:p>
          <a:p>
            <a:pPr algn="ctr">
              <a:buFont typeface="Wingdings" panose="05000000000000000000" pitchFamily="2" charset="2"/>
              <a:buChar char="ü"/>
            </a:pPr>
            <a:r>
              <a:rPr lang="en-US" dirty="0">
                <a:latin typeface="Arial" panose="020B0604020202020204" pitchFamily="34" charset="0"/>
                <a:cs typeface="Arial" panose="020B0604020202020204" pitchFamily="34" charset="0"/>
              </a:rPr>
              <a:t>F</a:t>
            </a:r>
            <a:r>
              <a:rPr lang="en-GB" dirty="0" err="1">
                <a:latin typeface="Arial" panose="020B0604020202020204" pitchFamily="34" charset="0"/>
                <a:cs typeface="Arial" panose="020B0604020202020204" pitchFamily="34" charset="0"/>
              </a:rPr>
              <a:t>ollow</a:t>
            </a:r>
            <a:r>
              <a:rPr lang="en-GB" dirty="0">
                <a:latin typeface="Arial" panose="020B0604020202020204" pitchFamily="34" charset="0"/>
                <a:cs typeface="Arial" panose="020B0604020202020204" pitchFamily="34" charset="0"/>
              </a:rPr>
              <a:t> the rules</a:t>
            </a:r>
            <a:br>
              <a:rPr lang="en-US" dirty="0"/>
            </a:br>
            <a:endParaRPr lang="en-PK" dirty="0"/>
          </a:p>
        </p:txBody>
      </p:sp>
      <p:sp>
        <p:nvSpPr>
          <p:cNvPr id="3" name="Slide Number Placeholder 2">
            <a:extLst>
              <a:ext uri="{FF2B5EF4-FFF2-40B4-BE49-F238E27FC236}">
                <a16:creationId xmlns:a16="http://schemas.microsoft.com/office/drawing/2014/main" id="{46995424-CB72-4290-BF4B-4F9776BEFB8A}"/>
              </a:ext>
            </a:extLst>
          </p:cNvPr>
          <p:cNvSpPr>
            <a:spLocks noGrp="1"/>
          </p:cNvSpPr>
          <p:nvPr>
            <p:ph type="sldNum" sz="quarter" idx="4294967295"/>
          </p:nvPr>
        </p:nvSpPr>
        <p:spPr>
          <a:xfrm>
            <a:off x="10513187" y="649048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26</a:t>
            </a:fld>
            <a:endParaRPr lang="en-GB">
              <a:latin typeface="Arial" panose="020B0604020202020204" pitchFamily="34" charset="0"/>
              <a:cs typeface="Arial" panose="020B0604020202020204" pitchFamily="34" charset="0"/>
            </a:endParaRPr>
          </a:p>
        </p:txBody>
      </p:sp>
      <p:pic>
        <p:nvPicPr>
          <p:cNvPr id="2050" name="Picture 2" descr="Lawyer, Judge, African, Cartoon, Man, American">
            <a:extLst>
              <a:ext uri="{FF2B5EF4-FFF2-40B4-BE49-F238E27FC236}">
                <a16:creationId xmlns:a16="http://schemas.microsoft.com/office/drawing/2014/main" id="{C2DFFD13-58D7-4667-92DE-9B951726A5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915" y="900912"/>
            <a:ext cx="8558197" cy="558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00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l="28000" t="10000" r="1000" b="7000"/>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096ADC7-E46A-2B42-B0E1-6ED10C34CC51}"/>
              </a:ext>
            </a:extLst>
          </p:cNvPr>
          <p:cNvSpPr>
            <a:spLocks noGrp="1"/>
          </p:cNvSpPr>
          <p:nvPr>
            <p:ph type="subTitle" idx="1"/>
          </p:nvPr>
        </p:nvSpPr>
        <p:spPr>
          <a:xfrm>
            <a:off x="188686" y="2859825"/>
            <a:ext cx="4760686" cy="2432538"/>
          </a:xfrm>
          <a:noFill/>
        </p:spPr>
        <p:txBody>
          <a:bodyPr>
            <a:normAutofit/>
          </a:bodyPr>
          <a:lstStyle/>
          <a:p>
            <a:pPr marL="0" indent="0">
              <a:buNone/>
            </a:pPr>
            <a:r>
              <a:rPr lang="en-US" b="1" dirty="0"/>
              <a:t>To keep work opportunities</a:t>
            </a:r>
            <a:br>
              <a:rPr lang="en-US" b="1" dirty="0"/>
            </a:br>
            <a:endParaRPr lang="en-US" b="1" dirty="0"/>
          </a:p>
          <a:p>
            <a:pPr>
              <a:buFont typeface="Wingdings" panose="05000000000000000000" pitchFamily="2" charset="2"/>
              <a:buChar char="ü"/>
            </a:pPr>
            <a:r>
              <a:rPr lang="en-US" dirty="0"/>
              <a:t>Work responsibly</a:t>
            </a:r>
          </a:p>
        </p:txBody>
      </p:sp>
      <p:sp>
        <p:nvSpPr>
          <p:cNvPr id="4" name="Slide Number Placeholder 3">
            <a:extLst>
              <a:ext uri="{FF2B5EF4-FFF2-40B4-BE49-F238E27FC236}">
                <a16:creationId xmlns:a16="http://schemas.microsoft.com/office/drawing/2014/main" id="{07A3A82E-70B8-4AB4-B5E6-4F9F7C49B41D}"/>
              </a:ext>
            </a:extLst>
          </p:cNvPr>
          <p:cNvSpPr>
            <a:spLocks noGrp="1"/>
          </p:cNvSpPr>
          <p:nvPr>
            <p:ph type="sldNum" sz="quarter" idx="4294967295"/>
          </p:nvPr>
        </p:nvSpPr>
        <p:spPr>
          <a:xfrm>
            <a:off x="10503876" y="6492875"/>
            <a:ext cx="2743200" cy="365125"/>
          </a:xfrm>
          <a:prstGeom prst="rect">
            <a:avLst/>
          </a:prstGeom>
        </p:spPr>
        <p:txBody>
          <a:bodyPr/>
          <a:lstStyle/>
          <a:p>
            <a:fld id="{E8F9186D-BD8E-4EDD-A417-AFA9BA614779}" type="slidenum">
              <a:rPr lang="en-GB" smtClean="0">
                <a:latin typeface="Arial" panose="020B0604020202020204" pitchFamily="34" charset="0"/>
                <a:cs typeface="Arial" panose="020B0604020202020204" pitchFamily="34" charset="0"/>
              </a:rPr>
              <a:t>27</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87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person, outdoor, person&#10;&#10;Description automatically generated">
            <a:extLst>
              <a:ext uri="{FF2B5EF4-FFF2-40B4-BE49-F238E27FC236}">
                <a16:creationId xmlns:a16="http://schemas.microsoft.com/office/drawing/2014/main" id="{4F6FF4A9-B984-48B0-82A0-BFEBB5040DC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76496" y="812194"/>
            <a:ext cx="4309479" cy="5233611"/>
          </a:xfrm>
          <a:prstGeom prst="rect">
            <a:avLst/>
          </a:prstGeom>
          <a:ln>
            <a:noFill/>
          </a:ln>
          <a:effectLst>
            <a:outerShdw blurRad="190500" algn="tl" rotWithShape="0">
              <a:srgbClr val="000000">
                <a:alpha val="70000"/>
              </a:srgbClr>
            </a:outerShdw>
          </a:effectLst>
        </p:spPr>
      </p:pic>
      <p:sp>
        <p:nvSpPr>
          <p:cNvPr id="2" name="Subtitle 1">
            <a:extLst>
              <a:ext uri="{FF2B5EF4-FFF2-40B4-BE49-F238E27FC236}">
                <a16:creationId xmlns:a16="http://schemas.microsoft.com/office/drawing/2014/main" id="{BAFCA3B4-69DF-F843-A2F8-3573C0F05B71}"/>
              </a:ext>
            </a:extLst>
          </p:cNvPr>
          <p:cNvSpPr>
            <a:spLocks noGrp="1"/>
          </p:cNvSpPr>
          <p:nvPr>
            <p:ph type="subTitle" idx="1"/>
          </p:nvPr>
        </p:nvSpPr>
        <p:spPr>
          <a:xfrm>
            <a:off x="326115" y="2298575"/>
            <a:ext cx="5977119" cy="2858728"/>
          </a:xfrm>
        </p:spPr>
        <p:txBody>
          <a:bodyPr/>
          <a:lstStyle/>
          <a:p>
            <a:r>
              <a:rPr lang="en-US" sz="6000"/>
              <a:t>What you can do to help</a:t>
            </a:r>
            <a:endParaRPr lang="en-GB" sz="6000"/>
          </a:p>
          <a:p>
            <a:endParaRPr lang="en-PK"/>
          </a:p>
        </p:txBody>
      </p:sp>
      <p:sp>
        <p:nvSpPr>
          <p:cNvPr id="4" name="Slide Number Placeholder 3">
            <a:extLst>
              <a:ext uri="{FF2B5EF4-FFF2-40B4-BE49-F238E27FC236}">
                <a16:creationId xmlns:a16="http://schemas.microsoft.com/office/drawing/2014/main" id="{16D1AB02-0773-744C-A1E2-ABDD8833D874}"/>
              </a:ext>
            </a:extLst>
          </p:cNvPr>
          <p:cNvSpPr txBox="1">
            <a:spLocks/>
          </p:cNvSpPr>
          <p:nvPr/>
        </p:nvSpPr>
        <p:spPr>
          <a:xfrm>
            <a:off x="10503876"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smtClean="0">
                <a:latin typeface="Arial" panose="020B0604020202020204" pitchFamily="34" charset="0"/>
                <a:cs typeface="Arial" panose="020B0604020202020204" pitchFamily="34" charset="0"/>
              </a:rPr>
              <a:pPr/>
              <a:t>28</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09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B6A5852-FA7A-4C72-9B33-5C2D74AE9C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55676" y="2967913"/>
            <a:ext cx="6336323" cy="3890087"/>
          </a:xfrm>
          <a:prstGeom prst="rect">
            <a:avLst/>
          </a:prstGeom>
          <a:ln>
            <a:noFill/>
          </a:ln>
          <a:effectLst>
            <a:outerShdw blurRad="190500" algn="tl" rotWithShape="0">
              <a:srgbClr val="000000">
                <a:alpha val="70000"/>
              </a:srgbClr>
            </a:outerShdw>
          </a:effectLst>
        </p:spPr>
      </p:pic>
      <p:sp>
        <p:nvSpPr>
          <p:cNvPr id="9" name="Subtitle 8">
            <a:extLst>
              <a:ext uri="{FF2B5EF4-FFF2-40B4-BE49-F238E27FC236}">
                <a16:creationId xmlns:a16="http://schemas.microsoft.com/office/drawing/2014/main" id="{13A6BED9-E2A5-6F41-AC5B-0C2A1C394889}"/>
              </a:ext>
            </a:extLst>
          </p:cNvPr>
          <p:cNvSpPr>
            <a:spLocks noGrp="1"/>
          </p:cNvSpPr>
          <p:nvPr>
            <p:ph type="subTitle" idx="1"/>
          </p:nvPr>
        </p:nvSpPr>
        <p:spPr>
          <a:xfrm>
            <a:off x="2551525" y="1402980"/>
            <a:ext cx="6608298" cy="1709940"/>
          </a:xfrm>
        </p:spPr>
        <p:txBody>
          <a:bodyPr>
            <a:normAutofit/>
          </a:bodyPr>
          <a:lstStyle/>
          <a:p>
            <a:pPr marL="0" indent="0">
              <a:buNone/>
            </a:pPr>
            <a:r>
              <a:rPr lang="en-US">
                <a:latin typeface="Arial" panose="020B0604020202020204" pitchFamily="34" charset="0"/>
                <a:cs typeface="Arial" panose="020B0604020202020204" pitchFamily="34" charset="0"/>
              </a:rPr>
              <a:t>Follow the good practice in this training</a:t>
            </a:r>
            <a:endParaRPr lang="en-PK"/>
          </a:p>
        </p:txBody>
      </p:sp>
      <p:pic>
        <p:nvPicPr>
          <p:cNvPr id="8" name="Picture 7">
            <a:extLst>
              <a:ext uri="{FF2B5EF4-FFF2-40B4-BE49-F238E27FC236}">
                <a16:creationId xmlns:a16="http://schemas.microsoft.com/office/drawing/2014/main" id="{06E6976B-52A2-DD4C-9BCD-291EC02199E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2967912"/>
            <a:ext cx="5855675" cy="3890087"/>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3588D0A-3AA9-BF4E-8F94-E2C53473ECB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806308" y="5880909"/>
            <a:ext cx="1385692" cy="977091"/>
          </a:xfrm>
          <a:prstGeom prst="rect">
            <a:avLst/>
          </a:prstGeom>
        </p:spPr>
      </p:pic>
      <p:sp>
        <p:nvSpPr>
          <p:cNvPr id="16" name="TextBox 15">
            <a:extLst>
              <a:ext uri="{FF2B5EF4-FFF2-40B4-BE49-F238E27FC236}">
                <a16:creationId xmlns:a16="http://schemas.microsoft.com/office/drawing/2014/main" id="{160EBD1F-D6CC-5148-BDAF-099769C670C3}"/>
              </a:ext>
            </a:extLst>
          </p:cNvPr>
          <p:cNvSpPr txBox="1"/>
          <p:nvPr/>
        </p:nvSpPr>
        <p:spPr>
          <a:xfrm>
            <a:off x="10450026" y="6488668"/>
            <a:ext cx="441146"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29</a:t>
            </a:r>
            <a:endParaRPr lang="en-PK"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9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C6C5D24-C907-4F05-B056-FEE214C08BFB}"/>
              </a:ext>
            </a:extLst>
          </p:cNvPr>
          <p:cNvSpPr>
            <a:spLocks noGrp="1"/>
          </p:cNvSpPr>
          <p:nvPr>
            <p:ph type="subTitle" idx="1"/>
          </p:nvPr>
        </p:nvSpPr>
        <p:spPr>
          <a:xfrm>
            <a:off x="282701" y="1426464"/>
            <a:ext cx="6136387" cy="5143500"/>
          </a:xfrm>
        </p:spPr>
        <p:txBody>
          <a:bodyPr/>
          <a:lstStyle/>
          <a:p>
            <a:pPr marL="0" indent="0">
              <a:buNone/>
            </a:pPr>
            <a:r>
              <a:rPr lang="en-US" b="1"/>
              <a:t>Section 1</a:t>
            </a:r>
          </a:p>
          <a:p>
            <a:pPr marL="0" indent="0">
              <a:buNone/>
            </a:pPr>
            <a:r>
              <a:rPr lang="en-US"/>
              <a:t>Modules 1 – 6: Essential things to do</a:t>
            </a:r>
          </a:p>
          <a:p>
            <a:pPr marL="0" indent="0">
              <a:buNone/>
            </a:pPr>
            <a:endParaRPr lang="en-US"/>
          </a:p>
          <a:p>
            <a:pPr marL="0" indent="0">
              <a:buNone/>
            </a:pPr>
            <a:r>
              <a:rPr lang="en-US" b="1"/>
              <a:t>Section 2</a:t>
            </a:r>
          </a:p>
          <a:p>
            <a:pPr marL="0" indent="0">
              <a:buNone/>
            </a:pPr>
            <a:r>
              <a:rPr lang="en-US"/>
              <a:t>Modules 7 – 11: Everyday tasks</a:t>
            </a:r>
          </a:p>
          <a:p>
            <a:pPr marL="0" indent="0">
              <a:buNone/>
            </a:pPr>
            <a:endParaRPr lang="en-US"/>
          </a:p>
          <a:p>
            <a:pPr marL="0" indent="0">
              <a:buNone/>
            </a:pPr>
            <a:r>
              <a:rPr lang="en-US" b="1"/>
              <a:t>Section 3</a:t>
            </a:r>
          </a:p>
          <a:p>
            <a:pPr marL="0" indent="0">
              <a:buNone/>
            </a:pPr>
            <a:r>
              <a:rPr lang="en-US"/>
              <a:t>Modules 12 – 17: Specific activities </a:t>
            </a:r>
          </a:p>
        </p:txBody>
      </p:sp>
      <p:pic>
        <p:nvPicPr>
          <p:cNvPr id="3" name="Picture 6">
            <a:extLst>
              <a:ext uri="{FF2B5EF4-FFF2-40B4-BE49-F238E27FC236}">
                <a16:creationId xmlns:a16="http://schemas.microsoft.com/office/drawing/2014/main" id="{43079415-D49E-4671-9B23-E88A46166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09" y="1645141"/>
            <a:ext cx="5827776" cy="3885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37778F79-7046-4579-B6A3-29F20449A1E8}"/>
              </a:ext>
            </a:extLst>
          </p:cNvPr>
          <p:cNvSpPr txBox="1">
            <a:spLocks/>
          </p:cNvSpPr>
          <p:nvPr/>
        </p:nvSpPr>
        <p:spPr>
          <a:xfrm>
            <a:off x="10618836" y="6507623"/>
            <a:ext cx="7470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smtClean="0">
                <a:latin typeface="Arial" panose="020B0604020202020204" pitchFamily="34" charset="0"/>
                <a:cs typeface="Arial" panose="020B0604020202020204" pitchFamily="34" charset="0"/>
              </a:rPr>
              <a:pPr/>
              <a:t>3</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36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6966C-611C-4A1F-B632-B2271C380154}"/>
              </a:ext>
            </a:extLst>
          </p:cNvPr>
          <p:cNvSpPr txBox="1"/>
          <p:nvPr/>
        </p:nvSpPr>
        <p:spPr>
          <a:xfrm>
            <a:off x="465908" y="1585202"/>
            <a:ext cx="11260183" cy="4841325"/>
          </a:xfrm>
          <a:prstGeom prst="rect">
            <a:avLst/>
          </a:prstGeom>
          <a:noFill/>
        </p:spPr>
        <p:txBody>
          <a:bodyPr wrap="square">
            <a:spAutoFit/>
          </a:bodyPr>
          <a:lstStyle/>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Copyright</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2022 International Bank for Reconstruction and Development / The World Bank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1818 H Street NW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Washington DC 20433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Telephone: 202-473-1000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Internet: www.worldbank.org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work is a product of the staff of The World Bank with external contributions. The findings, interpretations, and conclusions expressed in this work do not necessarily reflect the views of The World Bank, its Board of Executive Directors, or the governments they represent.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World Bank does not guarantee the accuracy, completeness, or currency of the data included in this work and does not assume responsibility for any errors, omissions, or discrepancies in the information, or liability with respect to the use of or failure to use the information, methods, processes, or conclusions set forth. The boundaries, colors, denominations, and other information shown on any map in this work do not imply any judgment on the part of The World Bank concerning the legal status of any territory or the endorsement or acceptance of such boundaries.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115000"/>
              </a:lnSpc>
              <a:spcBef>
                <a:spcPts val="0"/>
              </a:spcBef>
              <a:spcAft>
                <a:spcPts val="60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Nothing herein shall constitute or be construed or considered to be a limitation upon or waiver of the privileges and immunities of The World Bank, all of which are specifically reserved.</a:t>
            </a: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Rights and Permissions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material in this work is subject to copyright. Because The World Bank encourages dissemination of its knowledge, this work may be reproduced, in whole or in part, for noncommercial purposes as long as full attribution to this work is given.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Any queries on rights and licenses, including subsidiary rights, should be addressed to World Bank Publications, The World Bank Group, 1818 H Street NW, Washington, DC 20433, USA; fax: 202-522-2625; e-mail: pubrights@worldbank.org. </a:t>
            </a:r>
          </a:p>
        </p:txBody>
      </p:sp>
    </p:spTree>
    <p:extLst>
      <p:ext uri="{BB962C8B-B14F-4D97-AF65-F5344CB8AC3E}">
        <p14:creationId xmlns:p14="http://schemas.microsoft.com/office/powerpoint/2010/main" val="200913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8"/>
          <p:cNvSpPr/>
          <p:nvPr/>
        </p:nvSpPr>
        <p:spPr>
          <a:xfrm rot="10800000" flipV="1">
            <a:off x="0" y="0"/>
            <a:ext cx="6421845"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508452"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23015"/>
            <a:ext cx="5724362" cy="369332"/>
          </a:xfrm>
          <a:prstGeom prst="rect">
            <a:avLst/>
          </a:prstGeom>
          <a:noFill/>
        </p:spPr>
        <p:txBody>
          <a:bodyPr wrap="square" rtlCol="0">
            <a:spAutoFit/>
          </a:bodyPr>
          <a:lstStyle/>
          <a:p>
            <a:r>
              <a:rPr lang="en-GB" b="1">
                <a:solidFill>
                  <a:schemeClr val="bg1"/>
                </a:solidFill>
                <a:latin typeface="Arial" charset="0"/>
                <a:ea typeface="Arial" charset="0"/>
                <a:cs typeface="Arial" charset="0"/>
              </a:rPr>
              <a:t>MODULES 1-6 • </a:t>
            </a:r>
            <a:r>
              <a:rPr lang="en-GB">
                <a:solidFill>
                  <a:schemeClr val="bg1"/>
                </a:solidFill>
                <a:latin typeface="Arial" charset="0"/>
                <a:ea typeface="Arial" charset="0"/>
                <a:cs typeface="Arial" charset="0"/>
              </a:rPr>
              <a:t>ESSENTIAL THINGS TO DO</a:t>
            </a:r>
            <a:endParaRPr lang="en-US">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912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192001"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 y="1671638"/>
            <a:ext cx="12192000" cy="35147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94878" y="1042710"/>
            <a:ext cx="3591799" cy="477258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8559" y="1886822"/>
            <a:ext cx="6164317" cy="584775"/>
          </a:xfrm>
          <a:prstGeom prst="rect">
            <a:avLst/>
          </a:prstGeom>
          <a:noFill/>
        </p:spPr>
        <p:txBody>
          <a:bodyPr wrap="square" rtlCol="0">
            <a:spAutoFit/>
          </a:bodyPr>
          <a:lstStyle/>
          <a:p>
            <a:r>
              <a:rPr lang="en-US" sz="3200" b="1">
                <a:solidFill>
                  <a:schemeClr val="bg1"/>
                </a:solidFill>
                <a:latin typeface="Arial" charset="0"/>
                <a:ea typeface="Arial" charset="0"/>
                <a:cs typeface="Arial" charset="0"/>
              </a:rPr>
              <a:t>MODULE 1</a:t>
            </a:r>
          </a:p>
        </p:txBody>
      </p:sp>
      <p:sp>
        <p:nvSpPr>
          <p:cNvPr id="11" name="TextBox 10"/>
          <p:cNvSpPr txBox="1"/>
          <p:nvPr/>
        </p:nvSpPr>
        <p:spPr>
          <a:xfrm>
            <a:off x="213422" y="2406741"/>
            <a:ext cx="7394507" cy="2862322"/>
          </a:xfrm>
          <a:prstGeom prst="rect">
            <a:avLst/>
          </a:prstGeom>
          <a:noFill/>
        </p:spPr>
        <p:txBody>
          <a:bodyPr wrap="square" rtlCol="0">
            <a:spAutoFit/>
          </a:bodyPr>
          <a:lstStyle/>
          <a:p>
            <a:r>
              <a:rPr lang="en-US" sz="6000" dirty="0">
                <a:solidFill>
                  <a:schemeClr val="bg1"/>
                </a:solidFill>
                <a:latin typeface="Arial" charset="0"/>
                <a:ea typeface="Arial" charset="0"/>
                <a:cs typeface="Arial" charset="0"/>
              </a:rPr>
              <a:t>Why safety, health and the environment matter</a:t>
            </a:r>
          </a:p>
        </p:txBody>
      </p:sp>
      <p:cxnSp>
        <p:nvCxnSpPr>
          <p:cNvPr id="12" name="Straight Connector 11"/>
          <p:cNvCxnSpPr/>
          <p:nvPr/>
        </p:nvCxnSpPr>
        <p:spPr>
          <a:xfrm>
            <a:off x="218559" y="2501011"/>
            <a:ext cx="6715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13252" y="1284348"/>
            <a:ext cx="3773425" cy="3773425"/>
          </a:xfrm>
          <a:prstGeom prst="rect">
            <a:avLst/>
          </a:prstGeom>
        </p:spPr>
      </p:pic>
    </p:spTree>
    <p:extLst>
      <p:ext uri="{BB962C8B-B14F-4D97-AF65-F5344CB8AC3E}">
        <p14:creationId xmlns:p14="http://schemas.microsoft.com/office/powerpoint/2010/main" val="38459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3CC364-B35B-44DA-8319-11CFD8292ED4}"/>
              </a:ext>
            </a:extLst>
          </p:cNvPr>
          <p:cNvSpPr txBox="1">
            <a:spLocks/>
          </p:cNvSpPr>
          <p:nvPr/>
        </p:nvSpPr>
        <p:spPr>
          <a:xfrm>
            <a:off x="399758" y="5666944"/>
            <a:ext cx="10515600" cy="9863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60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937394-7756-AC48-8F09-CF5770848989}"/>
              </a:ext>
            </a:extLst>
          </p:cNvPr>
          <p:cNvSpPr txBox="1"/>
          <p:nvPr/>
        </p:nvSpPr>
        <p:spPr>
          <a:xfrm flipH="1">
            <a:off x="10572274" y="6488668"/>
            <a:ext cx="1685376" cy="369332"/>
          </a:xfrm>
          <a:prstGeom prst="rect">
            <a:avLst/>
          </a:prstGeom>
          <a:noFill/>
        </p:spPr>
        <p:txBody>
          <a:bodyPr wrap="square" rtlCol="0">
            <a:spAutoFit/>
          </a:bodyPr>
          <a:lstStyle/>
          <a:p>
            <a:r>
              <a:rPr lang="en-PK">
                <a:latin typeface="Arial" panose="020B0604020202020204" pitchFamily="34" charset="0"/>
                <a:cs typeface="Arial" panose="020B0604020202020204" pitchFamily="34" charset="0"/>
              </a:rPr>
              <a:t>6</a:t>
            </a:r>
          </a:p>
        </p:txBody>
      </p:sp>
      <p:sp>
        <p:nvSpPr>
          <p:cNvPr id="4" name="Subtitle 3">
            <a:extLst>
              <a:ext uri="{FF2B5EF4-FFF2-40B4-BE49-F238E27FC236}">
                <a16:creationId xmlns:a16="http://schemas.microsoft.com/office/drawing/2014/main" id="{89B25C81-3E96-004F-B3F5-8B2008F46AF8}"/>
              </a:ext>
            </a:extLst>
          </p:cNvPr>
          <p:cNvSpPr>
            <a:spLocks noGrp="1"/>
          </p:cNvSpPr>
          <p:nvPr>
            <p:ph type="subTitle" idx="1"/>
          </p:nvPr>
        </p:nvSpPr>
        <p:spPr>
          <a:xfrm>
            <a:off x="66977" y="1998696"/>
            <a:ext cx="5891654" cy="2860608"/>
          </a:xfrm>
        </p:spPr>
        <p:txBody>
          <a:bodyPr>
            <a:normAutofit/>
          </a:bodyPr>
          <a:lstStyle/>
          <a:p>
            <a:r>
              <a:rPr lang="en-US" sz="6000">
                <a:latin typeface="Arial" panose="020B0604020202020204" pitchFamily="34" charset="0"/>
                <a:cs typeface="Arial" panose="020B0604020202020204" pitchFamily="34" charset="0"/>
              </a:rPr>
              <a:t>Why safety and health matter</a:t>
            </a:r>
            <a:endParaRPr lang="en-GB" sz="6000">
              <a:latin typeface="Arial" panose="020B0604020202020204" pitchFamily="34" charset="0"/>
              <a:cs typeface="Arial" panose="020B0604020202020204" pitchFamily="34" charset="0"/>
            </a:endParaRPr>
          </a:p>
          <a:p>
            <a:endParaRPr lang="en-PK" sz="4400"/>
          </a:p>
        </p:txBody>
      </p:sp>
      <p:pic>
        <p:nvPicPr>
          <p:cNvPr id="8" name="Picture 7">
            <a:extLst>
              <a:ext uri="{FF2B5EF4-FFF2-40B4-BE49-F238E27FC236}">
                <a16:creationId xmlns:a16="http://schemas.microsoft.com/office/drawing/2014/main" id="{05D19399-C7A5-3E4D-9F6C-CFCE39D6F4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29943" y="1055522"/>
            <a:ext cx="6595080" cy="4746956"/>
          </a:xfrm>
          <a:prstGeom prst="rect">
            <a:avLst/>
          </a:prstGeom>
        </p:spPr>
      </p:pic>
    </p:spTree>
    <p:extLst>
      <p:ext uri="{BB962C8B-B14F-4D97-AF65-F5344CB8AC3E}">
        <p14:creationId xmlns:p14="http://schemas.microsoft.com/office/powerpoint/2010/main" val="181452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4E1329-0C00-B24D-AF67-7E258AB4693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85129" y="143711"/>
            <a:ext cx="6309695" cy="6849380"/>
          </a:xfrm>
          <a:prstGeom prst="rect">
            <a:avLst/>
          </a:prstGeom>
        </p:spPr>
      </p:pic>
      <p:sp>
        <p:nvSpPr>
          <p:cNvPr id="6" name="TextBox 5">
            <a:extLst>
              <a:ext uri="{FF2B5EF4-FFF2-40B4-BE49-F238E27FC236}">
                <a16:creationId xmlns:a16="http://schemas.microsoft.com/office/drawing/2014/main" id="{A5E13811-BCED-4BFB-A5ED-FA48F0371E23}"/>
              </a:ext>
            </a:extLst>
          </p:cNvPr>
          <p:cNvSpPr txBox="1"/>
          <p:nvPr/>
        </p:nvSpPr>
        <p:spPr>
          <a:xfrm>
            <a:off x="254226" y="628771"/>
            <a:ext cx="6848957" cy="584775"/>
          </a:xfrm>
          <a:prstGeom prst="rect">
            <a:avLst/>
          </a:prstGeom>
          <a:noFill/>
        </p:spPr>
        <p:txBody>
          <a:bodyPr wrap="square" lIns="91440" tIns="45720" rIns="91440" bIns="45720" rtlCol="0" anchor="t">
            <a:spAutoFit/>
          </a:bodyPr>
          <a:lstStyle/>
          <a:p>
            <a:endParaRPr lang="en-GB" sz="3200">
              <a:latin typeface="+mj-lt"/>
            </a:endParaRPr>
          </a:p>
        </p:txBody>
      </p:sp>
      <p:sp>
        <p:nvSpPr>
          <p:cNvPr id="3" name="Subtitle 2">
            <a:extLst>
              <a:ext uri="{FF2B5EF4-FFF2-40B4-BE49-F238E27FC236}">
                <a16:creationId xmlns:a16="http://schemas.microsoft.com/office/drawing/2014/main" id="{20BC4BF0-4BBD-8E4E-8AEB-E58F622B0AED}"/>
              </a:ext>
            </a:extLst>
          </p:cNvPr>
          <p:cNvSpPr>
            <a:spLocks noGrp="1"/>
          </p:cNvSpPr>
          <p:nvPr>
            <p:ph type="subTitle" idx="1"/>
          </p:nvPr>
        </p:nvSpPr>
        <p:spPr>
          <a:xfrm>
            <a:off x="254226" y="715426"/>
            <a:ext cx="6848957" cy="5998863"/>
          </a:xfrm>
        </p:spPr>
        <p:txBody>
          <a:bodyPr>
            <a:noAutofit/>
          </a:bodyPr>
          <a:lstStyle/>
          <a:p>
            <a:pPr marL="0" indent="0">
              <a:buNone/>
            </a:pPr>
            <a:r>
              <a:rPr lang="en-GB" dirty="0"/>
              <a:t>60,000 construction workers die each year</a:t>
            </a:r>
          </a:p>
          <a:p>
            <a:endParaRPr lang="en-GB" dirty="0"/>
          </a:p>
          <a:p>
            <a:pPr marL="0" indent="0">
              <a:buNone/>
            </a:pPr>
            <a:r>
              <a:rPr lang="en-GB" dirty="0"/>
              <a:t>Main causes:</a:t>
            </a:r>
          </a:p>
          <a:p>
            <a:pPr marL="0" indent="0">
              <a:buNone/>
            </a:pPr>
            <a:endParaRPr lang="en-GB" dirty="0"/>
          </a:p>
          <a:p>
            <a:r>
              <a:rPr lang="en-GB" dirty="0"/>
              <a:t>Falls</a:t>
            </a:r>
          </a:p>
          <a:p>
            <a:r>
              <a:rPr lang="en-GB" dirty="0"/>
              <a:t>Being hit by vehicles </a:t>
            </a:r>
          </a:p>
          <a:p>
            <a:r>
              <a:rPr lang="en-GB" dirty="0"/>
              <a:t>Being crushed by things falling</a:t>
            </a:r>
          </a:p>
          <a:p>
            <a:r>
              <a:rPr lang="en-GB" dirty="0"/>
              <a:t>Getting stuck in tools or machines</a:t>
            </a:r>
          </a:p>
          <a:p>
            <a:r>
              <a:rPr lang="en-GB" dirty="0"/>
              <a:t>Slipping or tripping over</a:t>
            </a:r>
          </a:p>
          <a:p>
            <a:r>
              <a:rPr lang="en-GB" dirty="0"/>
              <a:t>Electrocution </a:t>
            </a:r>
          </a:p>
          <a:p>
            <a:pPr marL="0" indent="0">
              <a:buNone/>
            </a:pPr>
            <a:endParaRPr lang="en-GB" dirty="0"/>
          </a:p>
        </p:txBody>
      </p:sp>
      <p:sp>
        <p:nvSpPr>
          <p:cNvPr id="11" name="TextBox 10">
            <a:extLst>
              <a:ext uri="{FF2B5EF4-FFF2-40B4-BE49-F238E27FC236}">
                <a16:creationId xmlns:a16="http://schemas.microsoft.com/office/drawing/2014/main" id="{AF088F8C-C5CA-324E-AED8-F88EC0955A4E}"/>
              </a:ext>
            </a:extLst>
          </p:cNvPr>
          <p:cNvSpPr txBox="1"/>
          <p:nvPr/>
        </p:nvSpPr>
        <p:spPr>
          <a:xfrm>
            <a:off x="10587051" y="6488668"/>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7</a:t>
            </a:r>
            <a:endParaRPr lang="en-P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7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BA1C049-4AB0-C143-B960-77F8631881DA}"/>
              </a:ext>
            </a:extLst>
          </p:cNvPr>
          <p:cNvSpPr>
            <a:spLocks noGrp="1"/>
          </p:cNvSpPr>
          <p:nvPr>
            <p:ph type="subTitle" idx="1"/>
          </p:nvPr>
        </p:nvSpPr>
        <p:spPr>
          <a:xfrm>
            <a:off x="158261" y="861959"/>
            <a:ext cx="6648451" cy="1353703"/>
          </a:xfrm>
        </p:spPr>
        <p:txBody>
          <a:bodyPr/>
          <a:lstStyle/>
          <a:p>
            <a:pPr marL="0" indent="0">
              <a:buNone/>
            </a:pPr>
            <a:r>
              <a:rPr lang="en-GB" dirty="0">
                <a:solidFill>
                  <a:schemeClr val="bg1"/>
                </a:solidFill>
              </a:rPr>
              <a:t>Every day 1 million workers have accident that may leave them seriously injured</a:t>
            </a:r>
          </a:p>
        </p:txBody>
      </p:sp>
      <p:sp>
        <p:nvSpPr>
          <p:cNvPr id="2" name="Slide Number Placeholder 1">
            <a:extLst>
              <a:ext uri="{FF2B5EF4-FFF2-40B4-BE49-F238E27FC236}">
                <a16:creationId xmlns:a16="http://schemas.microsoft.com/office/drawing/2014/main" id="{452ED6A5-E314-4CFB-9AC8-B363AD6E8D94}"/>
              </a:ext>
            </a:extLst>
          </p:cNvPr>
          <p:cNvSpPr>
            <a:spLocks noGrp="1"/>
          </p:cNvSpPr>
          <p:nvPr>
            <p:ph type="sldNum" sz="quarter" idx="4294967295"/>
          </p:nvPr>
        </p:nvSpPr>
        <p:spPr>
          <a:xfrm>
            <a:off x="10582490" y="6492875"/>
            <a:ext cx="2743200" cy="365125"/>
          </a:xfrm>
          <a:prstGeom prst="rect">
            <a:avLst/>
          </a:prstGeom>
        </p:spPr>
        <p:txBody>
          <a:bodyPr/>
          <a:lstStyle/>
          <a:p>
            <a:fld id="{E8F9186D-BD8E-4EDD-A417-AFA9BA614779}" type="slidenum">
              <a:rPr lang="en-GB" smtClean="0">
                <a:solidFill>
                  <a:schemeClr val="bg1"/>
                </a:solidFill>
                <a:latin typeface="Arial" panose="020B0604020202020204" pitchFamily="34" charset="0"/>
                <a:cs typeface="Arial" panose="020B0604020202020204" pitchFamily="34" charset="0"/>
              </a:rPr>
              <a:t>8</a:t>
            </a:fld>
            <a:endParaRPr lang="en-GB">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6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7C05B6-C46E-244D-A9AC-A867A452AA02}"/>
              </a:ext>
            </a:extLst>
          </p:cNvPr>
          <p:cNvSpPr>
            <a:spLocks noGrp="1"/>
          </p:cNvSpPr>
          <p:nvPr>
            <p:ph type="subTitle" idx="1"/>
          </p:nvPr>
        </p:nvSpPr>
        <p:spPr>
          <a:xfrm>
            <a:off x="2813538" y="935955"/>
            <a:ext cx="3175782" cy="828675"/>
          </a:xfrm>
        </p:spPr>
        <p:txBody>
          <a:bodyPr/>
          <a:lstStyle/>
          <a:p>
            <a:pPr marL="0" indent="0">
              <a:buNone/>
            </a:pPr>
            <a:r>
              <a:rPr lang="en-US">
                <a:solidFill>
                  <a:srgbClr val="002345"/>
                </a:solidFill>
                <a:cs typeface="Calibri" panose="020F0502020204030204" pitchFamily="34" charset="0"/>
              </a:rPr>
              <a:t>Stephen’s story</a:t>
            </a:r>
          </a:p>
          <a:p>
            <a:endParaRPr lang="en-PK"/>
          </a:p>
        </p:txBody>
      </p:sp>
      <p:sp>
        <p:nvSpPr>
          <p:cNvPr id="3" name="Slide Number Placeholder 2">
            <a:extLst>
              <a:ext uri="{FF2B5EF4-FFF2-40B4-BE49-F238E27FC236}">
                <a16:creationId xmlns:a16="http://schemas.microsoft.com/office/drawing/2014/main" id="{E24ED9BB-C684-4743-A78E-6CD5369B8421}"/>
              </a:ext>
            </a:extLst>
          </p:cNvPr>
          <p:cNvSpPr>
            <a:spLocks noGrp="1"/>
          </p:cNvSpPr>
          <p:nvPr>
            <p:ph type="sldNum" sz="quarter" idx="4294967295"/>
          </p:nvPr>
        </p:nvSpPr>
        <p:spPr>
          <a:xfrm>
            <a:off x="10482765" y="6500663"/>
            <a:ext cx="1001712" cy="273050"/>
          </a:xfrm>
          <a:prstGeom prst="rect">
            <a:avLst/>
          </a:prstGeom>
        </p:spPr>
        <p:txBody>
          <a:bodyPr/>
          <a:lstStyle/>
          <a:p>
            <a:pPr defTabSz="457200">
              <a:defRPr/>
            </a:pPr>
            <a:fld id="{EF62D93A-3BA0-8848-BFA3-D7046C1B555D}" type="slidenum">
              <a:rPr lang="en-US">
                <a:solidFill>
                  <a:srgbClr val="002345"/>
                </a:solidFill>
                <a:latin typeface="Arial" panose="020B0604020202020204" pitchFamily="34" charset="0"/>
                <a:cs typeface="Arial" panose="020B0604020202020204" pitchFamily="34" charset="0"/>
              </a:rPr>
              <a:pPr defTabSz="457200">
                <a:defRPr/>
              </a:pPr>
              <a:t>9</a:t>
            </a:fld>
            <a:endParaRPr lang="en-US">
              <a:solidFill>
                <a:srgbClr val="002345"/>
              </a:solidFill>
              <a:latin typeface="Arial" panose="020B0604020202020204" pitchFamily="34" charset="0"/>
              <a:cs typeface="Arial" panose="020B0604020202020204" pitchFamily="34" charset="0"/>
            </a:endParaRPr>
          </a:p>
        </p:txBody>
      </p:sp>
      <p:pic>
        <p:nvPicPr>
          <p:cNvPr id="10" name="Personal Cost of Safety">
            <a:hlinkClick r:id="" action="ppaction://media"/>
            <a:extLst>
              <a:ext uri="{FF2B5EF4-FFF2-40B4-BE49-F238E27FC236}">
                <a16:creationId xmlns:a16="http://schemas.microsoft.com/office/drawing/2014/main" id="{04B7B537-D1E8-4B29-A402-903777344D88}"/>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rotWithShape="1">
          <a:blip r:embed="rId5">
            <a:lum/>
          </a:blip>
          <a:srcRect r="3742" b="3816"/>
          <a:stretch>
            <a:fillRect/>
          </a:stretch>
        </p:blipFill>
        <p:spPr>
          <a:xfrm>
            <a:off x="232885" y="1614016"/>
            <a:ext cx="8693707" cy="488664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4927ED7-5BC5-4D98-B572-CE4194694F76}"/>
              </a:ext>
            </a:extLst>
          </p:cNvPr>
          <p:cNvSpPr txBox="1"/>
          <p:nvPr/>
        </p:nvSpPr>
        <p:spPr>
          <a:xfrm>
            <a:off x="8926592" y="4547748"/>
            <a:ext cx="3357379" cy="1600438"/>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Video</a:t>
            </a:r>
            <a:r>
              <a:rPr lang="en-US" sz="1400"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 Institution of Engineers Tanzania with Contractors Registration Board Tanzania, Occupational Safety and Health Authority, United Kingdom Government Department for International Development and Engineers Against Poverty</a:t>
            </a:r>
            <a:endParaRPr lang="en-US" sz="1400" dirty="0">
              <a:solidFill>
                <a:schemeClr val="bg1">
                  <a:lumMod val="50000"/>
                </a:schemeClr>
              </a:solidFill>
              <a:highlight>
                <a:srgbClr val="00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146461"/>
      </p:ext>
    </p:extLst>
  </p:cSld>
  <p:clrMapOvr>
    <a:masterClrMapping/>
  </p:clrMapOvr>
  <p:timing>
    <p:tnLst>
      <p:par>
        <p:cTn id="1" dur="indefinite" restart="never" nodeType="tmRoot">
          <p:childTnLst>
            <p:video fullScrn="1">
              <p:cMediaNode vol="80000">
                <p:cTn id="2" fill="hold" display="0">
                  <p:stCondLst>
                    <p:cond delay="indefinite"/>
                  </p:stCondLst>
                </p:cTn>
                <p:tgtEl>
                  <p:spTgt spid="10"/>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Why safety health and environment matter.pptx" id="{B9111EBA-7CC3-4406-8C8A-98A5D4756DE6}" vid="{A059CD2C-2EFC-4A92-B462-A0CEF6337DF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Why safety health and environment matter.pptx" id="{B9111EBA-7CC3-4406-8C8A-98A5D4756DE6}" vid="{DCF5B23B-5319-4A31-9813-1D65A53977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c83b91e-5ffe-420f-9ed1-9dac5903eae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04C3B73AE9943B737720A48E3AF7C" ma:contentTypeVersion="15" ma:contentTypeDescription="Create a new document." ma:contentTypeScope="" ma:versionID="e1c2a6fc45cc57f7fdacf08ca1b933aa">
  <xsd:schema xmlns:xsd="http://www.w3.org/2001/XMLSchema" xmlns:xs="http://www.w3.org/2001/XMLSchema" xmlns:p="http://schemas.microsoft.com/office/2006/metadata/properties" xmlns:ns3="60c75bb3-2e3f-4394-b4f4-3e2677e21dfa" xmlns:ns4="9c83b91e-5ffe-420f-9ed1-9dac5903eaec" targetNamespace="http://schemas.microsoft.com/office/2006/metadata/properties" ma:root="true" ma:fieldsID="a0be13a513cfedb846c1ff0a39f13f68" ns3:_="" ns4:_="">
    <xsd:import namespace="60c75bb3-2e3f-4394-b4f4-3e2677e21dfa"/>
    <xsd:import namespace="9c83b91e-5ffe-420f-9ed1-9dac5903ea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75bb3-2e3f-4394-b4f4-3e2677e21d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3b91e-5ffe-420f-9ed1-9dac5903eae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8A7104-8B1E-40C9-8F97-C282A9DECDAB}">
  <ds:schemaRefs>
    <ds:schemaRef ds:uri="http://purl.org/dc/dcmitype/"/>
    <ds:schemaRef ds:uri="http://purl.org/dc/elements/1.1/"/>
    <ds:schemaRef ds:uri="http://schemas.microsoft.com/office/2006/documentManagement/types"/>
    <ds:schemaRef ds:uri="9c83b91e-5ffe-420f-9ed1-9dac5903eaec"/>
    <ds:schemaRef ds:uri="http://schemas.microsoft.com/office/2006/metadata/properties"/>
    <ds:schemaRef ds:uri="60c75bb3-2e3f-4394-b4f4-3e2677e21dfa"/>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CF66D9-1823-4CD3-9ADF-88B5BF4B30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c75bb3-2e3f-4394-b4f4-3e2677e21dfa"/>
    <ds:schemaRef ds:uri="9c83b91e-5ffe-420f-9ed1-9dac5903ea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15F83C-D6D6-445F-A8C9-2054CA584E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2614</Words>
  <Application>Microsoft Office PowerPoint</Application>
  <PresentationFormat>Widescreen</PresentationFormat>
  <Paragraphs>349</Paragraphs>
  <Slides>30</Slides>
  <Notes>29</Notes>
  <HiddenSlides>0</HiddenSlides>
  <MMClips>2</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2023-05-08T15:42:58Z</dcterms:created>
  <dcterms:modified xsi:type="dcterms:W3CDTF">2023-06-27T10:09:14Z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0x010100FD604C3B73AE9943B737720A48E3AF7C</vt:lpwstr>
  </property>
</Properties>
</file>